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85" r:id="rId2"/>
    <p:sldId id="258" r:id="rId3"/>
    <p:sldId id="286" r:id="rId4"/>
    <p:sldId id="287" r:id="rId5"/>
    <p:sldId id="288" r:id="rId6"/>
    <p:sldId id="289" r:id="rId7"/>
    <p:sldId id="290" r:id="rId8"/>
    <p:sldId id="291" r:id="rId9"/>
    <p:sldId id="292" r:id="rId10"/>
    <p:sldId id="293" r:id="rId11"/>
    <p:sldId id="294" r:id="rId12"/>
    <p:sldId id="295" r:id="rId13"/>
    <p:sldId id="296" r:id="rId14"/>
    <p:sldId id="297" r:id="rId15"/>
    <p:sldId id="298" r:id="rId16"/>
    <p:sldId id="329" r:id="rId17"/>
    <p:sldId id="330" r:id="rId18"/>
    <p:sldId id="331" r:id="rId19"/>
    <p:sldId id="332" r:id="rId20"/>
    <p:sldId id="333" r:id="rId21"/>
    <p:sldId id="334" r:id="rId22"/>
    <p:sldId id="335" r:id="rId23"/>
    <p:sldId id="336" r:id="rId24"/>
    <p:sldId id="337" r:id="rId25"/>
    <p:sldId id="338" r:id="rId26"/>
    <p:sldId id="262" r:id="rId27"/>
    <p:sldId id="273" r:id="rId28"/>
    <p:sldId id="308" r:id="rId29"/>
    <p:sldId id="309" r:id="rId30"/>
    <p:sldId id="310" r:id="rId31"/>
    <p:sldId id="312" r:id="rId32"/>
    <p:sldId id="313" r:id="rId33"/>
    <p:sldId id="299" r:id="rId34"/>
    <p:sldId id="300" r:id="rId35"/>
    <p:sldId id="301" r:id="rId36"/>
    <p:sldId id="302" r:id="rId37"/>
    <p:sldId id="303" r:id="rId38"/>
    <p:sldId id="304" r:id="rId39"/>
    <p:sldId id="305" r:id="rId40"/>
    <p:sldId id="306" r:id="rId41"/>
    <p:sldId id="307" r:id="rId42"/>
    <p:sldId id="315" r:id="rId43"/>
    <p:sldId id="319" r:id="rId44"/>
    <p:sldId id="321" r:id="rId45"/>
    <p:sldId id="322" r:id="rId46"/>
    <p:sldId id="323" r:id="rId47"/>
    <p:sldId id="257" r:id="rId48"/>
  </p:sldIdLst>
  <p:sldSz cx="12192000" cy="6858000"/>
  <p:notesSz cx="6858000" cy="9144000"/>
  <p:custDataLst>
    <p:tags r:id="rId49"/>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377" userDrawn="1">
          <p15:clr>
            <a:srgbClr val="A4A3A4"/>
          </p15:clr>
        </p15:guide>
        <p15:guide id="2" pos="3838"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紫琪" initials="紫" lastIdx="2"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701E5E"/>
    <a:srgbClr val="A2508C"/>
    <a:srgbClr val="B78EAE"/>
    <a:srgbClr val="AD4591"/>
    <a:srgbClr val="C65844"/>
    <a:srgbClr val="FFFFFF"/>
    <a:srgbClr val="FBF9F8"/>
    <a:srgbClr val="EFE6E1"/>
    <a:srgbClr val="E0CEC3"/>
    <a:srgbClr val="DED6D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778" autoAdjust="0"/>
    <p:restoredTop sz="94660"/>
  </p:normalViewPr>
  <p:slideViewPr>
    <p:cSldViewPr snapToGrid="0" showGuides="1">
      <p:cViewPr varScale="1">
        <p:scale>
          <a:sx n="92" d="100"/>
          <a:sy n="92" d="100"/>
        </p:scale>
        <p:origin x="69" y="57"/>
      </p:cViewPr>
      <p:guideLst>
        <p:guide orient="horz" pos="2377"/>
        <p:guide pos="3838"/>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commentAuthors" Target="commen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gs" Target="tags/tag1.xml"/></Relationships>
</file>

<file path=ppt/slideLayouts/_rels/slideLayout1.xml.rels><?xml version="1.0" encoding="UTF-8" standalone="yes"?>
<Relationships xmlns="http://schemas.openxmlformats.org/package/2006/relationships"><Relationship Id="rId8" Type="http://schemas.openxmlformats.org/officeDocument/2006/relationships/image" Target="../media/image1.jpeg"/><Relationship Id="rId3" Type="http://schemas.openxmlformats.org/officeDocument/2006/relationships/tags" Target="../tags/tag10.xml"/><Relationship Id="rId7" Type="http://schemas.openxmlformats.org/officeDocument/2006/relationships/slideMaster" Target="../slideMasters/slideMaster1.xml"/><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tags" Target="../tags/tag13.xml"/><Relationship Id="rId5" Type="http://schemas.openxmlformats.org/officeDocument/2006/relationships/tags" Target="../tags/tag12.xml"/><Relationship Id="rId4" Type="http://schemas.openxmlformats.org/officeDocument/2006/relationships/tags" Target="../tags/tag11.xml"/></Relationships>
</file>

<file path=ppt/slideLayouts/_rels/slideLayout10.xml.rels><?xml version="1.0" encoding="UTF-8" standalone="yes"?>
<Relationships xmlns="http://schemas.openxmlformats.org/package/2006/relationships"><Relationship Id="rId3" Type="http://schemas.openxmlformats.org/officeDocument/2006/relationships/tags" Target="../tags/tag42.xml"/><Relationship Id="rId2" Type="http://schemas.openxmlformats.org/officeDocument/2006/relationships/tags" Target="../tags/tag41.xml"/><Relationship Id="rId1" Type="http://schemas.openxmlformats.org/officeDocument/2006/relationships/tags" Target="../tags/tag40.xml"/><Relationship Id="rId5" Type="http://schemas.openxmlformats.org/officeDocument/2006/relationships/slideMaster" Target="../slideMasters/slideMaster1.xml"/><Relationship Id="rId4" Type="http://schemas.openxmlformats.org/officeDocument/2006/relationships/tags" Target="../tags/tag43.xml"/></Relationships>
</file>

<file path=ppt/slideLayouts/_rels/slideLayout11.xml.rels><?xml version="1.0" encoding="UTF-8" standalone="yes"?>
<Relationships xmlns="http://schemas.openxmlformats.org/package/2006/relationships"><Relationship Id="rId3" Type="http://schemas.openxmlformats.org/officeDocument/2006/relationships/tags" Target="../tags/tag46.xml"/><Relationship Id="rId2" Type="http://schemas.openxmlformats.org/officeDocument/2006/relationships/tags" Target="../tags/tag45.xml"/><Relationship Id="rId1" Type="http://schemas.openxmlformats.org/officeDocument/2006/relationships/tags" Target="../tags/tag44.xml"/><Relationship Id="rId6" Type="http://schemas.openxmlformats.org/officeDocument/2006/relationships/slideMaster" Target="../slideMasters/slideMaster1.xml"/><Relationship Id="rId5" Type="http://schemas.openxmlformats.org/officeDocument/2006/relationships/tags" Target="../tags/tag48.xml"/><Relationship Id="rId4" Type="http://schemas.openxmlformats.org/officeDocument/2006/relationships/tags" Target="../tags/tag47.xml"/></Relationships>
</file>

<file path=ppt/slideLayouts/_rels/slideLayout2.xml.rels><?xml version="1.0" encoding="UTF-8" standalone="yes"?>
<Relationships xmlns="http://schemas.openxmlformats.org/package/2006/relationships"><Relationship Id="rId3" Type="http://schemas.openxmlformats.org/officeDocument/2006/relationships/tags" Target="../tags/tag16.xml"/><Relationship Id="rId2" Type="http://schemas.openxmlformats.org/officeDocument/2006/relationships/tags" Target="../tags/tag15.xml"/><Relationship Id="rId1" Type="http://schemas.openxmlformats.org/officeDocument/2006/relationships/tags" Target="../tags/tag14.xml"/><Relationship Id="rId6" Type="http://schemas.openxmlformats.org/officeDocument/2006/relationships/slideMaster" Target="../slideMasters/slideMaster1.xml"/><Relationship Id="rId5" Type="http://schemas.openxmlformats.org/officeDocument/2006/relationships/tags" Target="../tags/tag18.xml"/><Relationship Id="rId4" Type="http://schemas.openxmlformats.org/officeDocument/2006/relationships/tags" Target="../tags/tag17.xml"/></Relationships>
</file>

<file path=ppt/slideLayouts/_rels/slideLayout3.xml.rels><?xml version="1.0" encoding="UTF-8" standalone="yes"?>
<Relationships xmlns="http://schemas.openxmlformats.org/package/2006/relationships"><Relationship Id="rId3" Type="http://schemas.openxmlformats.org/officeDocument/2006/relationships/tags" Target="../tags/tag21.xml"/><Relationship Id="rId2" Type="http://schemas.openxmlformats.org/officeDocument/2006/relationships/tags" Target="../tags/tag20.xml"/><Relationship Id="rId1" Type="http://schemas.openxmlformats.org/officeDocument/2006/relationships/tags" Target="../tags/tag19.xml"/><Relationship Id="rId6" Type="http://schemas.openxmlformats.org/officeDocument/2006/relationships/slideMaster" Target="../slideMasters/slideMaster1.xml"/><Relationship Id="rId5" Type="http://schemas.openxmlformats.org/officeDocument/2006/relationships/tags" Target="../tags/tag23.xml"/><Relationship Id="rId4" Type="http://schemas.openxmlformats.org/officeDocument/2006/relationships/tags" Target="../tags/tag2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1.xml"/><Relationship Id="rId1" Type="http://schemas.openxmlformats.org/officeDocument/2006/relationships/tags" Target="../tags/tag24.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tags" Target="../tags/tag27.xml"/><Relationship Id="rId2" Type="http://schemas.openxmlformats.org/officeDocument/2006/relationships/tags" Target="../tags/tag26.xml"/><Relationship Id="rId1" Type="http://schemas.openxmlformats.org/officeDocument/2006/relationships/tags" Target="../tags/tag25.xml"/><Relationship Id="rId5" Type="http://schemas.openxmlformats.org/officeDocument/2006/relationships/slideMaster" Target="../slideMasters/slideMaster1.xml"/><Relationship Id="rId4" Type="http://schemas.openxmlformats.org/officeDocument/2006/relationships/tags" Target="../tags/tag28.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tags" Target="../tags/tag31.xml"/><Relationship Id="rId7" Type="http://schemas.openxmlformats.org/officeDocument/2006/relationships/slideMaster" Target="../slideMasters/slideMaster1.xml"/><Relationship Id="rId2" Type="http://schemas.openxmlformats.org/officeDocument/2006/relationships/tags" Target="../tags/tag30.xml"/><Relationship Id="rId1" Type="http://schemas.openxmlformats.org/officeDocument/2006/relationships/tags" Target="../tags/tag29.xml"/><Relationship Id="rId6" Type="http://schemas.openxmlformats.org/officeDocument/2006/relationships/tags" Target="../tags/tag34.xml"/><Relationship Id="rId5" Type="http://schemas.openxmlformats.org/officeDocument/2006/relationships/tags" Target="../tags/tag33.xml"/><Relationship Id="rId4" Type="http://schemas.openxmlformats.org/officeDocument/2006/relationships/tags" Target="../tags/tag32.xml"/></Relationships>
</file>

<file path=ppt/slideLayouts/_rels/slideLayout9.xml.rels><?xml version="1.0" encoding="UTF-8" standalone="yes"?>
<Relationships xmlns="http://schemas.openxmlformats.org/package/2006/relationships"><Relationship Id="rId3" Type="http://schemas.openxmlformats.org/officeDocument/2006/relationships/tags" Target="../tags/tag37.xml"/><Relationship Id="rId2" Type="http://schemas.openxmlformats.org/officeDocument/2006/relationships/tags" Target="../tags/tag36.xml"/><Relationship Id="rId1" Type="http://schemas.openxmlformats.org/officeDocument/2006/relationships/tags" Target="../tags/tag35.xml"/><Relationship Id="rId6" Type="http://schemas.openxmlformats.org/officeDocument/2006/relationships/slideMaster" Target="../slideMasters/slideMaster1.xml"/><Relationship Id="rId5" Type="http://schemas.openxmlformats.org/officeDocument/2006/relationships/tags" Target="../tags/tag39.xml"/><Relationship Id="rId4" Type="http://schemas.openxmlformats.org/officeDocument/2006/relationships/tags" Target="../tags/tag38.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1"/>
            </p:custDataLst>
          </p:nvPr>
        </p:nvSpPr>
        <p:spPr>
          <a:xfrm>
            <a:off x="1198800" y="914400"/>
            <a:ext cx="9799200" cy="2570400"/>
          </a:xfrm>
        </p:spPr>
        <p:txBody>
          <a:bodyPr lIns="90000" tIns="46800" rIns="90000" bIns="46800" anchor="b" anchorCtr="0">
            <a:normAutofit/>
          </a:bodyPr>
          <a:lstStyle>
            <a:lvl1pPr algn="ctr">
              <a:defRPr sz="6000"/>
            </a:lvl1pPr>
          </a:lstStyle>
          <a:p>
            <a:r>
              <a:rPr lang="zh-CN" altLang="en-US" dirty="0"/>
              <a:t>单击此处编辑标题</a:t>
            </a:r>
          </a:p>
        </p:txBody>
      </p:sp>
      <p:sp>
        <p:nvSpPr>
          <p:cNvPr id="3" name="副标题 2"/>
          <p:cNvSpPr>
            <a:spLocks noGrp="1"/>
          </p:cNvSpPr>
          <p:nvPr>
            <p:ph type="subTitle" idx="1" hasCustomPrompt="1"/>
            <p:custDataLst>
              <p:tags r:id="rId2"/>
            </p:custDataLst>
          </p:nvPr>
        </p:nvSpPr>
        <p:spPr>
          <a:xfrm>
            <a:off x="1198800" y="3560400"/>
            <a:ext cx="9799200" cy="1472400"/>
          </a:xfrm>
        </p:spPr>
        <p:txBody>
          <a:bodyPr lIns="90000" tIns="46800" rIns="90000" bIns="46800">
            <a:normAutofit/>
          </a:bodyPr>
          <a:lstStyle>
            <a:lvl1pPr marL="0" indent="0" algn="ctr">
              <a:lnSpc>
                <a:spcPct val="110000"/>
              </a:lnSpc>
              <a:buNone/>
              <a:defRPr sz="2400" spc="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p>
        </p:txBody>
      </p:sp>
      <p:sp>
        <p:nvSpPr>
          <p:cNvPr id="16" name="日期占位符 15"/>
          <p:cNvSpPr>
            <a:spLocks noGrp="1"/>
          </p:cNvSpPr>
          <p:nvPr>
            <p:ph type="dt" sz="half" idx="10"/>
            <p:custDataLst>
              <p:tags r:id="rId3"/>
            </p:custDataLst>
          </p:nvPr>
        </p:nvSpPr>
        <p:spPr/>
        <p:txBody>
          <a:bodyPr/>
          <a:lstStyle/>
          <a:p>
            <a:fld id="{760FBDFE-C587-4B4C-A407-44438C67B59E}" type="datetimeFigureOut">
              <a:rPr lang="zh-CN" altLang="en-US" smtClean="0"/>
              <a:t>2024/6/11</a:t>
            </a:fld>
            <a:endParaRPr lang="zh-CN" altLang="en-US"/>
          </a:p>
        </p:txBody>
      </p:sp>
      <p:sp>
        <p:nvSpPr>
          <p:cNvPr id="17" name="页脚占位符 16"/>
          <p:cNvSpPr>
            <a:spLocks noGrp="1"/>
          </p:cNvSpPr>
          <p:nvPr>
            <p:ph type="ftr" sz="quarter" idx="11"/>
            <p:custDataLst>
              <p:tags r:id="rId4"/>
            </p:custDataLst>
          </p:nvPr>
        </p:nvSpPr>
        <p:spPr/>
        <p:txBody>
          <a:bodyPr/>
          <a:lstStyle/>
          <a:p>
            <a:endParaRPr lang="zh-CN" altLang="en-US" dirty="0"/>
          </a:p>
        </p:txBody>
      </p:sp>
      <p:sp>
        <p:nvSpPr>
          <p:cNvPr id="18" name="灯片编号占位符 17"/>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dirty="0"/>
          </a:p>
        </p:txBody>
      </p:sp>
      <p:pic>
        <p:nvPicPr>
          <p:cNvPr id="100" name="图片 99"/>
          <p:cNvPicPr/>
          <p:nvPr userDrawn="1">
            <p:custDataLst>
              <p:tags r:id="rId6"/>
            </p:custDataLst>
          </p:nvPr>
        </p:nvPicPr>
        <p:blipFill>
          <a:blip r:embed="rId8"/>
          <a:srcRect b="5315"/>
          <a:stretch>
            <a:fillRect/>
          </a:stretch>
        </p:blipFill>
        <p:spPr>
          <a:xfrm>
            <a:off x="2538095" y="2540"/>
            <a:ext cx="9653905" cy="6855460"/>
          </a:xfrm>
          <a:prstGeom prst="rect">
            <a:avLst/>
          </a:prstGeom>
          <a:noFill/>
          <a:ln w="9525">
            <a:noFill/>
          </a:ln>
        </p:spPr>
      </p:pic>
      <p:sp>
        <p:nvSpPr>
          <p:cNvPr id="5" name="矩形 4"/>
          <p:cNvSpPr/>
          <p:nvPr userDrawn="1"/>
        </p:nvSpPr>
        <p:spPr>
          <a:xfrm>
            <a:off x="0" y="0"/>
            <a:ext cx="5348605" cy="6858000"/>
          </a:xfrm>
          <a:prstGeom prst="rect">
            <a:avLst/>
          </a:prstGeom>
          <a:solidFill>
            <a:srgbClr val="701E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2024/6/11</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p:custDataLst>
              <p:tags r:id="rId4"/>
            </p:custDataLst>
          </p:nvPr>
        </p:nvSpPr>
        <p:spPr>
          <a:xfrm>
            <a:off x="608400" y="774000"/>
            <a:ext cx="10972800" cy="5482800"/>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2024/6/11</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2" name="标题 1"/>
          <p:cNvSpPr>
            <a:spLocks noGrp="1"/>
          </p:cNvSpPr>
          <p:nvPr>
            <p:ph type="title" hasCustomPrompt="1"/>
            <p:custDataLst>
              <p:tags r:id="rId4"/>
            </p:custDataLst>
          </p:nvPr>
        </p:nvSpPr>
        <p:spPr>
          <a:xfrm>
            <a:off x="1198800" y="2484000"/>
            <a:ext cx="9799200" cy="1018800"/>
          </a:xfrm>
        </p:spPr>
        <p:txBody>
          <a:bodyPr vert="horz" lIns="90000" tIns="46800" rIns="90000" bIns="46800" rtlCol="0" anchor="t" anchorCtr="0">
            <a:normAutofit/>
          </a:bodyPr>
          <a:lstStyle>
            <a:lvl1pPr algn="ctr">
              <a:defRPr sz="6000"/>
            </a:lvl1pPr>
          </a:lstStyle>
          <a:p>
            <a:pPr lvl="0"/>
            <a:r>
              <a:rPr>
                <a:sym typeface="+mn-ea"/>
              </a:rPr>
              <a:t>单击此处编辑标题</a:t>
            </a:r>
          </a:p>
        </p:txBody>
      </p:sp>
      <p:sp>
        <p:nvSpPr>
          <p:cNvPr id="7" name="文本占位符 6"/>
          <p:cNvSpPr>
            <a:spLocks noGrp="1"/>
          </p:cNvSpPr>
          <p:nvPr>
            <p:ph type="body" sz="quarter" idx="13"/>
            <p:custDataLst>
              <p:tags r:id="rId5"/>
            </p:custDataLst>
          </p:nvPr>
        </p:nvSpPr>
        <p:spPr>
          <a:xfrm>
            <a:off x="1198800" y="3560400"/>
            <a:ext cx="9799200" cy="471600"/>
          </a:xfrm>
        </p:spPr>
        <p:txBody>
          <a:bodyPr lIns="90000" tIns="46800" rIns="90000" bIns="46800">
            <a:normAutofit/>
          </a:bodyPr>
          <a:lstStyle>
            <a:lvl1pPr algn="ctr">
              <a:lnSpc>
                <a:spcPct val="110000"/>
              </a:lnSpc>
              <a:buNone/>
              <a:defRPr sz="2400" spc="200"/>
            </a:lvl1pPr>
          </a:lstStyle>
          <a:p>
            <a:pPr lvl="0"/>
            <a:r>
              <a:rPr lang="zh-CN" altLang="en-US" dirty="0"/>
              <a:t>单击此处编辑母版文本样式</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dirty="0">
                <a:sym typeface="+mn-ea"/>
              </a:rPr>
              <a:t>单击此处编辑母版标题样式</a:t>
            </a:r>
          </a:p>
        </p:txBody>
      </p:sp>
      <p:sp>
        <p:nvSpPr>
          <p:cNvPr id="3" name="内容占位符 2"/>
          <p:cNvSpPr>
            <a:spLocks noGrp="1"/>
          </p:cNvSpPr>
          <p:nvPr>
            <p:ph idx="1"/>
            <p:custDataLst>
              <p:tags r:id="rId2"/>
            </p:custDataLst>
          </p:nvPr>
        </p:nvSpPr>
        <p:spPr>
          <a:xfrm>
            <a:off x="608400" y="1490400"/>
            <a:ext cx="10969200" cy="4759200"/>
          </a:xfrm>
        </p:spPr>
        <p:txBody>
          <a:bodyPr vert="horz" lIns="90000" tIns="46800" rIns="90000" bIns="46800" rtlCol="0">
            <a:normAutofit/>
          </a:body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2024/6/11</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1"/>
            </p:custDataLst>
          </p:nvPr>
        </p:nvSpPr>
        <p:spPr>
          <a:xfrm>
            <a:off x="1990800" y="3848400"/>
            <a:ext cx="7768800" cy="766800"/>
          </a:xfrm>
        </p:spPr>
        <p:txBody>
          <a:bodyPr lIns="90000" tIns="46800" rIns="90000" bIns="46800" anchor="b" anchorCtr="0">
            <a:normAutofit/>
          </a:bodyPr>
          <a:lstStyle>
            <a:lvl1pPr>
              <a:defRPr sz="4400"/>
            </a:lvl1pPr>
          </a:lstStyle>
          <a:p>
            <a:r>
              <a:rPr lang="zh-CN" altLang="en-US" dirty="0"/>
              <a:t>单击此处编辑标题</a:t>
            </a:r>
          </a:p>
        </p:txBody>
      </p:sp>
      <p:sp>
        <p:nvSpPr>
          <p:cNvPr id="3" name="文本占位符 2"/>
          <p:cNvSpPr>
            <a:spLocks noGrp="1"/>
          </p:cNvSpPr>
          <p:nvPr>
            <p:ph type="body" idx="1" hasCustomPrompt="1"/>
            <p:custDataLst>
              <p:tags r:id="rId2"/>
            </p:custDataLst>
          </p:nvPr>
        </p:nvSpPr>
        <p:spPr>
          <a:xfrm>
            <a:off x="1990800" y="4615200"/>
            <a:ext cx="7768800" cy="867600"/>
          </a:xfrm>
        </p:spPr>
        <p:txBody>
          <a:bodyPr lIns="90000" tIns="46800" rIns="90000" bIns="46800">
            <a:normAutofit/>
          </a:bodyPr>
          <a:lstStyle>
            <a:lvl1pPr marL="0" indent="0">
              <a:buNone/>
              <a:defRPr sz="1800">
                <a:solidFill>
                  <a:schemeClr val="tx1">
                    <a:lumMod val="65000"/>
                    <a:lumOff val="35000"/>
                  </a:schemeClr>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2024/6/11</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pic>
        <p:nvPicPr>
          <p:cNvPr id="100" name="图片 99"/>
          <p:cNvPicPr/>
          <p:nvPr userDrawn="1">
            <p:custDataLst>
              <p:tags r:id="rId1"/>
            </p:custDataLst>
          </p:nvPr>
        </p:nvPicPr>
        <p:blipFill>
          <a:blip r:embed="rId3"/>
          <a:srcRect l="16424" b="5315"/>
          <a:stretch>
            <a:fillRect/>
          </a:stretch>
        </p:blipFill>
        <p:spPr>
          <a:xfrm>
            <a:off x="-29845" y="0"/>
            <a:ext cx="8068310" cy="6855460"/>
          </a:xfrm>
          <a:prstGeom prst="rect">
            <a:avLst/>
          </a:prstGeom>
          <a:noFill/>
          <a:ln w="9525">
            <a:noFill/>
          </a:ln>
        </p:spPr>
      </p:pic>
      <p:sp>
        <p:nvSpPr>
          <p:cNvPr id="10" name="矩形 9"/>
          <p:cNvSpPr/>
          <p:nvPr userDrawn="1"/>
        </p:nvSpPr>
        <p:spPr>
          <a:xfrm>
            <a:off x="5349240" y="8890"/>
            <a:ext cx="684276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pic>
        <p:nvPicPr>
          <p:cNvPr id="100" name="图片 99"/>
          <p:cNvPicPr/>
          <p:nvPr userDrawn="1"/>
        </p:nvPicPr>
        <p:blipFill>
          <a:blip r:embed="rId2"/>
          <a:srcRect t="-70" r="15129" b="5315"/>
          <a:stretch>
            <a:fillRect/>
          </a:stretch>
        </p:blipFill>
        <p:spPr>
          <a:xfrm>
            <a:off x="4021455" y="-5080"/>
            <a:ext cx="8193405" cy="6860540"/>
          </a:xfrm>
          <a:prstGeom prst="rect">
            <a:avLst/>
          </a:prstGeom>
          <a:noFill/>
          <a:ln w="9525">
            <a:noFill/>
          </a:ln>
        </p:spPr>
      </p:pic>
      <p:sp>
        <p:nvSpPr>
          <p:cNvPr id="8" name="矩形 7"/>
          <p:cNvSpPr/>
          <p:nvPr userDrawn="1"/>
        </p:nvSpPr>
        <p:spPr>
          <a:xfrm>
            <a:off x="0" y="0"/>
            <a:ext cx="681228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a:sym typeface="+mn-ea"/>
              </a:rPr>
              <a:t>单击此处编辑母版标题样式</a:t>
            </a:r>
          </a:p>
        </p:txBody>
      </p:sp>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t>2024/6/11</a:t>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5" name="矩形 4"/>
          <p:cNvSpPr/>
          <p:nvPr userDrawn="1"/>
        </p:nvSpPr>
        <p:spPr>
          <a:xfrm>
            <a:off x="135890" y="127000"/>
            <a:ext cx="11916000" cy="6604000"/>
          </a:xfrm>
          <a:prstGeom prst="rect">
            <a:avLst/>
          </a:prstGeom>
          <a:noFill/>
          <a:ln w="28575">
            <a:solidFill>
              <a:srgbClr val="701E5E">
                <a:alpha val="50000"/>
              </a:srgbClr>
            </a:solidFill>
            <a:beve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p:cNvPicPr>
            <a:picLocks noChangeAspect="1"/>
          </p:cNvPicPr>
          <p:nvPr userDrawn="1"/>
        </p:nvPicPr>
        <p:blipFill>
          <a:blip r:embed="rId2"/>
          <a:srcRect l="44723" t="20915" r="33962" b="59482"/>
          <a:stretch>
            <a:fillRect/>
          </a:stretch>
        </p:blipFill>
        <p:spPr>
          <a:xfrm>
            <a:off x="538480" y="0"/>
            <a:ext cx="902033" cy="68400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1"/>
            </p:custDataLst>
          </p:nvPr>
        </p:nvSpPr>
        <p:spPr>
          <a:xfrm>
            <a:off x="608400" y="1555200"/>
            <a:ext cx="5233077" cy="4608000"/>
          </a:xfrm>
        </p:spPr>
        <p:txBody>
          <a:bodyPr vert="horz" lIns="90000" tIns="46800" rIns="90000" bIns="46800" rtlCol="0">
            <a:normAutofit/>
          </a:bodyPr>
          <a:lstStyle>
            <a:lvl1pPr>
              <a:buNone/>
              <a:defRPr sz="1600"/>
            </a:lvl1pPr>
          </a:lstStyle>
          <a:p>
            <a:pPr lvl="0"/>
            <a:endParaRPr dirty="0">
              <a:sym typeface="+mn-ea"/>
            </a:endParaRPr>
          </a:p>
        </p:txBody>
      </p:sp>
      <p:sp>
        <p:nvSpPr>
          <p:cNvPr id="4" name="文本占位符 3"/>
          <p:cNvSpPr>
            <a:spLocks noGrp="1"/>
          </p:cNvSpPr>
          <p:nvPr>
            <p:ph type="body" sz="half" idx="2"/>
            <p:custDataLst>
              <p:tags r:id="rId2"/>
            </p:custDataLst>
          </p:nvPr>
        </p:nvSpPr>
        <p:spPr>
          <a:xfrm>
            <a:off x="6350400" y="1555200"/>
            <a:ext cx="5227200" cy="4608000"/>
          </a:xfrm>
        </p:spPr>
        <p:txBody>
          <a:bodyPr vert="horz" lIns="90000" tIns="46800" rIns="90000" bIns="46800" rtlCol="0">
            <a:normAutofit/>
          </a:bodyPr>
          <a:lstStyle>
            <a:lvl1pPr>
              <a:buNone/>
              <a:defRPr sz="1600"/>
            </a:lvl1pPr>
          </a:lstStyle>
          <a:p>
            <a:pPr lvl="0"/>
            <a:r>
              <a:rPr dirty="0">
                <a:sym typeface="+mn-ea"/>
              </a:rPr>
              <a:t>单击此处编辑母版文本样式</a:t>
            </a:r>
          </a:p>
        </p:txBody>
      </p:sp>
      <p:sp>
        <p:nvSpPr>
          <p:cNvPr id="5" name="日期占位符 4"/>
          <p:cNvSpPr>
            <a:spLocks noGrp="1"/>
          </p:cNvSpPr>
          <p:nvPr>
            <p:ph type="dt" sz="half" idx="10"/>
            <p:custDataLst>
              <p:tags r:id="rId3"/>
            </p:custDataLst>
          </p:nvPr>
        </p:nvSpPr>
        <p:spPr/>
        <p:txBody>
          <a:bodyPr/>
          <a:lstStyle/>
          <a:p>
            <a:fld id="{9EFD9D74-47D9-4702-A33C-335B63B48DBF}" type="datetimeFigureOut">
              <a:rPr lang="zh-CN" altLang="en-US" smtClean="0"/>
              <a:t>2024/6/11</a:t>
            </a:fld>
            <a:endParaRPr lang="zh-CN" altLang="en-US" dirty="0"/>
          </a:p>
        </p:txBody>
      </p:sp>
      <p:sp>
        <p:nvSpPr>
          <p:cNvPr id="6" name="页脚占位符 5"/>
          <p:cNvSpPr>
            <a:spLocks noGrp="1"/>
          </p:cNvSpPr>
          <p:nvPr>
            <p:ph type="ftr" sz="quarter" idx="11"/>
            <p:custDataLst>
              <p:tags r:id="rId4"/>
            </p:custDataLst>
          </p:nvPr>
        </p:nvSpPr>
        <p:spPr/>
        <p:txBody>
          <a:bodyPr/>
          <a:lstStyle/>
          <a:p>
            <a:endParaRPr lang="zh-CN" altLang="en-US" dirty="0"/>
          </a:p>
        </p:txBody>
      </p:sp>
      <p:sp>
        <p:nvSpPr>
          <p:cNvPr id="7" name="灯片编号占位符 6"/>
          <p:cNvSpPr>
            <a:spLocks noGrp="1"/>
          </p:cNvSpPr>
          <p:nvPr>
            <p:ph type="sldNum" sz="quarter" idx="12"/>
            <p:custDataLst>
              <p:tags r:id="rId5"/>
            </p:custDataLst>
          </p:nvPr>
        </p:nvSpPr>
        <p:spPr/>
        <p:txBody>
          <a:bodyPr/>
          <a:lstStyle/>
          <a:p>
            <a:fld id="{FABC47A4-756D-490B-A52F-7D9E2C9FC05F}" type="slidenum">
              <a:rPr lang="zh-CN" altLang="en-US" smtClean="0"/>
              <a:t>‹#›</a:t>
            </a:fld>
            <a:endParaRPr lang="zh-CN" altLang="en-US"/>
          </a:p>
        </p:txBody>
      </p:sp>
      <p:sp>
        <p:nvSpPr>
          <p:cNvPr id="9" name="标题 8"/>
          <p:cNvSpPr>
            <a:spLocks noGrp="1"/>
          </p:cNvSpPr>
          <p:nvPr>
            <p:ph type="title"/>
            <p:custDataLst>
              <p:tags r:id="rId6"/>
            </p:custDataLst>
          </p:nvPr>
        </p:nvSpPr>
        <p:spPr/>
        <p:txBody>
          <a:bodyPr/>
          <a:lstStyle/>
          <a:p>
            <a:r>
              <a:rPr lang="zh-CN" altLang="en-US"/>
              <a:t>单击此处编辑母版标题样式</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1"/>
            </p:custDataLst>
          </p:nvPr>
        </p:nvSpPr>
        <p:spPr>
          <a:xfrm>
            <a:off x="10234800" y="914400"/>
            <a:ext cx="1044000" cy="5029200"/>
          </a:xfrm>
        </p:spPr>
        <p:txBody>
          <a:bodyPr vert="eaVert" lIns="90000" tIns="46800" rIns="90000" bIns="46800" rtlCol="0" anchor="ctr" anchorCtr="0">
            <a:normAutofit/>
          </a:bodyPr>
          <a:lstStyle>
            <a:lvl1pPr>
              <a:buNone/>
              <a:defRPr sz="2800"/>
            </a:lvl1pPr>
          </a:lstStyle>
          <a:p>
            <a:pPr lvl="0"/>
            <a:r>
              <a:rPr dirty="0">
                <a:sym typeface="+mn-ea"/>
              </a:rPr>
              <a:t>单击此处编辑标题</a:t>
            </a:r>
          </a:p>
        </p:txBody>
      </p:sp>
      <p:sp>
        <p:nvSpPr>
          <p:cNvPr id="3" name="竖排文字占位符 2"/>
          <p:cNvSpPr>
            <a:spLocks noGrp="1"/>
          </p:cNvSpPr>
          <p:nvPr>
            <p:ph type="body" orient="vert" idx="1"/>
            <p:custDataLst>
              <p:tags r:id="rId2"/>
            </p:custDataLst>
          </p:nvPr>
        </p:nvSpPr>
        <p:spPr>
          <a:xfrm>
            <a:off x="914400" y="914400"/>
            <a:ext cx="9169200" cy="5029200"/>
          </a:xfrm>
        </p:spPr>
        <p:txBody>
          <a:bodyPr vert="eaVert" lIns="46800" tIns="46800" rIns="46800" bIns="46800"/>
          <a:lstStyle>
            <a:lvl1pPr marL="228600" indent="-228600">
              <a:spcAft>
                <a:spcPts val="1000"/>
              </a:spcAft>
              <a:defRPr spc="300"/>
            </a:lvl1pPr>
            <a:lvl2pPr marL="685800" indent="-228600">
              <a:defRPr spc="300"/>
            </a:lvl2pPr>
            <a:lvl3pPr marL="1143000" indent="-228600">
              <a:defRPr spc="300"/>
            </a:lvl3pPr>
            <a:lvl4pPr marL="1600200" indent="-228600">
              <a:defRPr spc="300"/>
            </a:lvl4pPr>
            <a:lvl5pPr marL="2057400" indent="-228600">
              <a:defRPr spc="3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2024/6/11</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ags" Target="../tags/tag2.xml"/><Relationship Id="rId18" Type="http://schemas.openxmlformats.org/officeDocument/2006/relationships/tags" Target="../tags/tag7.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tags" Target="../tags/tag6.xml"/><Relationship Id="rId2" Type="http://schemas.openxmlformats.org/officeDocument/2006/relationships/slideLayout" Target="../slideLayouts/slideLayout2.xml"/><Relationship Id="rId16" Type="http://schemas.openxmlformats.org/officeDocument/2006/relationships/tags" Target="../tags/tag5.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ags" Target="../tags/tag4.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ags" Target="../tags/tag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4"/>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p>
        </p:txBody>
      </p:sp>
      <p:sp>
        <p:nvSpPr>
          <p:cNvPr id="3" name="文本占位符 2"/>
          <p:cNvSpPr>
            <a:spLocks noGrp="1"/>
          </p:cNvSpPr>
          <p:nvPr>
            <p:ph type="body" idx="1"/>
            <p:custDataLst>
              <p:tags r:id="rId15"/>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custDataLst>
              <p:tags r:id="rId16"/>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2024/6/11</a:t>
            </a:fld>
            <a:endParaRPr lang="zh-CN" altLang="en-US"/>
          </a:p>
        </p:txBody>
      </p:sp>
      <p:sp>
        <p:nvSpPr>
          <p:cNvPr id="5" name="页脚占位符 4"/>
          <p:cNvSpPr>
            <a:spLocks noGrp="1"/>
          </p:cNvSpPr>
          <p:nvPr>
            <p:ph type="ftr" sz="quarter" idx="3"/>
            <p:custDataLst>
              <p:tags r:id="rId17"/>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latin typeface="Arial" panose="020B0604020202020204" pitchFamily="34" charset="0"/>
                <a:ea typeface="微软雅黑" panose="020B0503020204020204" pitchFamily="34" charset="-122"/>
              </a:defRPr>
            </a:lvl1pPr>
          </a:lstStyle>
          <a:p>
            <a:endParaRPr lang="zh-CN" altLang="en-US" dirty="0"/>
          </a:p>
        </p:txBody>
      </p:sp>
      <p:sp>
        <p:nvSpPr>
          <p:cNvPr id="6" name="灯片编号占位符 5"/>
          <p:cNvSpPr>
            <a:spLocks noGrp="1"/>
          </p:cNvSpPr>
          <p:nvPr>
            <p:ph type="sldNum" sz="quarter" idx="4"/>
            <p:custDataLst>
              <p:tags r:id="rId18"/>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dirty="0"/>
          </a:p>
        </p:txBody>
      </p:sp>
    </p:spTree>
    <p:custDataLst>
      <p:tags r:id="rId13"/>
    </p:custData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49.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Layout" Target="../slideLayouts/slideLayout7.xml"/><Relationship Id="rId1" Type="http://schemas.openxmlformats.org/officeDocument/2006/relationships/tags" Target="../tags/tag59.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Layout" Target="../slideLayouts/slideLayout7.xml"/><Relationship Id="rId1" Type="http://schemas.openxmlformats.org/officeDocument/2006/relationships/tags" Target="../tags/tag60.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Layout" Target="../slideLayouts/slideLayout7.xml"/><Relationship Id="rId1" Type="http://schemas.openxmlformats.org/officeDocument/2006/relationships/tags" Target="../tags/tag61.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Layout" Target="../slideLayouts/slideLayout7.xml"/><Relationship Id="rId1" Type="http://schemas.openxmlformats.org/officeDocument/2006/relationships/tags" Target="../tags/tag62.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Layout" Target="../slideLayouts/slideLayout7.xml"/><Relationship Id="rId1" Type="http://schemas.openxmlformats.org/officeDocument/2006/relationships/tags" Target="../tags/tag63.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Layout" Target="../slideLayouts/slideLayout7.xml"/><Relationship Id="rId1" Type="http://schemas.openxmlformats.org/officeDocument/2006/relationships/tags" Target="../tags/tag64.xml"/><Relationship Id="rId5" Type="http://schemas.openxmlformats.org/officeDocument/2006/relationships/image" Target="../media/image20.png"/><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65.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Layout" Target="../slideLayouts/slideLayout7.xml"/><Relationship Id="rId1" Type="http://schemas.openxmlformats.org/officeDocument/2006/relationships/tags" Target="../tags/tag66.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22.png"/><Relationship Id="rId7" Type="http://schemas.openxmlformats.org/officeDocument/2006/relationships/image" Target="../media/image4.png"/><Relationship Id="rId2" Type="http://schemas.openxmlformats.org/officeDocument/2006/relationships/slideLayout" Target="../slideLayouts/slideLayout7.xml"/><Relationship Id="rId1" Type="http://schemas.openxmlformats.org/officeDocument/2006/relationships/tags" Target="../tags/tag67.xml"/><Relationship Id="rId6" Type="http://schemas.openxmlformats.org/officeDocument/2006/relationships/image" Target="../media/image25.svg"/><Relationship Id="rId5" Type="http://schemas.openxmlformats.org/officeDocument/2006/relationships/image" Target="../media/image24.png"/><Relationship Id="rId10" Type="http://schemas.openxmlformats.org/officeDocument/2006/relationships/image" Target="../media/image27.svg"/><Relationship Id="rId4" Type="http://schemas.openxmlformats.org/officeDocument/2006/relationships/image" Target="../media/image23.svg"/><Relationship Id="rId9" Type="http://schemas.openxmlformats.org/officeDocument/2006/relationships/image" Target="../media/image26.png"/></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slideLayout" Target="../slideLayouts/slideLayout7.xml"/><Relationship Id="rId1" Type="http://schemas.openxmlformats.org/officeDocument/2006/relationships/tags" Target="../tags/tag68.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51.xml"/><Relationship Id="rId1" Type="http://schemas.openxmlformats.org/officeDocument/2006/relationships/tags" Target="../tags/tag50.xml"/><Relationship Id="rId4" Type="http://schemas.openxmlformats.org/officeDocument/2006/relationships/image" Target="../media/image1.jpeg"/></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slideLayout" Target="../slideLayouts/slideLayout7.xml"/><Relationship Id="rId1" Type="http://schemas.openxmlformats.org/officeDocument/2006/relationships/tags" Target="../tags/tag69.xml"/></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70.xml"/></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71.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slideLayout" Target="../slideLayouts/slideLayout7.xml"/><Relationship Id="rId1" Type="http://schemas.openxmlformats.org/officeDocument/2006/relationships/tags" Target="../tags/tag72.xml"/><Relationship Id="rId4" Type="http://schemas.openxmlformats.org/officeDocument/2006/relationships/image" Target="../media/image31.png"/></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Layout" Target="../slideLayouts/slideLayout7.xml"/><Relationship Id="rId1" Type="http://schemas.openxmlformats.org/officeDocument/2006/relationships/tags" Target="../tags/tag73.xml"/><Relationship Id="rId4" Type="http://schemas.openxmlformats.org/officeDocument/2006/relationships/image" Target="../media/image33.png"/></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Layout" Target="../slideLayouts/slideLayout7.xml"/><Relationship Id="rId1" Type="http://schemas.openxmlformats.org/officeDocument/2006/relationships/tags" Target="../tags/tag74.xml"/><Relationship Id="rId5" Type="http://schemas.openxmlformats.org/officeDocument/2006/relationships/image" Target="../media/image20.png"/><Relationship Id="rId4" Type="http://schemas.openxmlformats.org/officeDocument/2006/relationships/image" Target="../media/image19.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75.xml"/></Relationships>
</file>

<file path=ppt/slides/_rels/slide27.xml.rels><?xml version="1.0" encoding="UTF-8" standalone="yes"?>
<Relationships xmlns="http://schemas.openxmlformats.org/package/2006/relationships"><Relationship Id="rId8" Type="http://schemas.openxmlformats.org/officeDocument/2006/relationships/tags" Target="../tags/tag83.xml"/><Relationship Id="rId13" Type="http://schemas.openxmlformats.org/officeDocument/2006/relationships/tags" Target="../tags/tag88.xml"/><Relationship Id="rId18" Type="http://schemas.openxmlformats.org/officeDocument/2006/relationships/tags" Target="../tags/tag93.xml"/><Relationship Id="rId3" Type="http://schemas.openxmlformats.org/officeDocument/2006/relationships/tags" Target="../tags/tag78.xml"/><Relationship Id="rId21" Type="http://schemas.openxmlformats.org/officeDocument/2006/relationships/tags" Target="../tags/tag96.xml"/><Relationship Id="rId7" Type="http://schemas.openxmlformats.org/officeDocument/2006/relationships/tags" Target="../tags/tag82.xml"/><Relationship Id="rId12" Type="http://schemas.openxmlformats.org/officeDocument/2006/relationships/tags" Target="../tags/tag87.xml"/><Relationship Id="rId17" Type="http://schemas.openxmlformats.org/officeDocument/2006/relationships/tags" Target="../tags/tag92.xml"/><Relationship Id="rId25" Type="http://schemas.openxmlformats.org/officeDocument/2006/relationships/image" Target="../media/image6.png"/><Relationship Id="rId2" Type="http://schemas.openxmlformats.org/officeDocument/2006/relationships/tags" Target="../tags/tag77.xml"/><Relationship Id="rId16" Type="http://schemas.openxmlformats.org/officeDocument/2006/relationships/tags" Target="../tags/tag91.xml"/><Relationship Id="rId20" Type="http://schemas.openxmlformats.org/officeDocument/2006/relationships/tags" Target="../tags/tag95.xml"/><Relationship Id="rId1" Type="http://schemas.openxmlformats.org/officeDocument/2006/relationships/tags" Target="../tags/tag76.xml"/><Relationship Id="rId6" Type="http://schemas.openxmlformats.org/officeDocument/2006/relationships/tags" Target="../tags/tag81.xml"/><Relationship Id="rId11" Type="http://schemas.openxmlformats.org/officeDocument/2006/relationships/tags" Target="../tags/tag86.xml"/><Relationship Id="rId24" Type="http://schemas.openxmlformats.org/officeDocument/2006/relationships/image" Target="../media/image34.png"/><Relationship Id="rId5" Type="http://schemas.openxmlformats.org/officeDocument/2006/relationships/tags" Target="../tags/tag80.xml"/><Relationship Id="rId15" Type="http://schemas.openxmlformats.org/officeDocument/2006/relationships/tags" Target="../tags/tag90.xml"/><Relationship Id="rId23" Type="http://schemas.openxmlformats.org/officeDocument/2006/relationships/slideLayout" Target="../slideLayouts/slideLayout7.xml"/><Relationship Id="rId10" Type="http://schemas.openxmlformats.org/officeDocument/2006/relationships/tags" Target="../tags/tag85.xml"/><Relationship Id="rId19" Type="http://schemas.openxmlformats.org/officeDocument/2006/relationships/tags" Target="../tags/tag94.xml"/><Relationship Id="rId4" Type="http://schemas.openxmlformats.org/officeDocument/2006/relationships/tags" Target="../tags/tag79.xml"/><Relationship Id="rId9" Type="http://schemas.openxmlformats.org/officeDocument/2006/relationships/tags" Target="../tags/tag84.xml"/><Relationship Id="rId14" Type="http://schemas.openxmlformats.org/officeDocument/2006/relationships/tags" Target="../tags/tag89.xml"/><Relationship Id="rId22" Type="http://schemas.openxmlformats.org/officeDocument/2006/relationships/tags" Target="../tags/tag97.xml"/></Relationships>
</file>

<file path=ppt/slides/_rels/slide28.xml.rels><?xml version="1.0" encoding="UTF-8" standalone="yes"?>
<Relationships xmlns="http://schemas.openxmlformats.org/package/2006/relationships"><Relationship Id="rId8" Type="http://schemas.openxmlformats.org/officeDocument/2006/relationships/tags" Target="../tags/tag105.xml"/><Relationship Id="rId13" Type="http://schemas.openxmlformats.org/officeDocument/2006/relationships/slideLayout" Target="../slideLayouts/slideLayout7.xml"/><Relationship Id="rId3" Type="http://schemas.openxmlformats.org/officeDocument/2006/relationships/tags" Target="../tags/tag100.xml"/><Relationship Id="rId7" Type="http://schemas.openxmlformats.org/officeDocument/2006/relationships/tags" Target="../tags/tag104.xml"/><Relationship Id="rId12" Type="http://schemas.openxmlformats.org/officeDocument/2006/relationships/tags" Target="../tags/tag109.xml"/><Relationship Id="rId2" Type="http://schemas.openxmlformats.org/officeDocument/2006/relationships/tags" Target="../tags/tag99.xml"/><Relationship Id="rId1" Type="http://schemas.openxmlformats.org/officeDocument/2006/relationships/tags" Target="../tags/tag98.xml"/><Relationship Id="rId6" Type="http://schemas.openxmlformats.org/officeDocument/2006/relationships/tags" Target="../tags/tag103.xml"/><Relationship Id="rId11" Type="http://schemas.openxmlformats.org/officeDocument/2006/relationships/tags" Target="../tags/tag108.xml"/><Relationship Id="rId5" Type="http://schemas.openxmlformats.org/officeDocument/2006/relationships/tags" Target="../tags/tag102.xml"/><Relationship Id="rId10" Type="http://schemas.openxmlformats.org/officeDocument/2006/relationships/tags" Target="../tags/tag107.xml"/><Relationship Id="rId4" Type="http://schemas.openxmlformats.org/officeDocument/2006/relationships/tags" Target="../tags/tag101.xml"/><Relationship Id="rId9" Type="http://schemas.openxmlformats.org/officeDocument/2006/relationships/tags" Target="../tags/tag106.xml"/></Relationships>
</file>

<file path=ppt/slides/_rels/slide2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slideLayout" Target="../slideLayouts/slideLayout7.xml"/><Relationship Id="rId1" Type="http://schemas.openxmlformats.org/officeDocument/2006/relationships/tags" Target="../tags/tag110.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52.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11.xml"/></Relationships>
</file>

<file path=ppt/slides/_rels/slide31.xml.rels><?xml version="1.0" encoding="UTF-8" standalone="yes"?>
<Relationships xmlns="http://schemas.openxmlformats.org/package/2006/relationships"><Relationship Id="rId8" Type="http://schemas.openxmlformats.org/officeDocument/2006/relationships/tags" Target="../tags/tag119.xml"/><Relationship Id="rId13" Type="http://schemas.openxmlformats.org/officeDocument/2006/relationships/tags" Target="../tags/tag124.xml"/><Relationship Id="rId18" Type="http://schemas.openxmlformats.org/officeDocument/2006/relationships/tags" Target="../tags/tag129.xml"/><Relationship Id="rId3" Type="http://schemas.openxmlformats.org/officeDocument/2006/relationships/tags" Target="../tags/tag114.xml"/><Relationship Id="rId21" Type="http://schemas.openxmlformats.org/officeDocument/2006/relationships/tags" Target="../tags/tag132.xml"/><Relationship Id="rId7" Type="http://schemas.openxmlformats.org/officeDocument/2006/relationships/tags" Target="../tags/tag118.xml"/><Relationship Id="rId12" Type="http://schemas.openxmlformats.org/officeDocument/2006/relationships/tags" Target="../tags/tag123.xml"/><Relationship Id="rId17" Type="http://schemas.openxmlformats.org/officeDocument/2006/relationships/tags" Target="../tags/tag128.xml"/><Relationship Id="rId25" Type="http://schemas.openxmlformats.org/officeDocument/2006/relationships/image" Target="../media/image6.png"/><Relationship Id="rId2" Type="http://schemas.openxmlformats.org/officeDocument/2006/relationships/tags" Target="../tags/tag113.xml"/><Relationship Id="rId16" Type="http://schemas.openxmlformats.org/officeDocument/2006/relationships/tags" Target="../tags/tag127.xml"/><Relationship Id="rId20" Type="http://schemas.openxmlformats.org/officeDocument/2006/relationships/tags" Target="../tags/tag131.xml"/><Relationship Id="rId1" Type="http://schemas.openxmlformats.org/officeDocument/2006/relationships/tags" Target="../tags/tag112.xml"/><Relationship Id="rId6" Type="http://schemas.openxmlformats.org/officeDocument/2006/relationships/tags" Target="../tags/tag117.xml"/><Relationship Id="rId11" Type="http://schemas.openxmlformats.org/officeDocument/2006/relationships/tags" Target="../tags/tag122.xml"/><Relationship Id="rId24" Type="http://schemas.openxmlformats.org/officeDocument/2006/relationships/image" Target="../media/image34.png"/><Relationship Id="rId5" Type="http://schemas.openxmlformats.org/officeDocument/2006/relationships/tags" Target="../tags/tag116.xml"/><Relationship Id="rId15" Type="http://schemas.openxmlformats.org/officeDocument/2006/relationships/tags" Target="../tags/tag126.xml"/><Relationship Id="rId23" Type="http://schemas.openxmlformats.org/officeDocument/2006/relationships/slideLayout" Target="../slideLayouts/slideLayout7.xml"/><Relationship Id="rId10" Type="http://schemas.openxmlformats.org/officeDocument/2006/relationships/tags" Target="../tags/tag121.xml"/><Relationship Id="rId19" Type="http://schemas.openxmlformats.org/officeDocument/2006/relationships/tags" Target="../tags/tag130.xml"/><Relationship Id="rId4" Type="http://schemas.openxmlformats.org/officeDocument/2006/relationships/tags" Target="../tags/tag115.xml"/><Relationship Id="rId9" Type="http://schemas.openxmlformats.org/officeDocument/2006/relationships/tags" Target="../tags/tag120.xml"/><Relationship Id="rId14" Type="http://schemas.openxmlformats.org/officeDocument/2006/relationships/tags" Target="../tags/tag125.xml"/><Relationship Id="rId22" Type="http://schemas.openxmlformats.org/officeDocument/2006/relationships/tags" Target="../tags/tag133.xml"/></Relationships>
</file>

<file path=ppt/slides/_rels/slide3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Layout" Target="../slideLayouts/slideLayout7.xml"/><Relationship Id="rId1" Type="http://schemas.openxmlformats.org/officeDocument/2006/relationships/tags" Target="../tags/tag134.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19.pn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135.xml"/></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36.xml"/></Relationships>
</file>

<file path=ppt/slides/_rels/slide3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slideLayout" Target="../slideLayouts/slideLayout7.xml"/><Relationship Id="rId1" Type="http://schemas.openxmlformats.org/officeDocument/2006/relationships/tags" Target="../tags/tag137.xml"/></Relationships>
</file>

<file path=ppt/slides/_rels/slide3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slideLayout" Target="../slideLayouts/slideLayout7.xml"/><Relationship Id="rId1" Type="http://schemas.openxmlformats.org/officeDocument/2006/relationships/tags" Target="../tags/tag138.xml"/></Relationships>
</file>

<file path=ppt/slides/_rels/slide3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slideLayout" Target="../slideLayouts/slideLayout7.xml"/><Relationship Id="rId1" Type="http://schemas.openxmlformats.org/officeDocument/2006/relationships/tags" Target="../tags/tag139.xml"/></Relationships>
</file>

<file path=ppt/slides/_rels/slide3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slideLayout" Target="../slideLayouts/slideLayout7.xml"/><Relationship Id="rId1" Type="http://schemas.openxmlformats.org/officeDocument/2006/relationships/tags" Target="../tags/tag140.xml"/></Relationships>
</file>

<file path=ppt/slides/_rels/slide39.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2.png"/><Relationship Id="rId7" Type="http://schemas.openxmlformats.org/officeDocument/2006/relationships/image" Target="../media/image42.png"/><Relationship Id="rId2" Type="http://schemas.openxmlformats.org/officeDocument/2006/relationships/slideLayout" Target="../slideLayouts/slideLayout7.xml"/><Relationship Id="rId1" Type="http://schemas.openxmlformats.org/officeDocument/2006/relationships/tags" Target="../tags/tag141.xml"/><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svg"/><Relationship Id="rId9" Type="http://schemas.openxmlformats.org/officeDocument/2006/relationships/image" Target="../media/image27.sv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53.xml"/></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42.xml"/></Relationships>
</file>

<file path=ppt/slides/_rels/slide4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slideLayout" Target="../slideLayouts/slideLayout7.xml"/><Relationship Id="rId1" Type="http://schemas.openxmlformats.org/officeDocument/2006/relationships/tags" Target="../tags/tag143.xml"/><Relationship Id="rId4" Type="http://schemas.openxmlformats.org/officeDocument/2006/relationships/image" Target="../media/image6.png"/></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144.xml"/></Relationships>
</file>

<file path=ppt/slides/_rels/slide4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slideLayout" Target="../slideLayouts/slideLayout7.xml"/><Relationship Id="rId1" Type="http://schemas.openxmlformats.org/officeDocument/2006/relationships/tags" Target="../tags/tag145.xml"/><Relationship Id="rId4" Type="http://schemas.openxmlformats.org/officeDocument/2006/relationships/image" Target="../media/image6.png"/></Relationships>
</file>

<file path=ppt/slides/_rels/slide44.xml.rels><?xml version="1.0" encoding="UTF-8" standalone="yes"?>
<Relationships xmlns="http://schemas.openxmlformats.org/package/2006/relationships"><Relationship Id="rId8" Type="http://schemas.openxmlformats.org/officeDocument/2006/relationships/tags" Target="../tags/tag153.xml"/><Relationship Id="rId13" Type="http://schemas.openxmlformats.org/officeDocument/2006/relationships/tags" Target="../tags/tag158.xml"/><Relationship Id="rId3" Type="http://schemas.openxmlformats.org/officeDocument/2006/relationships/tags" Target="../tags/tag148.xml"/><Relationship Id="rId7" Type="http://schemas.openxmlformats.org/officeDocument/2006/relationships/tags" Target="../tags/tag152.xml"/><Relationship Id="rId12" Type="http://schemas.openxmlformats.org/officeDocument/2006/relationships/tags" Target="../tags/tag157.xml"/><Relationship Id="rId2" Type="http://schemas.openxmlformats.org/officeDocument/2006/relationships/tags" Target="../tags/tag147.xml"/><Relationship Id="rId1" Type="http://schemas.openxmlformats.org/officeDocument/2006/relationships/tags" Target="../tags/tag146.xml"/><Relationship Id="rId6" Type="http://schemas.openxmlformats.org/officeDocument/2006/relationships/tags" Target="../tags/tag151.xml"/><Relationship Id="rId11" Type="http://schemas.openxmlformats.org/officeDocument/2006/relationships/tags" Target="../tags/tag156.xml"/><Relationship Id="rId5" Type="http://schemas.openxmlformats.org/officeDocument/2006/relationships/tags" Target="../tags/tag150.xml"/><Relationship Id="rId15" Type="http://schemas.openxmlformats.org/officeDocument/2006/relationships/slideLayout" Target="../slideLayouts/slideLayout7.xml"/><Relationship Id="rId10" Type="http://schemas.openxmlformats.org/officeDocument/2006/relationships/tags" Target="../tags/tag155.xml"/><Relationship Id="rId4" Type="http://schemas.openxmlformats.org/officeDocument/2006/relationships/tags" Target="../tags/tag149.xml"/><Relationship Id="rId9" Type="http://schemas.openxmlformats.org/officeDocument/2006/relationships/tags" Target="../tags/tag154.xml"/><Relationship Id="rId14" Type="http://schemas.openxmlformats.org/officeDocument/2006/relationships/tags" Target="../tags/tag159.xml"/></Relationships>
</file>

<file path=ppt/slides/_rels/slide45.xml.rels><?xml version="1.0" encoding="UTF-8" standalone="yes"?>
<Relationships xmlns="http://schemas.openxmlformats.org/package/2006/relationships"><Relationship Id="rId8" Type="http://schemas.openxmlformats.org/officeDocument/2006/relationships/tags" Target="../tags/tag167.xml"/><Relationship Id="rId13" Type="http://schemas.openxmlformats.org/officeDocument/2006/relationships/tags" Target="../tags/tag172.xml"/><Relationship Id="rId18" Type="http://schemas.openxmlformats.org/officeDocument/2006/relationships/tags" Target="../tags/tag177.xml"/><Relationship Id="rId3" Type="http://schemas.openxmlformats.org/officeDocument/2006/relationships/tags" Target="../tags/tag162.xml"/><Relationship Id="rId21" Type="http://schemas.openxmlformats.org/officeDocument/2006/relationships/slideLayout" Target="../slideLayouts/slideLayout7.xml"/><Relationship Id="rId7" Type="http://schemas.openxmlformats.org/officeDocument/2006/relationships/tags" Target="../tags/tag166.xml"/><Relationship Id="rId12" Type="http://schemas.openxmlformats.org/officeDocument/2006/relationships/tags" Target="../tags/tag171.xml"/><Relationship Id="rId17" Type="http://schemas.openxmlformats.org/officeDocument/2006/relationships/tags" Target="../tags/tag176.xml"/><Relationship Id="rId2" Type="http://schemas.openxmlformats.org/officeDocument/2006/relationships/tags" Target="../tags/tag161.xml"/><Relationship Id="rId16" Type="http://schemas.openxmlformats.org/officeDocument/2006/relationships/tags" Target="../tags/tag175.xml"/><Relationship Id="rId20" Type="http://schemas.openxmlformats.org/officeDocument/2006/relationships/tags" Target="../tags/tag179.xml"/><Relationship Id="rId1" Type="http://schemas.openxmlformats.org/officeDocument/2006/relationships/tags" Target="../tags/tag160.xml"/><Relationship Id="rId6" Type="http://schemas.openxmlformats.org/officeDocument/2006/relationships/tags" Target="../tags/tag165.xml"/><Relationship Id="rId11" Type="http://schemas.openxmlformats.org/officeDocument/2006/relationships/tags" Target="../tags/tag170.xml"/><Relationship Id="rId5" Type="http://schemas.openxmlformats.org/officeDocument/2006/relationships/tags" Target="../tags/tag164.xml"/><Relationship Id="rId15" Type="http://schemas.openxmlformats.org/officeDocument/2006/relationships/tags" Target="../tags/tag174.xml"/><Relationship Id="rId10" Type="http://schemas.openxmlformats.org/officeDocument/2006/relationships/tags" Target="../tags/tag169.xml"/><Relationship Id="rId19" Type="http://schemas.openxmlformats.org/officeDocument/2006/relationships/tags" Target="../tags/tag178.xml"/><Relationship Id="rId4" Type="http://schemas.openxmlformats.org/officeDocument/2006/relationships/tags" Target="../tags/tag163.xml"/><Relationship Id="rId9" Type="http://schemas.openxmlformats.org/officeDocument/2006/relationships/tags" Target="../tags/tag168.xml"/><Relationship Id="rId14" Type="http://schemas.openxmlformats.org/officeDocument/2006/relationships/tags" Target="../tags/tag173.xml"/></Relationships>
</file>

<file path=ppt/slides/_rels/slide46.xml.rels><?xml version="1.0" encoding="UTF-8" standalone="yes"?>
<Relationships xmlns="http://schemas.openxmlformats.org/package/2006/relationships"><Relationship Id="rId8" Type="http://schemas.openxmlformats.org/officeDocument/2006/relationships/tags" Target="../tags/tag187.xml"/><Relationship Id="rId13" Type="http://schemas.openxmlformats.org/officeDocument/2006/relationships/tags" Target="../tags/tag192.xml"/><Relationship Id="rId18" Type="http://schemas.openxmlformats.org/officeDocument/2006/relationships/tags" Target="../tags/tag197.xml"/><Relationship Id="rId3" Type="http://schemas.openxmlformats.org/officeDocument/2006/relationships/tags" Target="../tags/tag182.xml"/><Relationship Id="rId21" Type="http://schemas.openxmlformats.org/officeDocument/2006/relationships/tags" Target="../tags/tag200.xml"/><Relationship Id="rId7" Type="http://schemas.openxmlformats.org/officeDocument/2006/relationships/tags" Target="../tags/tag186.xml"/><Relationship Id="rId12" Type="http://schemas.openxmlformats.org/officeDocument/2006/relationships/tags" Target="../tags/tag191.xml"/><Relationship Id="rId17" Type="http://schemas.openxmlformats.org/officeDocument/2006/relationships/tags" Target="../tags/tag196.xml"/><Relationship Id="rId2" Type="http://schemas.openxmlformats.org/officeDocument/2006/relationships/tags" Target="../tags/tag181.xml"/><Relationship Id="rId16" Type="http://schemas.openxmlformats.org/officeDocument/2006/relationships/tags" Target="../tags/tag195.xml"/><Relationship Id="rId20" Type="http://schemas.openxmlformats.org/officeDocument/2006/relationships/tags" Target="../tags/tag199.xml"/><Relationship Id="rId1" Type="http://schemas.openxmlformats.org/officeDocument/2006/relationships/tags" Target="../tags/tag180.xml"/><Relationship Id="rId6" Type="http://schemas.openxmlformats.org/officeDocument/2006/relationships/tags" Target="../tags/tag185.xml"/><Relationship Id="rId11" Type="http://schemas.openxmlformats.org/officeDocument/2006/relationships/tags" Target="../tags/tag190.xml"/><Relationship Id="rId5" Type="http://schemas.openxmlformats.org/officeDocument/2006/relationships/tags" Target="../tags/tag184.xml"/><Relationship Id="rId15" Type="http://schemas.openxmlformats.org/officeDocument/2006/relationships/tags" Target="../tags/tag194.xml"/><Relationship Id="rId10" Type="http://schemas.openxmlformats.org/officeDocument/2006/relationships/tags" Target="../tags/tag189.xml"/><Relationship Id="rId19" Type="http://schemas.openxmlformats.org/officeDocument/2006/relationships/tags" Target="../tags/tag198.xml"/><Relationship Id="rId4" Type="http://schemas.openxmlformats.org/officeDocument/2006/relationships/tags" Target="../tags/tag183.xml"/><Relationship Id="rId9" Type="http://schemas.openxmlformats.org/officeDocument/2006/relationships/tags" Target="../tags/tag188.xml"/><Relationship Id="rId14" Type="http://schemas.openxmlformats.org/officeDocument/2006/relationships/tags" Target="../tags/tag193.xml"/><Relationship Id="rId22"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01.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54.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7.xml"/><Relationship Id="rId1" Type="http://schemas.openxmlformats.org/officeDocument/2006/relationships/tags" Target="../tags/tag55.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Layout" Target="../slideLayouts/slideLayout7.xml"/><Relationship Id="rId1" Type="http://schemas.openxmlformats.org/officeDocument/2006/relationships/tags" Target="../tags/tag56.xml"/><Relationship Id="rId5" Type="http://schemas.openxmlformats.org/officeDocument/2006/relationships/image" Target="../media/image6.png"/><Relationship Id="rId4" Type="http://schemas.openxmlformats.org/officeDocument/2006/relationships/image" Target="../media/image5.sv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7.xml"/><Relationship Id="rId1" Type="http://schemas.openxmlformats.org/officeDocument/2006/relationships/tags" Target="../tags/tag57.xml"/><Relationship Id="rId5" Type="http://schemas.openxmlformats.org/officeDocument/2006/relationships/image" Target="../media/image9.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7.xml"/><Relationship Id="rId1" Type="http://schemas.openxmlformats.org/officeDocument/2006/relationships/tags" Target="../tags/tag5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10277475" y="1494790"/>
            <a:ext cx="994410" cy="2894330"/>
          </a:xfrm>
          <a:prstGeom prst="rect">
            <a:avLst/>
          </a:prstGeom>
          <a:solidFill>
            <a:srgbClr val="701E5E">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vert="eaVert" tIns="0" rtlCol="0" anchor="ctr"/>
          <a:lstStyle/>
          <a:p>
            <a:pPr algn="ctr">
              <a:lnSpc>
                <a:spcPct val="100000"/>
              </a:lnSpc>
            </a:pPr>
            <a:r>
              <a:rPr lang="zh-CN" altLang="en-US" sz="3000" kern="3000" spc="1000" dirty="0">
                <a:solidFill>
                  <a:schemeClr val="bg2"/>
                </a:solidFill>
                <a:uFillTx/>
                <a:latin typeface="微软雅黑 Light" panose="020B0502040204020203" charset="-122"/>
                <a:ea typeface="微软雅黑 Light" panose="020B0502040204020203" charset="-122"/>
              </a:rPr>
              <a:t>允公允能</a:t>
            </a:r>
          </a:p>
          <a:p>
            <a:pPr algn="ctr">
              <a:lnSpc>
                <a:spcPct val="100000"/>
              </a:lnSpc>
            </a:pPr>
            <a:r>
              <a:rPr lang="en-US" altLang="zh-CN" sz="3000" kern="3000" spc="1000" dirty="0">
                <a:solidFill>
                  <a:schemeClr val="bg2"/>
                </a:solidFill>
                <a:uFillTx/>
                <a:latin typeface="微软雅黑 Light" panose="020B0502040204020203" charset="-122"/>
                <a:ea typeface="微软雅黑 Light" panose="020B0502040204020203" charset="-122"/>
              </a:rPr>
              <a:t>   </a:t>
            </a:r>
            <a:r>
              <a:rPr lang="zh-CN" altLang="en-US" sz="3000" kern="3000" spc="1000" dirty="0">
                <a:solidFill>
                  <a:schemeClr val="bg2"/>
                </a:solidFill>
                <a:uFillTx/>
                <a:latin typeface="微软雅黑 Light" panose="020B0502040204020203" charset="-122"/>
                <a:ea typeface="微软雅黑 Light" panose="020B0502040204020203" charset="-122"/>
              </a:rPr>
              <a:t>日新月异</a:t>
            </a:r>
          </a:p>
        </p:txBody>
      </p:sp>
      <p:sp>
        <p:nvSpPr>
          <p:cNvPr id="7" name="文本框 6"/>
          <p:cNvSpPr txBox="1"/>
          <p:nvPr/>
        </p:nvSpPr>
        <p:spPr>
          <a:xfrm>
            <a:off x="3608070" y="570865"/>
            <a:ext cx="1198245" cy="5734685"/>
          </a:xfrm>
          <a:prstGeom prst="rect">
            <a:avLst/>
          </a:prstGeom>
          <a:noFill/>
          <a:extLst>
            <a:ext uri="{909E8E84-426E-40DD-AFC4-6F175D3DCCD1}">
              <a14:hiddenFill xmlns:a14="http://schemas.microsoft.com/office/drawing/2010/main">
                <a:solidFill>
                  <a:schemeClr val="bg1"/>
                </a:solidFill>
              </a14:hiddenFill>
            </a:ext>
          </a:extLst>
        </p:spPr>
        <p:txBody>
          <a:bodyPr vert="eaVert" wrap="square" rtlCol="0" anchor="ctr" anchorCtr="1">
            <a:spAutoFit/>
          </a:bodyPr>
          <a:lstStyle/>
          <a:p>
            <a:pPr algn="dist">
              <a:lnSpc>
                <a:spcPct val="100000"/>
              </a:lnSpc>
            </a:pPr>
            <a:r>
              <a:rPr lang="zh-CN" altLang="en-US" sz="6600" b="1">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目标检测</a:t>
            </a:r>
          </a:p>
        </p:txBody>
      </p:sp>
      <p:sp>
        <p:nvSpPr>
          <p:cNvPr id="8" name="文本框 7"/>
          <p:cNvSpPr txBox="1"/>
          <p:nvPr/>
        </p:nvSpPr>
        <p:spPr>
          <a:xfrm>
            <a:off x="1948180" y="2720975"/>
            <a:ext cx="1659890" cy="3869690"/>
          </a:xfrm>
          <a:prstGeom prst="rect">
            <a:avLst/>
          </a:prstGeom>
          <a:noFill/>
        </p:spPr>
        <p:txBody>
          <a:bodyPr vert="eaVert" wrap="none" rtlCol="0">
            <a:spAutoFit/>
          </a:bodyPr>
          <a:lstStyle/>
          <a:p>
            <a:pPr algn="l">
              <a:lnSpc>
                <a:spcPct val="150000"/>
              </a:lnSpc>
            </a:pPr>
            <a:r>
              <a:rPr lang="zh-CN" altLang="en-US" sz="160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汇报人：王婧怡</a:t>
            </a:r>
            <a:r>
              <a:rPr lang="en-US" altLang="zh-CN" sz="160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60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李雅帆</a:t>
            </a:r>
            <a:r>
              <a:rPr lang="en-US" altLang="zh-CN" sz="160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60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赵婉彤</a:t>
            </a:r>
            <a:endParaRPr lang="en-US" altLang="zh-CN" sz="160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algn="l">
              <a:lnSpc>
                <a:spcPct val="150000"/>
              </a:lnSpc>
            </a:pPr>
            <a:r>
              <a:rPr lang="zh-CN" altLang="en-US" sz="160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学号：</a:t>
            </a:r>
            <a:r>
              <a:rPr lang="en-US" altLang="zh-CN" sz="160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2213400 2213041 2212724</a:t>
            </a:r>
            <a:endParaRPr lang="zh-CN" altLang="en-US" sz="160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algn="l">
              <a:lnSpc>
                <a:spcPct val="150000"/>
              </a:lnSpc>
            </a:pPr>
            <a:r>
              <a:rPr lang="zh-CN" altLang="en-US" sz="160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专业：信息安全</a:t>
            </a:r>
            <a:r>
              <a:rPr lang="en-US" altLang="zh-CN" sz="160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60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信息安全</a:t>
            </a:r>
            <a:r>
              <a:rPr lang="en-US" altLang="zh-CN" sz="160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60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密码科学与技术</a:t>
            </a:r>
          </a:p>
          <a:p>
            <a:pPr algn="l">
              <a:lnSpc>
                <a:spcPct val="150000"/>
              </a:lnSpc>
            </a:pPr>
            <a:r>
              <a:rPr lang="zh-CN" altLang="en-US" sz="160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时间：</a:t>
            </a:r>
            <a:r>
              <a:rPr lang="en-US" altLang="zh-CN" sz="160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2024</a:t>
            </a:r>
            <a:r>
              <a:rPr lang="zh-CN" altLang="en-US" sz="160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年</a:t>
            </a:r>
            <a:r>
              <a:rPr lang="en-US" altLang="zh-CN" sz="160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6</a:t>
            </a:r>
            <a:r>
              <a:rPr lang="zh-CN" altLang="en-US" sz="160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月</a:t>
            </a:r>
            <a:r>
              <a:rPr lang="en-US" altLang="zh-CN" sz="160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11</a:t>
            </a:r>
            <a:r>
              <a:rPr lang="zh-CN" altLang="en-US" sz="160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日</a:t>
            </a:r>
          </a:p>
        </p:txBody>
      </p:sp>
      <p:sp>
        <p:nvSpPr>
          <p:cNvPr id="9" name="文本框 8"/>
          <p:cNvSpPr txBox="1"/>
          <p:nvPr/>
        </p:nvSpPr>
        <p:spPr>
          <a:xfrm>
            <a:off x="3092133" y="655320"/>
            <a:ext cx="374650" cy="1997710"/>
          </a:xfrm>
          <a:prstGeom prst="rect">
            <a:avLst/>
          </a:prstGeom>
          <a:solidFill>
            <a:schemeClr val="bg1"/>
          </a:solidFill>
        </p:spPr>
        <p:txBody>
          <a:bodyPr vert="eaVert" wrap="square" lIns="0" tIns="0" rIns="36195" bIns="0" rtlCol="0" anchor="ctr" anchorCtr="1">
            <a:spAutoFit/>
          </a:bodyPr>
          <a:lstStyle/>
          <a:p>
            <a:pPr algn="ctr"/>
            <a:r>
              <a:rPr lang="en-US" altLang="zh-CN" sz="2200" b="1">
                <a:solidFill>
                  <a:srgbClr val="701E5E"/>
                </a:solidFill>
                <a:latin typeface="微软雅黑 Light" panose="020B0502040204020203" charset="-122"/>
                <a:ea typeface="微软雅黑 Light" panose="020B0502040204020203" charset="-122"/>
              </a:rPr>
              <a:t>PRESENTATION</a:t>
            </a:r>
          </a:p>
        </p:txBody>
      </p:sp>
    </p:spTree>
    <p:custDataLst>
      <p:tags r:id="rId1"/>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1"/>
          <p:nvPr/>
        </p:nvSpPr>
        <p:spPr>
          <a:xfrm>
            <a:off x="3716865" y="210681"/>
            <a:ext cx="5613401" cy="1168539"/>
          </a:xfrm>
          <a:prstGeom prst="roundRect">
            <a:avLst>
              <a:gd name="adj" fmla="val 49999"/>
            </a:avLst>
          </a:prstGeom>
          <a:solidFill>
            <a:srgbClr val="701E5E"/>
          </a:solidFill>
        </p:spPr>
        <p:txBody>
          <a:bodyPr wrap="square"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400" b="1" spc="300" dirty="0">
                <a:solidFill>
                  <a:srgbClr val="FFFFFF"/>
                </a:solidFill>
                <a:latin typeface="微软雅黑" panose="020B0503020204020204" pitchFamily="34" charset="-122"/>
                <a:ea typeface="微软雅黑" panose="020B0503020204020204" pitchFamily="34" charset="-122"/>
                <a:sym typeface="+mn-ea"/>
              </a:rPr>
              <a:t>实验</a:t>
            </a:r>
            <a:r>
              <a:rPr lang="en-US" altLang="zh-CN" sz="2400" b="1" spc="300" dirty="0">
                <a:solidFill>
                  <a:srgbClr val="FFFFFF"/>
                </a:solidFill>
                <a:latin typeface="微软雅黑" panose="020B0503020204020204" pitchFamily="34" charset="-122"/>
                <a:ea typeface="微软雅黑" panose="020B0503020204020204" pitchFamily="34" charset="-122"/>
                <a:sym typeface="+mn-ea"/>
              </a:rPr>
              <a:t>1</a:t>
            </a:r>
          </a:p>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400" b="1" spc="300" dirty="0">
                <a:solidFill>
                  <a:srgbClr val="FFFFFF"/>
                </a:solidFill>
                <a:latin typeface="微软雅黑" panose="020B0503020204020204" pitchFamily="34" charset="-122"/>
                <a:ea typeface="微软雅黑" panose="020B0503020204020204" pitchFamily="34" charset="-122"/>
                <a:sym typeface="+mn-ea"/>
              </a:rPr>
              <a:t>用于目标检测的</a:t>
            </a:r>
            <a:r>
              <a:rPr lang="en-US" altLang="zh-CN" sz="2400" b="1" spc="300" dirty="0" err="1">
                <a:solidFill>
                  <a:srgbClr val="FFFFFF"/>
                </a:solidFill>
                <a:latin typeface="微软雅黑" panose="020B0503020204020204" pitchFamily="34" charset="-122"/>
                <a:ea typeface="微软雅黑" panose="020B0503020204020204" pitchFamily="34" charset="-122"/>
                <a:sym typeface="+mn-ea"/>
              </a:rPr>
              <a:t>EfficientDet</a:t>
            </a:r>
            <a:endParaRPr kumimoji="0" lang="zh-CN" altLang="en-US" sz="2400" b="1" i="0" u="none" strike="noStrike" kern="1200" cap="none" spc="30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sym typeface="+mn-ea"/>
            </a:endParaRPr>
          </a:p>
        </p:txBody>
      </p:sp>
      <p:sp>
        <p:nvSpPr>
          <p:cNvPr id="80" name="1111"/>
          <p:cNvSpPr txBox="1"/>
          <p:nvPr/>
        </p:nvSpPr>
        <p:spPr>
          <a:xfrm>
            <a:off x="1232837" y="5495382"/>
            <a:ext cx="4863163" cy="789127"/>
          </a:xfrm>
          <a:prstGeom prst="rect">
            <a:avLst/>
          </a:prstGeom>
          <a:noFill/>
          <a:ln w="9525">
            <a:noFill/>
          </a:ln>
        </p:spPr>
        <p:txBody>
          <a:bodyPr wrap="square" anchor="t">
            <a:spAutoFit/>
          </a:bodyPr>
          <a:lstStyle/>
          <a:p>
            <a:pPr marL="0" marR="0" lvl="0" indent="0" algn="just" defTabSz="914400" rtl="0" eaLnBrk="1" fontAlgn="auto" latinLnBrk="0" hangingPunct="1">
              <a:lnSpc>
                <a:spcPct val="150000"/>
              </a:lnSpc>
              <a:spcBef>
                <a:spcPts val="0"/>
              </a:spcBef>
              <a:spcAft>
                <a:spcPts val="0"/>
              </a:spcAft>
              <a:buClrTx/>
              <a:buSzTx/>
              <a:buFontTx/>
              <a:buNone/>
              <a:defRPr/>
            </a:pPr>
            <a:r>
              <a:rPr kumimoji="0" lang="zh-CN" altLang="en-US" sz="1600" b="0" i="0" u="none" strike="noStrike" kern="1200" cap="none" spc="0" normalizeH="0" baseline="0" noProof="0" dirty="0">
                <a:ln>
                  <a:noFill/>
                </a:ln>
                <a:solidFill>
                  <a:srgbClr val="262626"/>
                </a:solidFill>
                <a:effectLst/>
                <a:uLnTx/>
                <a:uFillTx/>
                <a:latin typeface="微软雅黑 Light" panose="020B0502040204020203" charset="-122"/>
                <a:ea typeface="微软雅黑 Light" panose="020B0502040204020203" charset="-122"/>
                <a:cs typeface="+mn-cs"/>
              </a:rPr>
              <a:t>通过上图，发现在广泛的精度或资源限制范围内，</a:t>
            </a:r>
            <a:r>
              <a:rPr kumimoji="0" lang="en-US" altLang="zh-CN" sz="1600" b="0" i="0" u="none" strike="noStrike" kern="1200" cap="none" spc="0" normalizeH="0" baseline="0" noProof="0" dirty="0" err="1">
                <a:ln>
                  <a:noFill/>
                </a:ln>
                <a:solidFill>
                  <a:srgbClr val="262626"/>
                </a:solidFill>
                <a:effectLst/>
                <a:uLnTx/>
                <a:uFillTx/>
                <a:latin typeface="微软雅黑 Light" panose="020B0502040204020203" charset="-122"/>
                <a:ea typeface="微软雅黑 Light" panose="020B0502040204020203" charset="-122"/>
                <a:cs typeface="+mn-cs"/>
              </a:rPr>
              <a:t>EfficientDet</a:t>
            </a:r>
            <a:r>
              <a:rPr kumimoji="0" lang="zh-CN" altLang="en-US" sz="1600" b="0" i="0" u="none" strike="noStrike" kern="1200" cap="none" spc="0" normalizeH="0" baseline="0" noProof="0" dirty="0">
                <a:ln>
                  <a:noFill/>
                </a:ln>
                <a:solidFill>
                  <a:srgbClr val="262626"/>
                </a:solidFill>
                <a:effectLst/>
                <a:uLnTx/>
                <a:uFillTx/>
                <a:latin typeface="微软雅黑 Light" panose="020B0502040204020203" charset="-122"/>
                <a:ea typeface="微软雅黑 Light" panose="020B0502040204020203" charset="-122"/>
                <a:cs typeface="+mn-cs"/>
              </a:rPr>
              <a:t>比以前的检测器具有更高的精度和效率。</a:t>
            </a:r>
            <a:endParaRPr kumimoji="0" lang="zh-CN" altLang="en-US" sz="1600" b="0" i="0" u="none" strike="noStrike" kern="1200" cap="none" spc="0" normalizeH="0" baseline="0" noProof="0" dirty="0">
              <a:ln>
                <a:noFill/>
              </a:ln>
              <a:solidFill>
                <a:srgbClr val="262626"/>
              </a:solidFill>
              <a:effectLst/>
              <a:uLnTx/>
              <a:uFillTx/>
              <a:latin typeface="微软雅黑 Light" panose="020B0502040204020203" charset="-122"/>
              <a:ea typeface="微软雅黑 Light" panose="020B0502040204020203" charset="-122"/>
              <a:cs typeface="+mn-cs"/>
              <a:sym typeface="微软雅黑" panose="020B0503020204020204" pitchFamily="34" charset="-122"/>
            </a:endParaRPr>
          </a:p>
        </p:txBody>
      </p:sp>
      <p:grpSp>
        <p:nvGrpSpPr>
          <p:cNvPr id="22" name="组合 21"/>
          <p:cNvGrpSpPr/>
          <p:nvPr/>
        </p:nvGrpSpPr>
        <p:grpSpPr>
          <a:xfrm>
            <a:off x="274321" y="1537546"/>
            <a:ext cx="2153920" cy="1610995"/>
            <a:chOff x="1344" y="2664"/>
            <a:chExt cx="3392" cy="2537"/>
          </a:xfrm>
        </p:grpSpPr>
        <p:sp>
          <p:nvSpPr>
            <p:cNvPr id="19" name="矩形 18"/>
            <p:cNvSpPr/>
            <p:nvPr/>
          </p:nvSpPr>
          <p:spPr>
            <a:xfrm>
              <a:off x="1744" y="2664"/>
              <a:ext cx="2992" cy="880"/>
            </a:xfrm>
            <a:prstGeom prst="rect">
              <a:avLst/>
            </a:prstGeom>
            <a:solidFill>
              <a:srgbClr val="701E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b="1" dirty="0">
                  <a:solidFill>
                    <a:srgbClr val="FFFFFF"/>
                  </a:solidFill>
                  <a:latin typeface="Arial" panose="020B0604020202020204"/>
                  <a:ea typeface="微软雅黑" panose="020B0503020204020204" pitchFamily="34" charset="-122"/>
                </a:rPr>
                <a:t>精度和效率比较</a:t>
              </a:r>
              <a:endParaRPr kumimoji="0" lang="zh-CN" altLang="en-US" sz="1800" b="1" i="0" u="none" strike="noStrike" kern="1200" cap="none" spc="0" normalizeH="0" baseline="0" noProof="0" dirty="0">
                <a:ln>
                  <a:noFill/>
                </a:ln>
                <a:solidFill>
                  <a:srgbClr val="FFFFFF"/>
                </a:solidFill>
                <a:effectLst/>
                <a:uLnTx/>
                <a:uFillTx/>
                <a:latin typeface="Arial" panose="020B0604020202020204"/>
                <a:ea typeface="微软雅黑" panose="020B0503020204020204" pitchFamily="34" charset="-122"/>
                <a:cs typeface="+mn-cs"/>
              </a:endParaRPr>
            </a:p>
          </p:txBody>
        </p:sp>
        <p:sp>
          <p:nvSpPr>
            <p:cNvPr id="20" name="八角星 19"/>
            <p:cNvSpPr/>
            <p:nvPr/>
          </p:nvSpPr>
          <p:spPr>
            <a:xfrm>
              <a:off x="1744" y="4195"/>
              <a:ext cx="1006" cy="1006"/>
            </a:xfrm>
            <a:prstGeom prst="star8">
              <a:avLst>
                <a:gd name="adj" fmla="val 38243"/>
              </a:avLst>
            </a:prstGeom>
            <a:solidFill>
              <a:srgbClr val="701E5E"/>
            </a:solidFill>
            <a:ln>
              <a:noFill/>
            </a:ln>
          </p:spPr>
          <p:style>
            <a:lnRef idx="2">
              <a:schemeClr val="accent1">
                <a:shade val="50000"/>
              </a:schemeClr>
            </a:lnRef>
            <a:fillRef idx="1">
              <a:schemeClr val="accent1"/>
            </a:fillRef>
            <a:effectRef idx="0">
              <a:schemeClr val="accent1"/>
            </a:effectRef>
            <a:fontRef idx="minor">
              <a:schemeClr val="lt1"/>
            </a:fontRef>
          </p:style>
          <p:txBody>
            <a:bodyPr lIns="36195" tIns="36195" rIns="36195" bIns="36195"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rPr>
                <a:t>01</a:t>
              </a:r>
            </a:p>
          </p:txBody>
        </p:sp>
        <p:sp>
          <p:nvSpPr>
            <p:cNvPr id="21" name="左中括号 20"/>
            <p:cNvSpPr/>
            <p:nvPr/>
          </p:nvSpPr>
          <p:spPr>
            <a:xfrm>
              <a:off x="1344" y="3032"/>
              <a:ext cx="352" cy="1644"/>
            </a:xfrm>
            <a:prstGeom prst="leftBracket">
              <a:avLst>
                <a:gd name="adj" fmla="val 26420"/>
              </a:avLst>
            </a:prstGeom>
            <a:ln>
              <a:solidFill>
                <a:srgbClr val="B78EAE"/>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grpSp>
      <p:grpSp>
        <p:nvGrpSpPr>
          <p:cNvPr id="23" name="组合 22"/>
          <p:cNvGrpSpPr/>
          <p:nvPr/>
        </p:nvGrpSpPr>
        <p:grpSpPr>
          <a:xfrm>
            <a:off x="6249903" y="1537546"/>
            <a:ext cx="2564130" cy="1610995"/>
            <a:chOff x="1344" y="2664"/>
            <a:chExt cx="4038" cy="2537"/>
          </a:xfrm>
        </p:grpSpPr>
        <p:sp>
          <p:nvSpPr>
            <p:cNvPr id="24" name="矩形 23"/>
            <p:cNvSpPr/>
            <p:nvPr/>
          </p:nvSpPr>
          <p:spPr>
            <a:xfrm>
              <a:off x="1744" y="2664"/>
              <a:ext cx="3638" cy="880"/>
            </a:xfrm>
            <a:prstGeom prst="rect">
              <a:avLst/>
            </a:prstGeom>
            <a:noFill/>
            <a:ln>
              <a:solidFill>
                <a:srgbClr val="701E5E"/>
              </a:solidFill>
            </a:ln>
            <a:extLst>
              <a:ext uri="{909E8E84-426E-40DD-AFC4-6F175D3DCCD1}">
                <a14:hiddenFill xmlns:a14="http://schemas.microsoft.com/office/drawing/2010/main">
                  <a:solidFill>
                    <a:srgbClr val="C6584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srgbClr val="000000"/>
                  </a:solidFill>
                  <a:effectLst/>
                  <a:uLnTx/>
                  <a:uFillTx/>
                  <a:latin typeface="Arial" panose="020B0604020202020204"/>
                  <a:ea typeface="微软雅黑" panose="020B0503020204020204" pitchFamily="34" charset="-122"/>
                  <a:cs typeface="+mn-cs"/>
                </a:rPr>
                <a:t>模型大小和延迟比较</a:t>
              </a:r>
            </a:p>
          </p:txBody>
        </p:sp>
        <p:sp>
          <p:nvSpPr>
            <p:cNvPr id="25" name="八角星 24"/>
            <p:cNvSpPr/>
            <p:nvPr/>
          </p:nvSpPr>
          <p:spPr>
            <a:xfrm>
              <a:off x="1744" y="4195"/>
              <a:ext cx="1006" cy="1006"/>
            </a:xfrm>
            <a:prstGeom prst="star8">
              <a:avLst>
                <a:gd name="adj" fmla="val 38243"/>
              </a:avLst>
            </a:prstGeom>
            <a:noFill/>
            <a:ln>
              <a:solidFill>
                <a:srgbClr val="701E5E"/>
              </a:solidFill>
            </a:ln>
            <a:extLst>
              <a:ext uri="{909E8E84-426E-40DD-AFC4-6F175D3DCCD1}">
                <a14:hiddenFill xmlns:a14="http://schemas.microsoft.com/office/drawing/2010/main">
                  <a:solidFill>
                    <a:srgbClr val="C6584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lIns="36195" tIns="36195" rIns="36195" bIns="36195"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02</a:t>
              </a:r>
            </a:p>
          </p:txBody>
        </p:sp>
        <p:sp>
          <p:nvSpPr>
            <p:cNvPr id="26" name="左中括号 25"/>
            <p:cNvSpPr/>
            <p:nvPr/>
          </p:nvSpPr>
          <p:spPr>
            <a:xfrm>
              <a:off x="1344" y="3032"/>
              <a:ext cx="352" cy="1644"/>
            </a:xfrm>
            <a:prstGeom prst="leftBracket">
              <a:avLst>
                <a:gd name="adj" fmla="val 26420"/>
              </a:avLst>
            </a:prstGeom>
            <a:ln>
              <a:solidFill>
                <a:srgbClr val="B78EAE"/>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grpSp>
      <p:sp>
        <p:nvSpPr>
          <p:cNvPr id="31" name="1111"/>
          <p:cNvSpPr txBox="1"/>
          <p:nvPr/>
        </p:nvSpPr>
        <p:spPr>
          <a:xfrm>
            <a:off x="6400800" y="5310717"/>
            <a:ext cx="5518307" cy="1158459"/>
          </a:xfrm>
          <a:prstGeom prst="rect">
            <a:avLst/>
          </a:prstGeom>
          <a:noFill/>
          <a:ln w="9525">
            <a:noFill/>
          </a:ln>
        </p:spPr>
        <p:txBody>
          <a:bodyPr wrap="square" anchor="t">
            <a:spAutoFit/>
          </a:bodyPr>
          <a:lstStyle/>
          <a:p>
            <a:pPr marL="0" marR="0" lvl="0" indent="0" algn="just" defTabSz="914400" rtl="0" eaLnBrk="1" fontAlgn="auto" latinLnBrk="0" hangingPunct="1">
              <a:lnSpc>
                <a:spcPct val="150000"/>
              </a:lnSpc>
              <a:spcBef>
                <a:spcPts val="0"/>
              </a:spcBef>
              <a:spcAft>
                <a:spcPts val="0"/>
              </a:spcAft>
              <a:buClrTx/>
              <a:buSzTx/>
              <a:buFontTx/>
              <a:buNone/>
              <a:defRPr/>
            </a:pPr>
            <a:r>
              <a:rPr lang="zh-CN" altLang="en-US" sz="1600" dirty="0">
                <a:solidFill>
                  <a:srgbClr val="262626"/>
                </a:solidFill>
                <a:latin typeface="微软雅黑 Light" panose="020B0502040204020203" charset="-122"/>
                <a:ea typeface="微软雅黑 Light" panose="020B0502040204020203" charset="-122"/>
              </a:rPr>
              <a:t>上图</a:t>
            </a:r>
            <a:r>
              <a:rPr kumimoji="0" lang="zh-CN" altLang="en-US" sz="1600" b="0" i="0" u="none" strike="noStrike" kern="1200" cap="none" spc="0" normalizeH="0" baseline="0" noProof="0" dirty="0">
                <a:ln>
                  <a:noFill/>
                </a:ln>
                <a:solidFill>
                  <a:srgbClr val="262626"/>
                </a:solidFill>
                <a:effectLst/>
                <a:uLnTx/>
                <a:uFillTx/>
                <a:latin typeface="微软雅黑 Light" panose="020B0502040204020203" charset="-122"/>
                <a:ea typeface="微软雅黑 Light" panose="020B0502040204020203" charset="-122"/>
                <a:cs typeface="+mn-cs"/>
              </a:rPr>
              <a:t>展示了各检测器在模型大小、</a:t>
            </a:r>
            <a:r>
              <a:rPr kumimoji="0" lang="en-US" altLang="zh-CN" sz="1600" b="0" i="0" u="none" strike="noStrike" kern="1200" cap="none" spc="0" normalizeH="0" baseline="0" noProof="0" dirty="0">
                <a:ln>
                  <a:noFill/>
                </a:ln>
                <a:solidFill>
                  <a:srgbClr val="262626"/>
                </a:solidFill>
                <a:effectLst/>
                <a:uLnTx/>
                <a:uFillTx/>
                <a:latin typeface="微软雅黑 Light" panose="020B0502040204020203" charset="-122"/>
                <a:ea typeface="微软雅黑 Light" panose="020B0502040204020203" charset="-122"/>
                <a:cs typeface="+mn-cs"/>
              </a:rPr>
              <a:t>GPU</a:t>
            </a:r>
            <a:r>
              <a:rPr kumimoji="0" lang="zh-CN" altLang="en-US" sz="1600" b="0" i="0" u="none" strike="noStrike" kern="1200" cap="none" spc="0" normalizeH="0" baseline="0" noProof="0" dirty="0">
                <a:ln>
                  <a:noFill/>
                </a:ln>
                <a:solidFill>
                  <a:srgbClr val="262626"/>
                </a:solidFill>
                <a:effectLst/>
                <a:uLnTx/>
                <a:uFillTx/>
                <a:latin typeface="微软雅黑 Light" panose="020B0502040204020203" charset="-122"/>
                <a:ea typeface="微软雅黑 Light" panose="020B0502040204020203" charset="-122"/>
                <a:cs typeface="+mn-cs"/>
              </a:rPr>
              <a:t>延迟和单线程</a:t>
            </a:r>
            <a:r>
              <a:rPr kumimoji="0" lang="en-US" altLang="zh-CN" sz="1600" b="0" i="0" u="none" strike="noStrike" kern="1200" cap="none" spc="0" normalizeH="0" baseline="0" noProof="0" dirty="0">
                <a:ln>
                  <a:noFill/>
                </a:ln>
                <a:solidFill>
                  <a:srgbClr val="262626"/>
                </a:solidFill>
                <a:effectLst/>
                <a:uLnTx/>
                <a:uFillTx/>
                <a:latin typeface="微软雅黑 Light" panose="020B0502040204020203" charset="-122"/>
                <a:ea typeface="微软雅黑 Light" panose="020B0502040204020203" charset="-122"/>
                <a:cs typeface="+mn-cs"/>
              </a:rPr>
              <a:t>CPU</a:t>
            </a:r>
            <a:r>
              <a:rPr kumimoji="0" lang="zh-CN" altLang="en-US" sz="1600" b="0" i="0" u="none" strike="noStrike" kern="1200" cap="none" spc="0" normalizeH="0" baseline="0" noProof="0" dirty="0">
                <a:ln>
                  <a:noFill/>
                </a:ln>
                <a:solidFill>
                  <a:srgbClr val="262626"/>
                </a:solidFill>
                <a:effectLst/>
                <a:uLnTx/>
                <a:uFillTx/>
                <a:latin typeface="微软雅黑 Light" panose="020B0502040204020203" charset="-122"/>
                <a:ea typeface="微软雅黑 Light" panose="020B0502040204020203" charset="-122"/>
                <a:cs typeface="+mn-cs"/>
              </a:rPr>
              <a:t>延迟方面的比较，发现与以前的探测器相比，</a:t>
            </a:r>
            <a:r>
              <a:rPr kumimoji="0" lang="en-US" altLang="zh-CN" sz="1600" b="0" i="0" u="none" strike="noStrike" kern="1200" cap="none" spc="0" normalizeH="0" baseline="0" noProof="0" dirty="0" err="1">
                <a:ln>
                  <a:noFill/>
                </a:ln>
                <a:solidFill>
                  <a:srgbClr val="262626"/>
                </a:solidFill>
                <a:effectLst/>
                <a:uLnTx/>
                <a:uFillTx/>
                <a:latin typeface="微软雅黑 Light" panose="020B0502040204020203" charset="-122"/>
                <a:ea typeface="微软雅黑 Light" panose="020B0502040204020203" charset="-122"/>
                <a:cs typeface="+mn-cs"/>
              </a:rPr>
              <a:t>EfficientDet</a:t>
            </a:r>
            <a:r>
              <a:rPr kumimoji="0" lang="zh-CN" altLang="en-US" sz="1600" b="0" i="0" u="none" strike="noStrike" kern="1200" cap="none" spc="0" normalizeH="0" baseline="0" noProof="0" dirty="0">
                <a:ln>
                  <a:noFill/>
                </a:ln>
                <a:solidFill>
                  <a:srgbClr val="262626"/>
                </a:solidFill>
                <a:effectLst/>
                <a:uLnTx/>
                <a:uFillTx/>
                <a:latin typeface="微软雅黑 Light" panose="020B0502040204020203" charset="-122"/>
                <a:ea typeface="微软雅黑 Light" panose="020B0502040204020203" charset="-122"/>
                <a:cs typeface="+mn-cs"/>
              </a:rPr>
              <a:t>模型在</a:t>
            </a:r>
            <a:r>
              <a:rPr kumimoji="0" lang="en-US" altLang="zh-CN" sz="1600" b="0" i="0" u="none" strike="noStrike" kern="1200" cap="none" spc="0" normalizeH="0" baseline="0" noProof="0" dirty="0">
                <a:ln>
                  <a:noFill/>
                </a:ln>
                <a:solidFill>
                  <a:srgbClr val="262626"/>
                </a:solidFill>
                <a:effectLst/>
                <a:uLnTx/>
                <a:uFillTx/>
                <a:latin typeface="微软雅黑 Light" panose="020B0502040204020203" charset="-122"/>
                <a:ea typeface="微软雅黑 Light" panose="020B0502040204020203" charset="-122"/>
                <a:cs typeface="+mn-cs"/>
              </a:rPr>
              <a:t>GPU</a:t>
            </a:r>
            <a:r>
              <a:rPr kumimoji="0" lang="zh-CN" altLang="en-US" sz="1600" b="0" i="0" u="none" strike="noStrike" kern="1200" cap="none" spc="0" normalizeH="0" baseline="0" noProof="0" dirty="0">
                <a:ln>
                  <a:noFill/>
                </a:ln>
                <a:solidFill>
                  <a:srgbClr val="262626"/>
                </a:solidFill>
                <a:effectLst/>
                <a:uLnTx/>
                <a:uFillTx/>
                <a:latin typeface="微软雅黑 Light" panose="020B0502040204020203" charset="-122"/>
                <a:ea typeface="微软雅黑 Light" panose="020B0502040204020203" charset="-122"/>
                <a:cs typeface="+mn-cs"/>
              </a:rPr>
              <a:t>上的速度提高了</a:t>
            </a:r>
            <a:r>
              <a:rPr kumimoji="0" lang="en-US" altLang="zh-CN" sz="1600" b="0" i="0" u="none" strike="noStrike" kern="1200" cap="none" spc="0" normalizeH="0" baseline="0" noProof="0" dirty="0">
                <a:ln>
                  <a:noFill/>
                </a:ln>
                <a:solidFill>
                  <a:srgbClr val="262626"/>
                </a:solidFill>
                <a:effectLst/>
                <a:uLnTx/>
                <a:uFillTx/>
                <a:latin typeface="微软雅黑 Light" panose="020B0502040204020203" charset="-122"/>
                <a:ea typeface="微软雅黑 Light" panose="020B0502040204020203" charset="-122"/>
                <a:cs typeface="+mn-cs"/>
              </a:rPr>
              <a:t>3.2</a:t>
            </a:r>
            <a:r>
              <a:rPr kumimoji="0" lang="zh-CN" altLang="en-US" sz="1600" b="0" i="0" u="none" strike="noStrike" kern="1200" cap="none" spc="0" normalizeH="0" baseline="0" noProof="0" dirty="0">
                <a:ln>
                  <a:noFill/>
                </a:ln>
                <a:solidFill>
                  <a:srgbClr val="262626"/>
                </a:solidFill>
                <a:effectLst/>
                <a:uLnTx/>
                <a:uFillTx/>
                <a:latin typeface="微软雅黑 Light" panose="020B0502040204020203" charset="-122"/>
                <a:ea typeface="微软雅黑 Light" panose="020B0502040204020203" charset="-122"/>
                <a:cs typeface="+mn-cs"/>
              </a:rPr>
              <a:t>倍，在</a:t>
            </a:r>
            <a:r>
              <a:rPr kumimoji="0" lang="en-US" altLang="zh-CN" sz="1600" b="0" i="0" u="none" strike="noStrike" kern="1200" cap="none" spc="0" normalizeH="0" baseline="0" noProof="0" dirty="0">
                <a:ln>
                  <a:noFill/>
                </a:ln>
                <a:solidFill>
                  <a:srgbClr val="262626"/>
                </a:solidFill>
                <a:effectLst/>
                <a:uLnTx/>
                <a:uFillTx/>
                <a:latin typeface="微软雅黑 Light" panose="020B0502040204020203" charset="-122"/>
                <a:ea typeface="微软雅黑 Light" panose="020B0502040204020203" charset="-122"/>
                <a:cs typeface="+mn-cs"/>
              </a:rPr>
              <a:t>CPU</a:t>
            </a:r>
            <a:r>
              <a:rPr kumimoji="0" lang="zh-CN" altLang="en-US" sz="1600" b="0" i="0" u="none" strike="noStrike" kern="1200" cap="none" spc="0" normalizeH="0" baseline="0" noProof="0" dirty="0">
                <a:ln>
                  <a:noFill/>
                </a:ln>
                <a:solidFill>
                  <a:srgbClr val="262626"/>
                </a:solidFill>
                <a:effectLst/>
                <a:uLnTx/>
                <a:uFillTx/>
                <a:latin typeface="微软雅黑 Light" panose="020B0502040204020203" charset="-122"/>
                <a:ea typeface="微软雅黑 Light" panose="020B0502040204020203" charset="-122"/>
                <a:cs typeface="+mn-cs"/>
              </a:rPr>
              <a:t>上的速度提高了</a:t>
            </a:r>
            <a:r>
              <a:rPr kumimoji="0" lang="en-US" altLang="zh-CN" sz="1600" b="0" i="0" u="none" strike="noStrike" kern="1200" cap="none" spc="0" normalizeH="0" baseline="0" noProof="0" dirty="0">
                <a:ln>
                  <a:noFill/>
                </a:ln>
                <a:solidFill>
                  <a:srgbClr val="262626"/>
                </a:solidFill>
                <a:effectLst/>
                <a:uLnTx/>
                <a:uFillTx/>
                <a:latin typeface="微软雅黑 Light" panose="020B0502040204020203" charset="-122"/>
                <a:ea typeface="微软雅黑 Light" panose="020B0502040204020203" charset="-122"/>
                <a:cs typeface="+mn-cs"/>
              </a:rPr>
              <a:t>8.1</a:t>
            </a:r>
            <a:r>
              <a:rPr kumimoji="0" lang="zh-CN" altLang="en-US" sz="1600" b="0" i="0" u="none" strike="noStrike" kern="1200" cap="none" spc="0" normalizeH="0" baseline="0" noProof="0" dirty="0">
                <a:ln>
                  <a:noFill/>
                </a:ln>
                <a:solidFill>
                  <a:srgbClr val="262626"/>
                </a:solidFill>
                <a:effectLst/>
                <a:uLnTx/>
                <a:uFillTx/>
                <a:latin typeface="微软雅黑 Light" panose="020B0502040204020203" charset="-122"/>
                <a:ea typeface="微软雅黑 Light" panose="020B0502040204020203" charset="-122"/>
                <a:cs typeface="+mn-cs"/>
              </a:rPr>
              <a:t>倍。</a:t>
            </a:r>
            <a:endParaRPr kumimoji="0" lang="zh-CN" altLang="en-US" sz="1600" b="0" i="0" u="none" strike="noStrike" kern="1200" cap="none" spc="0" normalizeH="0" baseline="0" noProof="0" dirty="0">
              <a:ln>
                <a:noFill/>
              </a:ln>
              <a:solidFill>
                <a:srgbClr val="262626"/>
              </a:solidFill>
              <a:effectLst/>
              <a:uLnTx/>
              <a:uFillTx/>
              <a:latin typeface="微软雅黑 Light" panose="020B0502040204020203" charset="-122"/>
              <a:ea typeface="微软雅黑 Light" panose="020B0502040204020203" charset="-122"/>
              <a:cs typeface="+mn-cs"/>
              <a:sym typeface="微软雅黑" panose="020B0503020204020204" pitchFamily="34" charset="-122"/>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2836" y="2205500"/>
            <a:ext cx="4951362" cy="3020550"/>
          </a:xfrm>
          <a:prstGeom prst="rect">
            <a:avLst/>
          </a:prstGeom>
        </p:spPr>
      </p:pic>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49903" y="3207172"/>
            <a:ext cx="5669205" cy="2018878"/>
          </a:xfrm>
          <a:prstGeom prst="rect">
            <a:avLst/>
          </a:prstGeom>
        </p:spPr>
      </p:pic>
    </p:spTree>
    <p:custDataLst>
      <p:tags r:id="rId1"/>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1"/>
          <p:nvPr/>
        </p:nvSpPr>
        <p:spPr>
          <a:xfrm>
            <a:off x="3945467" y="233680"/>
            <a:ext cx="4690533" cy="1168539"/>
          </a:xfrm>
          <a:prstGeom prst="roundRect">
            <a:avLst>
              <a:gd name="adj" fmla="val 49999"/>
            </a:avLst>
          </a:prstGeom>
          <a:solidFill>
            <a:srgbClr val="701E5E"/>
          </a:solidFill>
        </p:spPr>
        <p:txBody>
          <a:bodyPr wrap="square"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30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sym typeface="+mn-ea"/>
              </a:rPr>
              <a:t>实验</a:t>
            </a:r>
            <a:r>
              <a:rPr kumimoji="0" lang="en-US" altLang="zh-CN" sz="2400" b="1" i="0" u="none" strike="noStrike" kern="1200" cap="none" spc="30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sym typeface="+mn-ea"/>
              </a:rPr>
              <a:t>2</a:t>
            </a:r>
            <a:endParaRPr lang="en-US" altLang="zh-CN" sz="2400" b="1" spc="300" dirty="0">
              <a:solidFill>
                <a:srgbClr val="FFFFFF"/>
              </a:solidFill>
              <a:latin typeface="微软雅黑" panose="020B0503020204020204" pitchFamily="34" charset="-122"/>
              <a:ea typeface="微软雅黑" panose="020B0503020204020204" pitchFamily="34" charset="-122"/>
              <a:sym typeface="+mn-ea"/>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30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sym typeface="+mn-ea"/>
              </a:rPr>
              <a:t>语义分割的</a:t>
            </a:r>
            <a:r>
              <a:rPr kumimoji="0" lang="en-US" altLang="zh-CN" sz="2400" b="1" i="0" u="none" strike="noStrike" kern="1200" cap="none" spc="300" normalizeH="0" baseline="0" noProof="0" dirty="0" err="1">
                <a:ln>
                  <a:noFill/>
                </a:ln>
                <a:solidFill>
                  <a:srgbClr val="FFFFFF"/>
                </a:solidFill>
                <a:effectLst/>
                <a:uLnTx/>
                <a:uFillTx/>
                <a:latin typeface="微软雅黑" panose="020B0503020204020204" pitchFamily="34" charset="-122"/>
                <a:ea typeface="微软雅黑" panose="020B0503020204020204" pitchFamily="34" charset="-122"/>
                <a:cs typeface="+mn-cs"/>
                <a:sym typeface="+mn-ea"/>
              </a:rPr>
              <a:t>EfficientDet</a:t>
            </a:r>
            <a:endParaRPr kumimoji="0" lang="zh-CN" altLang="en-US" sz="2400" b="1" i="0" u="none" strike="noStrike" kern="1200" cap="none" spc="30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sym typeface="+mn-ea"/>
            </a:endParaRPr>
          </a:p>
        </p:txBody>
      </p:sp>
      <p:sp>
        <p:nvSpPr>
          <p:cNvPr id="80" name="1111"/>
          <p:cNvSpPr txBox="1"/>
          <p:nvPr/>
        </p:nvSpPr>
        <p:spPr>
          <a:xfrm>
            <a:off x="2150533" y="4731774"/>
            <a:ext cx="7941734" cy="1156855"/>
          </a:xfrm>
          <a:prstGeom prst="rect">
            <a:avLst/>
          </a:prstGeom>
          <a:noFill/>
          <a:ln w="9525">
            <a:noFill/>
          </a:ln>
        </p:spPr>
        <p:txBody>
          <a:bodyPr wrap="square" anchor="t">
            <a:spAutoFit/>
          </a:bodyPr>
          <a:lstStyle/>
          <a:p>
            <a:pPr marL="0" marR="0" lvl="0" indent="0" algn="just" defTabSz="914400" rtl="0" eaLnBrk="1" fontAlgn="auto" latinLnBrk="0" hangingPunct="1">
              <a:lnSpc>
                <a:spcPct val="150000"/>
              </a:lnSpc>
              <a:spcBef>
                <a:spcPts val="0"/>
              </a:spcBef>
              <a:spcAft>
                <a:spcPts val="0"/>
              </a:spcAft>
              <a:buClrTx/>
              <a:buSzTx/>
              <a:buFontTx/>
              <a:buNone/>
              <a:defRPr/>
            </a:pPr>
            <a:r>
              <a:rPr lang="zh-CN" altLang="en-US" sz="1600" dirty="0">
                <a:solidFill>
                  <a:srgbClr val="262626"/>
                </a:solidFill>
                <a:latin typeface="微软雅黑" panose="020B0503020204020204" pitchFamily="34" charset="-122"/>
                <a:ea typeface="微软雅黑" panose="020B0503020204020204" pitchFamily="34" charset="-122"/>
              </a:rPr>
              <a:t>该图</a:t>
            </a:r>
            <a:r>
              <a:rPr kumimoji="0" lang="zh-CN" altLang="en-US" sz="1600" b="0" i="0" u="none" strike="noStrike" kern="12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cs typeface="+mn-cs"/>
              </a:rPr>
              <a:t>显示了模型与</a:t>
            </a:r>
            <a:r>
              <a:rPr kumimoji="0" lang="en-US" altLang="zh-CN" sz="1600" b="0" i="0" u="none" strike="noStrike" kern="12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cs typeface="+mn-cs"/>
              </a:rPr>
              <a:t>Pascal VOC 2012</a:t>
            </a:r>
            <a:r>
              <a:rPr kumimoji="0" lang="zh-CN" altLang="en-US" sz="1600" b="0" i="0" u="none" strike="noStrike" kern="12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cs typeface="+mn-cs"/>
              </a:rPr>
              <a:t>上的先前</a:t>
            </a:r>
            <a:r>
              <a:rPr kumimoji="0" lang="en-US" altLang="zh-CN" sz="1600" b="0" i="0" u="none" strike="noStrike" kern="12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cs typeface="+mn-cs"/>
              </a:rPr>
              <a:t>DeepLabV3+</a:t>
            </a:r>
            <a:r>
              <a:rPr kumimoji="0" lang="zh-CN" altLang="en-US" sz="1600" b="0" i="0" u="none" strike="noStrike" kern="12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cs typeface="+mn-cs"/>
              </a:rPr>
              <a:t>之间的比较，发现模型比</a:t>
            </a:r>
            <a:r>
              <a:rPr kumimoji="0" lang="en-US" altLang="zh-CN" sz="1600" b="0" i="0" u="none" strike="noStrike" kern="12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cs typeface="+mn-cs"/>
              </a:rPr>
              <a:t>DeepLabV3+</a:t>
            </a:r>
            <a:r>
              <a:rPr kumimoji="0" lang="zh-CN" altLang="en-US" sz="1600" b="0" i="0" u="none" strike="noStrike" kern="12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cs typeface="+mn-cs"/>
              </a:rPr>
              <a:t>的现有技术提高了</a:t>
            </a:r>
            <a:r>
              <a:rPr kumimoji="0" lang="en-US" altLang="zh-CN" sz="1600" b="0" i="0" u="none" strike="noStrike" kern="12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cs typeface="+mn-cs"/>
              </a:rPr>
              <a:t>0.017</a:t>
            </a:r>
            <a:r>
              <a:rPr kumimoji="0" lang="zh-CN" altLang="en-US" sz="1600" b="0" i="0" u="none" strike="noStrike" kern="12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cs typeface="+mn-cs"/>
              </a:rPr>
              <a:t>的精度，而</a:t>
            </a:r>
            <a:r>
              <a:rPr kumimoji="0" lang="en-US" altLang="zh-CN" sz="1600" b="0" i="0" u="none" strike="noStrike" kern="12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cs typeface="+mn-cs"/>
              </a:rPr>
              <a:t>FLOP</a:t>
            </a:r>
            <a:r>
              <a:rPr kumimoji="0" lang="zh-CN" altLang="en-US" sz="1600" b="0" i="0" u="none" strike="noStrike" kern="12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cs typeface="+mn-cs"/>
              </a:rPr>
              <a:t>却减少了</a:t>
            </a:r>
            <a:r>
              <a:rPr kumimoji="0" lang="en-US" altLang="zh-CN" sz="1600" b="0" i="0" u="none" strike="noStrike" kern="12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cs typeface="+mn-cs"/>
              </a:rPr>
              <a:t>9.8</a:t>
            </a:r>
            <a:r>
              <a:rPr kumimoji="0" lang="zh-CN" altLang="en-US" sz="1600" b="0" i="0" u="none" strike="noStrike" kern="12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cs typeface="+mn-cs"/>
              </a:rPr>
              <a:t>倍。结果表明，</a:t>
            </a:r>
            <a:r>
              <a:rPr kumimoji="0" lang="en-US" altLang="zh-CN" sz="1600" b="0" i="0" u="none" strike="noStrike" kern="1200" cap="none" spc="0" normalizeH="0" baseline="0" noProof="0" dirty="0" err="1">
                <a:ln>
                  <a:noFill/>
                </a:ln>
                <a:solidFill>
                  <a:srgbClr val="262626"/>
                </a:solidFill>
                <a:effectLst/>
                <a:uLnTx/>
                <a:uFillTx/>
                <a:latin typeface="微软雅黑" panose="020B0503020204020204" pitchFamily="34" charset="-122"/>
                <a:ea typeface="微软雅黑" panose="020B0503020204020204" pitchFamily="34" charset="-122"/>
                <a:cs typeface="+mn-cs"/>
              </a:rPr>
              <a:t>EfficientDet</a:t>
            </a:r>
            <a:r>
              <a:rPr kumimoji="0" lang="zh-CN" altLang="en-US" sz="1600" b="0" i="0" u="none" strike="noStrike" kern="12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cs typeface="+mn-cs"/>
              </a:rPr>
              <a:t>在语义分割方面也很有前途。</a:t>
            </a:r>
            <a:endParaRPr kumimoji="0" lang="zh-CN" altLang="en-US" sz="1600" b="0" i="0" u="none" strike="noStrike" kern="12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89670" y="1512286"/>
            <a:ext cx="6012660" cy="2884221"/>
          </a:xfrm>
          <a:prstGeom prst="rect">
            <a:avLst/>
          </a:prstGeom>
        </p:spPr>
      </p:pic>
    </p:spTree>
    <p:custDataLst>
      <p:tags r:id="rId1"/>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1"/>
          <p:nvPr/>
        </p:nvSpPr>
        <p:spPr>
          <a:xfrm>
            <a:off x="3945467" y="233680"/>
            <a:ext cx="4690533" cy="1168539"/>
          </a:xfrm>
          <a:prstGeom prst="roundRect">
            <a:avLst>
              <a:gd name="adj" fmla="val 49999"/>
            </a:avLst>
          </a:prstGeom>
          <a:solidFill>
            <a:srgbClr val="701E5E"/>
          </a:solidFill>
        </p:spPr>
        <p:txBody>
          <a:bodyPr wrap="square"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400" b="1" spc="300" dirty="0">
                <a:solidFill>
                  <a:srgbClr val="FFFFFF"/>
                </a:solidFill>
                <a:latin typeface="微软雅黑" panose="020B0503020204020204" pitchFamily="34" charset="-122"/>
                <a:ea typeface="微软雅黑" panose="020B0503020204020204" pitchFamily="34" charset="-122"/>
                <a:sym typeface="+mn-ea"/>
              </a:rPr>
              <a:t>消融研究</a:t>
            </a:r>
            <a:endParaRPr kumimoji="0" lang="en-US" altLang="zh-CN" sz="2400" b="1" i="0" u="none" strike="noStrike" kern="1200" cap="none" spc="30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sym typeface="+mn-ea"/>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30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sym typeface="+mn-ea"/>
              </a:rPr>
              <a:t>分离主干网络和</a:t>
            </a:r>
            <a:r>
              <a:rPr kumimoji="0" lang="en-US" altLang="zh-CN" sz="2400" b="1" i="0" u="none" strike="noStrike" kern="1200" cap="none" spc="300" normalizeH="0" baseline="0" noProof="0" dirty="0" err="1">
                <a:ln>
                  <a:noFill/>
                </a:ln>
                <a:solidFill>
                  <a:srgbClr val="FFFFFF"/>
                </a:solidFill>
                <a:effectLst/>
                <a:uLnTx/>
                <a:uFillTx/>
                <a:latin typeface="微软雅黑" panose="020B0503020204020204" pitchFamily="34" charset="-122"/>
                <a:ea typeface="微软雅黑" panose="020B0503020204020204" pitchFamily="34" charset="-122"/>
                <a:cs typeface="+mn-cs"/>
                <a:sym typeface="+mn-ea"/>
              </a:rPr>
              <a:t>BiFPN</a:t>
            </a:r>
            <a:endParaRPr kumimoji="0" lang="zh-CN" altLang="en-US" sz="2400" b="1" i="0" u="none" strike="noStrike" kern="1200" cap="none" spc="30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sym typeface="+mn-ea"/>
            </a:endParaRPr>
          </a:p>
        </p:txBody>
      </p:sp>
      <p:sp>
        <p:nvSpPr>
          <p:cNvPr id="80" name="1111"/>
          <p:cNvSpPr txBox="1"/>
          <p:nvPr/>
        </p:nvSpPr>
        <p:spPr>
          <a:xfrm>
            <a:off x="2239965" y="4664038"/>
            <a:ext cx="7712069" cy="1526187"/>
          </a:xfrm>
          <a:prstGeom prst="rect">
            <a:avLst/>
          </a:prstGeom>
          <a:noFill/>
          <a:ln w="9525">
            <a:noFill/>
          </a:ln>
        </p:spPr>
        <p:txBody>
          <a:bodyPr wrap="square" anchor="t">
            <a:spAutoFit/>
          </a:bodyPr>
          <a:lstStyle/>
          <a:p>
            <a:pPr marL="0" marR="0" lvl="0" indent="0" algn="just" defTabSz="914400" rtl="0" eaLnBrk="1" fontAlgn="auto" latinLnBrk="0" hangingPunct="1">
              <a:lnSpc>
                <a:spcPct val="150000"/>
              </a:lnSpc>
              <a:spcBef>
                <a:spcPts val="0"/>
              </a:spcBef>
              <a:spcAft>
                <a:spcPts val="0"/>
              </a:spcAft>
              <a:buClrTx/>
              <a:buSzTx/>
              <a:buFontTx/>
              <a:buNone/>
              <a:defRPr/>
            </a:pPr>
            <a:r>
              <a:rPr kumimoji="0" lang="zh-CN" altLang="en-US" sz="1600" b="0" i="0" u="none" strike="noStrike" kern="12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cs typeface="+mn-cs"/>
              </a:rPr>
              <a:t>首先用</a:t>
            </a:r>
            <a:r>
              <a:rPr kumimoji="0" lang="en-US" altLang="zh-CN" sz="1600" b="0" i="0" u="none" strike="noStrike" kern="12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cs typeface="+mn-cs"/>
              </a:rPr>
              <a:t>EfficientNet-B3</a:t>
            </a:r>
            <a:r>
              <a:rPr kumimoji="0" lang="zh-CN" altLang="en-US" sz="1600" b="0" i="0" u="none" strike="noStrike" kern="12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cs typeface="+mn-cs"/>
              </a:rPr>
              <a:t>替换主干</a:t>
            </a:r>
            <a:r>
              <a:rPr kumimoji="0" lang="en-US" altLang="zh-CN" sz="1600" b="0" i="0" u="none" strike="noStrike" kern="12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cs typeface="+mn-cs"/>
              </a:rPr>
              <a:t>——</a:t>
            </a:r>
            <a:r>
              <a:rPr kumimoji="0" lang="zh-CN" altLang="en-US" sz="1600" b="0" i="0" u="none" strike="noStrike" kern="12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cs typeface="+mn-cs"/>
              </a:rPr>
              <a:t>精度提高约</a:t>
            </a:r>
            <a:r>
              <a:rPr kumimoji="0" lang="en-US" altLang="zh-CN" sz="1600" b="0" i="0" u="none" strike="noStrike" kern="12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cs typeface="+mn-cs"/>
              </a:rPr>
              <a:t>3 </a:t>
            </a:r>
            <a:r>
              <a:rPr kumimoji="0" lang="en-US" altLang="zh-CN" sz="1600" b="0" i="0" u="none" strike="noStrike" kern="1200" cap="none" spc="0" normalizeH="0" baseline="0" noProof="0" dirty="0" err="1">
                <a:ln>
                  <a:noFill/>
                </a:ln>
                <a:solidFill>
                  <a:srgbClr val="262626"/>
                </a:solidFill>
                <a:effectLst/>
                <a:uLnTx/>
                <a:uFillTx/>
                <a:latin typeface="微软雅黑" panose="020B0503020204020204" pitchFamily="34" charset="-122"/>
                <a:ea typeface="微软雅黑" panose="020B0503020204020204" pitchFamily="34" charset="-122"/>
                <a:cs typeface="+mn-cs"/>
              </a:rPr>
              <a:t>mAP</a:t>
            </a:r>
            <a:r>
              <a:rPr kumimoji="0" lang="zh-CN" altLang="en-US" sz="1600" b="0" i="0" u="none" strike="noStrike" kern="12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cs typeface="+mn-cs"/>
              </a:rPr>
              <a:t>，而参数和</a:t>
            </a:r>
            <a:r>
              <a:rPr kumimoji="0" lang="en-US" altLang="zh-CN" sz="1600" b="0" i="0" u="none" strike="noStrike" kern="12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cs typeface="+mn-cs"/>
              </a:rPr>
              <a:t>FLOP</a:t>
            </a:r>
            <a:r>
              <a:rPr kumimoji="0" lang="zh-CN" altLang="en-US" sz="1600" b="0" i="0" u="none" strike="noStrike" kern="12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cs typeface="+mn-cs"/>
              </a:rPr>
              <a:t>则略少。其次用</a:t>
            </a:r>
            <a:r>
              <a:rPr kumimoji="0" lang="en-US" altLang="zh-CN" sz="1600" b="0" i="0" u="none" strike="noStrike" kern="1200" cap="none" spc="0" normalizeH="0" baseline="0" noProof="0" dirty="0" err="1">
                <a:ln>
                  <a:noFill/>
                </a:ln>
                <a:solidFill>
                  <a:srgbClr val="262626"/>
                </a:solidFill>
                <a:effectLst/>
                <a:uLnTx/>
                <a:uFillTx/>
                <a:latin typeface="微软雅黑" panose="020B0503020204020204" pitchFamily="34" charset="-122"/>
                <a:ea typeface="微软雅黑" panose="020B0503020204020204" pitchFamily="34" charset="-122"/>
                <a:cs typeface="+mn-cs"/>
              </a:rPr>
              <a:t>BiFPN</a:t>
            </a:r>
            <a:r>
              <a:rPr kumimoji="0" lang="zh-CN" altLang="en-US" sz="1600" b="0" i="0" u="none" strike="noStrike" kern="12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cs typeface="+mn-cs"/>
              </a:rPr>
              <a:t>进一步替代</a:t>
            </a:r>
            <a:r>
              <a:rPr kumimoji="0" lang="en-US" altLang="zh-CN" sz="1600" b="0" i="0" u="none" strike="noStrike" kern="12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cs typeface="+mn-cs"/>
              </a:rPr>
              <a:t>FPN——</a:t>
            </a:r>
            <a:r>
              <a:rPr kumimoji="0" lang="zh-CN" altLang="en-US" sz="1600" b="0" i="0" u="none" strike="noStrike" kern="12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cs typeface="+mn-cs"/>
              </a:rPr>
              <a:t>精度又额外提高约</a:t>
            </a:r>
            <a:r>
              <a:rPr kumimoji="0" lang="en-US" altLang="zh-CN" sz="1600" b="0" i="0" u="none" strike="noStrike" kern="12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cs typeface="+mn-cs"/>
              </a:rPr>
              <a:t>4 </a:t>
            </a:r>
            <a:r>
              <a:rPr kumimoji="0" lang="en-US" altLang="zh-CN" sz="1600" b="0" i="0" u="none" strike="noStrike" kern="1200" cap="none" spc="0" normalizeH="0" baseline="0" noProof="0" dirty="0" err="1">
                <a:ln>
                  <a:noFill/>
                </a:ln>
                <a:solidFill>
                  <a:srgbClr val="262626"/>
                </a:solidFill>
                <a:effectLst/>
                <a:uLnTx/>
                <a:uFillTx/>
                <a:latin typeface="微软雅黑" panose="020B0503020204020204" pitchFamily="34" charset="-122"/>
                <a:ea typeface="微软雅黑" panose="020B0503020204020204" pitchFamily="34" charset="-122"/>
                <a:cs typeface="+mn-cs"/>
              </a:rPr>
              <a:t>mAP</a:t>
            </a:r>
            <a:r>
              <a:rPr kumimoji="0" lang="zh-CN" altLang="en-US" sz="1600" b="0" i="0" u="none" strike="noStrike" kern="12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cs typeface="+mn-cs"/>
              </a:rPr>
              <a:t>，而参数和</a:t>
            </a:r>
            <a:r>
              <a:rPr kumimoji="0" lang="en-US" altLang="zh-CN" sz="1600" b="0" i="0" u="none" strike="noStrike" kern="12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cs typeface="+mn-cs"/>
              </a:rPr>
              <a:t>FLOP</a:t>
            </a:r>
            <a:r>
              <a:rPr kumimoji="0" lang="zh-CN" altLang="en-US" sz="1600" b="0" i="0" u="none" strike="noStrike" kern="12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cs typeface="+mn-cs"/>
              </a:rPr>
              <a:t>更少。</a:t>
            </a:r>
            <a:endParaRPr kumimoji="0" lang="en-US" altLang="zh-CN" sz="1600" b="0" i="0" u="none" strike="noStrike" kern="12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cs typeface="+mn-cs"/>
            </a:endParaRPr>
          </a:p>
          <a:p>
            <a:pPr marL="0" marR="0" lvl="0" indent="0" algn="just" defTabSz="914400" rtl="0" eaLnBrk="1" fontAlgn="auto" latinLnBrk="0" hangingPunct="1">
              <a:lnSpc>
                <a:spcPct val="150000"/>
              </a:lnSpc>
              <a:spcBef>
                <a:spcPts val="0"/>
              </a:spcBef>
              <a:spcAft>
                <a:spcPts val="0"/>
              </a:spcAft>
              <a:buClrTx/>
              <a:buSzTx/>
              <a:buFontTx/>
              <a:buNone/>
              <a:defRPr/>
            </a:pPr>
            <a:r>
              <a:rPr lang="zh-CN" altLang="en-US" sz="1600" dirty="0">
                <a:solidFill>
                  <a:srgbClr val="262626"/>
                </a:solidFill>
                <a:latin typeface="微软雅黑" panose="020B0503020204020204" pitchFamily="34" charset="-122"/>
                <a:ea typeface="微软雅黑" panose="020B0503020204020204" pitchFamily="34" charset="-122"/>
                <a:sym typeface="微软雅黑" panose="020B0503020204020204" pitchFamily="34" charset="-122"/>
              </a:rPr>
              <a:t>上图</a:t>
            </a:r>
            <a:r>
              <a:rPr kumimoji="0" lang="zh-CN" altLang="en-US" sz="1600" b="0" i="0" u="none" strike="noStrike" kern="12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比较了主干网络和</a:t>
            </a:r>
            <a:r>
              <a:rPr kumimoji="0" lang="en-US" altLang="zh-CN" sz="1600" b="0" i="0" u="none" strike="noStrike" kern="1200" cap="none" spc="0" normalizeH="0" baseline="0" noProof="0" dirty="0" err="1">
                <a:ln>
                  <a:noFill/>
                </a:ln>
                <a:solidFill>
                  <a:srgbClr val="262626"/>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BiFPN</a:t>
            </a:r>
            <a:r>
              <a:rPr kumimoji="0" lang="zh-CN" altLang="en-US" sz="1600" b="0" i="0" u="none" strike="noStrike" kern="12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的影响，发现</a:t>
            </a:r>
            <a:r>
              <a:rPr kumimoji="0" lang="en-US" altLang="zh-CN" sz="1600" b="0" i="0" u="none" strike="noStrike" kern="1200" cap="none" spc="0" normalizeH="0" baseline="0" noProof="0" dirty="0" err="1">
                <a:ln>
                  <a:noFill/>
                </a:ln>
                <a:solidFill>
                  <a:srgbClr val="262626"/>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EfficientNet</a:t>
            </a:r>
            <a:r>
              <a:rPr kumimoji="0" lang="zh-CN" altLang="en-US" sz="1600" b="0" i="0" u="none" strike="noStrike" kern="12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主干网和</a:t>
            </a:r>
            <a:r>
              <a:rPr kumimoji="0" lang="en-US" altLang="zh-CN" sz="1600" b="0" i="0" u="none" strike="noStrike" kern="1200" cap="none" spc="0" normalizeH="0" baseline="0" noProof="0" dirty="0" err="1">
                <a:ln>
                  <a:noFill/>
                </a:ln>
                <a:solidFill>
                  <a:srgbClr val="262626"/>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BiFPN</a:t>
            </a:r>
            <a:r>
              <a:rPr kumimoji="0" lang="zh-CN" altLang="en-US" sz="1600" b="0" i="0" u="none" strike="noStrike" kern="12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对最终模型都至关重要。</a:t>
            </a: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39965" y="2044668"/>
            <a:ext cx="7712069" cy="2146334"/>
          </a:xfrm>
          <a:prstGeom prst="rect">
            <a:avLst/>
          </a:prstGeom>
        </p:spPr>
      </p:pic>
    </p:spTree>
    <p:custDataLst>
      <p:tags r:id="rId1"/>
    </p:custData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1"/>
          <p:nvPr/>
        </p:nvSpPr>
        <p:spPr>
          <a:xfrm>
            <a:off x="5486400" y="210681"/>
            <a:ext cx="1820333" cy="649188"/>
          </a:xfrm>
          <a:prstGeom prst="roundRect">
            <a:avLst>
              <a:gd name="adj" fmla="val 49999"/>
            </a:avLst>
          </a:prstGeom>
          <a:solidFill>
            <a:srgbClr val="701E5E"/>
          </a:solidFill>
        </p:spPr>
        <p:txBody>
          <a:bodyPr wrap="square"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30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sym typeface="+mn-ea"/>
              </a:rPr>
              <a:t>消融研究</a:t>
            </a:r>
          </a:p>
        </p:txBody>
      </p:sp>
      <p:sp>
        <p:nvSpPr>
          <p:cNvPr id="80" name="1111"/>
          <p:cNvSpPr txBox="1"/>
          <p:nvPr/>
        </p:nvSpPr>
        <p:spPr>
          <a:xfrm>
            <a:off x="1167131" y="5342982"/>
            <a:ext cx="4861135" cy="1158459"/>
          </a:xfrm>
          <a:prstGeom prst="rect">
            <a:avLst/>
          </a:prstGeom>
          <a:noFill/>
          <a:ln w="9525">
            <a:noFill/>
          </a:ln>
        </p:spPr>
        <p:txBody>
          <a:bodyPr wrap="square" anchor="t">
            <a:spAutoFit/>
          </a:bodyPr>
          <a:lstStyle/>
          <a:p>
            <a:pPr marL="0" marR="0" lvl="0" indent="0" algn="just" defTabSz="914400" rtl="0" eaLnBrk="1" fontAlgn="auto" latinLnBrk="0" hangingPunct="1">
              <a:lnSpc>
                <a:spcPct val="150000"/>
              </a:lnSpc>
              <a:spcBef>
                <a:spcPts val="0"/>
              </a:spcBef>
              <a:spcAft>
                <a:spcPts val="0"/>
              </a:spcAft>
              <a:buClrTx/>
              <a:buSzTx/>
              <a:buFontTx/>
              <a:buNone/>
              <a:defRPr/>
            </a:pPr>
            <a:r>
              <a:rPr lang="zh-CN" altLang="en-US" sz="1600" dirty="0">
                <a:solidFill>
                  <a:srgbClr val="262626"/>
                </a:solidFill>
                <a:latin typeface="微软雅黑 Light" panose="020B0502040204020203" charset="-122"/>
                <a:ea typeface="微软雅黑 Light" panose="020B0502040204020203" charset="-122"/>
              </a:rPr>
              <a:t>上图</a:t>
            </a:r>
            <a:r>
              <a:rPr kumimoji="0" lang="zh-CN" altLang="en-US" sz="1600" b="0" i="0" u="none" strike="noStrike" kern="1200" cap="none" spc="0" normalizeH="0" baseline="0" noProof="0" dirty="0">
                <a:ln>
                  <a:noFill/>
                </a:ln>
                <a:solidFill>
                  <a:srgbClr val="262626"/>
                </a:solidFill>
                <a:effectLst/>
                <a:uLnTx/>
                <a:uFillTx/>
                <a:latin typeface="微软雅黑 Light" panose="020B0502040204020203" charset="-122"/>
                <a:ea typeface="微软雅黑 Light" panose="020B0502040204020203" charset="-122"/>
                <a:cs typeface="+mn-cs"/>
              </a:rPr>
              <a:t>显示了具有不同跨尺度连接的特征网络的准确性和模型复杂性，发现</a:t>
            </a:r>
            <a:r>
              <a:rPr kumimoji="0" lang="en-US" altLang="zh-CN" sz="1600" b="0" i="0" u="none" strike="noStrike" kern="1200" cap="none" spc="0" normalizeH="0" baseline="0" noProof="0" dirty="0" err="1">
                <a:ln>
                  <a:noFill/>
                </a:ln>
                <a:solidFill>
                  <a:srgbClr val="262626"/>
                </a:solidFill>
                <a:effectLst/>
                <a:uLnTx/>
                <a:uFillTx/>
                <a:latin typeface="微软雅黑 Light" panose="020B0502040204020203" charset="-122"/>
                <a:ea typeface="微软雅黑 Light" panose="020B0502040204020203" charset="-122"/>
                <a:cs typeface="+mn-cs"/>
              </a:rPr>
              <a:t>BiFPN</a:t>
            </a:r>
            <a:r>
              <a:rPr kumimoji="0" lang="zh-CN" altLang="en-US" sz="1600" b="0" i="0" u="none" strike="noStrike" kern="1200" cap="none" spc="0" normalizeH="0" baseline="0" noProof="0" dirty="0">
                <a:ln>
                  <a:noFill/>
                </a:ln>
                <a:solidFill>
                  <a:srgbClr val="262626"/>
                </a:solidFill>
                <a:effectLst/>
                <a:uLnTx/>
                <a:uFillTx/>
                <a:latin typeface="微软雅黑 Light" panose="020B0502040204020203" charset="-122"/>
                <a:ea typeface="微软雅黑 Light" panose="020B0502040204020203" charset="-122"/>
                <a:cs typeface="+mn-cs"/>
              </a:rPr>
              <a:t>具有与重复的</a:t>
            </a:r>
            <a:r>
              <a:rPr kumimoji="0" lang="en-US" altLang="zh-CN" sz="1600" b="0" i="0" u="none" strike="noStrike" kern="1200" cap="none" spc="0" normalizeH="0" baseline="0" noProof="0" dirty="0" err="1">
                <a:ln>
                  <a:noFill/>
                </a:ln>
                <a:solidFill>
                  <a:srgbClr val="262626"/>
                </a:solidFill>
                <a:effectLst/>
                <a:uLnTx/>
                <a:uFillTx/>
                <a:latin typeface="微软雅黑 Light" panose="020B0502040204020203" charset="-122"/>
                <a:ea typeface="微软雅黑 Light" panose="020B0502040204020203" charset="-122"/>
                <a:cs typeface="+mn-cs"/>
              </a:rPr>
              <a:t>PANet</a:t>
            </a:r>
            <a:r>
              <a:rPr kumimoji="0" lang="zh-CN" altLang="en-US" sz="1600" b="0" i="0" u="none" strike="noStrike" kern="1200" cap="none" spc="0" normalizeH="0" baseline="0" noProof="0" dirty="0">
                <a:ln>
                  <a:noFill/>
                </a:ln>
                <a:solidFill>
                  <a:srgbClr val="262626"/>
                </a:solidFill>
                <a:effectLst/>
                <a:uLnTx/>
                <a:uFillTx/>
                <a:latin typeface="微软雅黑 Light" panose="020B0502040204020203" charset="-122"/>
                <a:ea typeface="微软雅黑 Light" panose="020B0502040204020203" charset="-122"/>
                <a:cs typeface="+mn-cs"/>
              </a:rPr>
              <a:t>相似的精度，但是使用的参数和</a:t>
            </a:r>
            <a:r>
              <a:rPr kumimoji="0" lang="en-US" altLang="zh-CN" sz="1600" b="0" i="0" u="none" strike="noStrike" kern="1200" cap="none" spc="0" normalizeH="0" baseline="0" noProof="0" dirty="0">
                <a:ln>
                  <a:noFill/>
                </a:ln>
                <a:solidFill>
                  <a:srgbClr val="262626"/>
                </a:solidFill>
                <a:effectLst/>
                <a:uLnTx/>
                <a:uFillTx/>
                <a:latin typeface="微软雅黑 Light" panose="020B0502040204020203" charset="-122"/>
                <a:ea typeface="微软雅黑 Light" panose="020B0502040204020203" charset="-122"/>
                <a:cs typeface="+mn-cs"/>
              </a:rPr>
              <a:t>FLOP</a:t>
            </a:r>
            <a:r>
              <a:rPr kumimoji="0" lang="zh-CN" altLang="en-US" sz="1600" b="0" i="0" u="none" strike="noStrike" kern="1200" cap="none" spc="0" normalizeH="0" baseline="0" noProof="0" dirty="0">
                <a:ln>
                  <a:noFill/>
                </a:ln>
                <a:solidFill>
                  <a:srgbClr val="262626"/>
                </a:solidFill>
                <a:effectLst/>
                <a:uLnTx/>
                <a:uFillTx/>
                <a:latin typeface="微软雅黑 Light" panose="020B0502040204020203" charset="-122"/>
                <a:ea typeface="微软雅黑 Light" panose="020B0502040204020203" charset="-122"/>
                <a:cs typeface="+mn-cs"/>
              </a:rPr>
              <a:t>少得多。</a:t>
            </a:r>
            <a:endParaRPr kumimoji="0" lang="zh-CN" altLang="en-US" sz="1600" b="0" i="0" u="none" strike="noStrike" kern="1200" cap="none" spc="0" normalizeH="0" baseline="0" noProof="0" dirty="0">
              <a:ln>
                <a:noFill/>
              </a:ln>
              <a:solidFill>
                <a:srgbClr val="262626"/>
              </a:solidFill>
              <a:effectLst/>
              <a:uLnTx/>
              <a:uFillTx/>
              <a:latin typeface="微软雅黑 Light" panose="020B0502040204020203" charset="-122"/>
              <a:ea typeface="微软雅黑 Light" panose="020B0502040204020203" charset="-122"/>
              <a:cs typeface="+mn-cs"/>
              <a:sym typeface="微软雅黑" panose="020B0503020204020204" pitchFamily="34" charset="-122"/>
            </a:endParaRPr>
          </a:p>
        </p:txBody>
      </p:sp>
      <p:grpSp>
        <p:nvGrpSpPr>
          <p:cNvPr id="22" name="组合 21"/>
          <p:cNvGrpSpPr/>
          <p:nvPr/>
        </p:nvGrpSpPr>
        <p:grpSpPr>
          <a:xfrm>
            <a:off x="274321" y="1537546"/>
            <a:ext cx="1605280" cy="1610995"/>
            <a:chOff x="1344" y="2664"/>
            <a:chExt cx="2528" cy="2537"/>
          </a:xfrm>
        </p:grpSpPr>
        <p:sp>
          <p:nvSpPr>
            <p:cNvPr id="19" name="矩形 18"/>
            <p:cNvSpPr/>
            <p:nvPr/>
          </p:nvSpPr>
          <p:spPr>
            <a:xfrm>
              <a:off x="1744" y="2664"/>
              <a:ext cx="2128" cy="880"/>
            </a:xfrm>
            <a:prstGeom prst="rect">
              <a:avLst/>
            </a:prstGeom>
            <a:solidFill>
              <a:srgbClr val="701E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b="1" dirty="0">
                  <a:solidFill>
                    <a:srgbClr val="FFFFFF"/>
                  </a:solidFill>
                  <a:latin typeface="Arial" panose="020B0604020202020204"/>
                  <a:ea typeface="微软雅黑" panose="020B0503020204020204" pitchFamily="34" charset="-122"/>
                </a:rPr>
                <a:t>跨尺度连接</a:t>
              </a:r>
              <a:endParaRPr kumimoji="0" lang="zh-CN" altLang="en-US" sz="1800" b="1" i="0" u="none" strike="noStrike" kern="1200" cap="none" spc="0" normalizeH="0" baseline="0" noProof="0" dirty="0">
                <a:ln>
                  <a:noFill/>
                </a:ln>
                <a:solidFill>
                  <a:srgbClr val="FFFFFF"/>
                </a:solidFill>
                <a:effectLst/>
                <a:uLnTx/>
                <a:uFillTx/>
                <a:latin typeface="Arial" panose="020B0604020202020204"/>
                <a:ea typeface="微软雅黑" panose="020B0503020204020204" pitchFamily="34" charset="-122"/>
                <a:cs typeface="+mn-cs"/>
              </a:endParaRPr>
            </a:p>
          </p:txBody>
        </p:sp>
        <p:sp>
          <p:nvSpPr>
            <p:cNvPr id="20" name="八角星 19"/>
            <p:cNvSpPr/>
            <p:nvPr/>
          </p:nvSpPr>
          <p:spPr>
            <a:xfrm>
              <a:off x="1744" y="4195"/>
              <a:ext cx="1006" cy="1006"/>
            </a:xfrm>
            <a:prstGeom prst="star8">
              <a:avLst>
                <a:gd name="adj" fmla="val 38243"/>
              </a:avLst>
            </a:prstGeom>
            <a:solidFill>
              <a:srgbClr val="701E5E"/>
            </a:solidFill>
            <a:ln>
              <a:noFill/>
            </a:ln>
          </p:spPr>
          <p:style>
            <a:lnRef idx="2">
              <a:schemeClr val="accent1">
                <a:shade val="50000"/>
              </a:schemeClr>
            </a:lnRef>
            <a:fillRef idx="1">
              <a:schemeClr val="accent1"/>
            </a:fillRef>
            <a:effectRef idx="0">
              <a:schemeClr val="accent1"/>
            </a:effectRef>
            <a:fontRef idx="minor">
              <a:schemeClr val="lt1"/>
            </a:fontRef>
          </p:style>
          <p:txBody>
            <a:bodyPr lIns="36195" tIns="36195" rIns="36195" bIns="36195"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rPr>
                <a:t>01</a:t>
              </a:r>
            </a:p>
          </p:txBody>
        </p:sp>
        <p:sp>
          <p:nvSpPr>
            <p:cNvPr id="21" name="左中括号 20"/>
            <p:cNvSpPr/>
            <p:nvPr/>
          </p:nvSpPr>
          <p:spPr>
            <a:xfrm>
              <a:off x="1344" y="3032"/>
              <a:ext cx="352" cy="1644"/>
            </a:xfrm>
            <a:prstGeom prst="leftBracket">
              <a:avLst>
                <a:gd name="adj" fmla="val 26420"/>
              </a:avLst>
            </a:prstGeom>
            <a:ln>
              <a:solidFill>
                <a:srgbClr val="B78EAE"/>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grpSp>
      <p:grpSp>
        <p:nvGrpSpPr>
          <p:cNvPr id="23" name="组合 22"/>
          <p:cNvGrpSpPr/>
          <p:nvPr/>
        </p:nvGrpSpPr>
        <p:grpSpPr>
          <a:xfrm>
            <a:off x="6249903" y="1537546"/>
            <a:ext cx="3207385" cy="1610995"/>
            <a:chOff x="1344" y="2664"/>
            <a:chExt cx="5051" cy="2537"/>
          </a:xfrm>
        </p:grpSpPr>
        <p:sp>
          <p:nvSpPr>
            <p:cNvPr id="24" name="矩形 23"/>
            <p:cNvSpPr/>
            <p:nvPr/>
          </p:nvSpPr>
          <p:spPr>
            <a:xfrm>
              <a:off x="1744" y="2664"/>
              <a:ext cx="4651" cy="880"/>
            </a:xfrm>
            <a:prstGeom prst="rect">
              <a:avLst/>
            </a:prstGeom>
            <a:noFill/>
            <a:ln>
              <a:solidFill>
                <a:srgbClr val="701E5E"/>
              </a:solidFill>
            </a:ln>
            <a:extLst>
              <a:ext uri="{909E8E84-426E-40DD-AFC4-6F175D3DCCD1}">
                <a14:hiddenFill xmlns:a14="http://schemas.microsoft.com/office/drawing/2010/main">
                  <a:solidFill>
                    <a:srgbClr val="C6584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1200" cap="none" spc="0" normalizeH="0" baseline="0" noProof="0" dirty="0" err="1">
                  <a:ln>
                    <a:noFill/>
                  </a:ln>
                  <a:solidFill>
                    <a:srgbClr val="000000"/>
                  </a:solidFill>
                  <a:effectLst/>
                  <a:uLnTx/>
                  <a:uFillTx/>
                  <a:latin typeface="Arial" panose="020B0604020202020204"/>
                  <a:ea typeface="微软雅黑" panose="020B0503020204020204" pitchFamily="34" charset="-122"/>
                  <a:cs typeface="+mn-cs"/>
                </a:rPr>
                <a:t>Softmax</a:t>
              </a:r>
              <a:r>
                <a:rPr kumimoji="0" lang="zh-CN" altLang="en-US" sz="1800" b="1" i="0" u="none" strike="noStrike" kern="1200" cap="none" spc="0" normalizeH="0" baseline="0" noProof="0" dirty="0">
                  <a:ln>
                    <a:noFill/>
                  </a:ln>
                  <a:solidFill>
                    <a:srgbClr val="000000"/>
                  </a:solidFill>
                  <a:effectLst/>
                  <a:uLnTx/>
                  <a:uFillTx/>
                  <a:latin typeface="Arial" panose="020B0604020202020204"/>
                  <a:ea typeface="微软雅黑" panose="020B0503020204020204" pitchFamily="34" charset="-122"/>
                  <a:cs typeface="+mn-cs"/>
                </a:rPr>
                <a:t>与快速归一化融合</a:t>
              </a:r>
            </a:p>
          </p:txBody>
        </p:sp>
        <p:sp>
          <p:nvSpPr>
            <p:cNvPr id="25" name="八角星 24"/>
            <p:cNvSpPr/>
            <p:nvPr/>
          </p:nvSpPr>
          <p:spPr>
            <a:xfrm>
              <a:off x="1744" y="4195"/>
              <a:ext cx="1006" cy="1006"/>
            </a:xfrm>
            <a:prstGeom prst="star8">
              <a:avLst>
                <a:gd name="adj" fmla="val 38243"/>
              </a:avLst>
            </a:prstGeom>
            <a:noFill/>
            <a:ln>
              <a:solidFill>
                <a:srgbClr val="701E5E"/>
              </a:solidFill>
            </a:ln>
            <a:extLst>
              <a:ext uri="{909E8E84-426E-40DD-AFC4-6F175D3DCCD1}">
                <a14:hiddenFill xmlns:a14="http://schemas.microsoft.com/office/drawing/2010/main">
                  <a:solidFill>
                    <a:srgbClr val="C6584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lIns="36195" tIns="36195" rIns="36195" bIns="36195"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02</a:t>
              </a:r>
            </a:p>
          </p:txBody>
        </p:sp>
        <p:sp>
          <p:nvSpPr>
            <p:cNvPr id="26" name="左中括号 25"/>
            <p:cNvSpPr/>
            <p:nvPr/>
          </p:nvSpPr>
          <p:spPr>
            <a:xfrm>
              <a:off x="1344" y="3032"/>
              <a:ext cx="352" cy="1644"/>
            </a:xfrm>
            <a:prstGeom prst="leftBracket">
              <a:avLst>
                <a:gd name="adj" fmla="val 26420"/>
              </a:avLst>
            </a:prstGeom>
            <a:ln>
              <a:solidFill>
                <a:srgbClr val="B78EAE"/>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grpSp>
      <p:sp>
        <p:nvSpPr>
          <p:cNvPr id="31" name="1111"/>
          <p:cNvSpPr txBox="1"/>
          <p:nvPr/>
        </p:nvSpPr>
        <p:spPr>
          <a:xfrm>
            <a:off x="6249904" y="5192184"/>
            <a:ext cx="5669204" cy="1527791"/>
          </a:xfrm>
          <a:prstGeom prst="rect">
            <a:avLst/>
          </a:prstGeom>
          <a:noFill/>
          <a:ln w="9525">
            <a:noFill/>
          </a:ln>
        </p:spPr>
        <p:txBody>
          <a:bodyPr wrap="square" anchor="t">
            <a:spAutoFit/>
          </a:bodyPr>
          <a:lstStyle/>
          <a:p>
            <a:pPr marL="0" marR="0" lvl="0" indent="0" algn="just" defTabSz="914400" rtl="0" eaLnBrk="1" fontAlgn="auto" latinLnBrk="0" hangingPunct="1">
              <a:lnSpc>
                <a:spcPct val="150000"/>
              </a:lnSpc>
              <a:spcBef>
                <a:spcPts val="0"/>
              </a:spcBef>
              <a:spcAft>
                <a:spcPts val="0"/>
              </a:spcAft>
              <a:buClrTx/>
              <a:buSzTx/>
              <a:buFontTx/>
              <a:buNone/>
              <a:defRPr/>
            </a:pPr>
            <a:r>
              <a:rPr lang="zh-CN" altLang="en-US" sz="1600" dirty="0">
                <a:solidFill>
                  <a:srgbClr val="262626"/>
                </a:solidFill>
                <a:latin typeface="微软雅黑 Light" panose="020B0502040204020203" charset="-122"/>
                <a:ea typeface="微软雅黑 Light" panose="020B0502040204020203" charset="-122"/>
              </a:rPr>
              <a:t>上图</a:t>
            </a:r>
            <a:r>
              <a:rPr kumimoji="0" lang="zh-CN" altLang="en-US" sz="1600" b="0" i="0" u="none" strike="noStrike" kern="1200" cap="none" spc="0" normalizeH="0" baseline="0" noProof="0" dirty="0">
                <a:ln>
                  <a:noFill/>
                </a:ln>
                <a:solidFill>
                  <a:srgbClr val="262626"/>
                </a:solidFill>
                <a:effectLst/>
                <a:uLnTx/>
                <a:uFillTx/>
                <a:latin typeface="微软雅黑 Light" panose="020B0502040204020203" charset="-122"/>
                <a:ea typeface="微软雅黑 Light" panose="020B0502040204020203" charset="-122"/>
                <a:cs typeface="+mn-cs"/>
              </a:rPr>
              <a:t>比较了三种具有不同模型尺寸的检测器中的</a:t>
            </a:r>
            <a:r>
              <a:rPr kumimoji="0" lang="en-US" altLang="zh-CN" sz="1600" b="0" i="0" u="none" strike="noStrike" kern="1200" cap="none" spc="0" normalizeH="0" baseline="0" noProof="0" dirty="0" err="1">
                <a:ln>
                  <a:noFill/>
                </a:ln>
                <a:solidFill>
                  <a:srgbClr val="262626"/>
                </a:solidFill>
                <a:effectLst/>
                <a:uLnTx/>
                <a:uFillTx/>
                <a:latin typeface="微软雅黑 Light" panose="020B0502040204020203" charset="-122"/>
                <a:ea typeface="微软雅黑 Light" panose="020B0502040204020203" charset="-122"/>
                <a:cs typeface="+mn-cs"/>
              </a:rPr>
              <a:t>softmax</a:t>
            </a:r>
            <a:r>
              <a:rPr kumimoji="0" lang="zh-CN" altLang="en-US" sz="1600" b="0" i="0" u="none" strike="noStrike" kern="1200" cap="none" spc="0" normalizeH="0" baseline="0" noProof="0" dirty="0">
                <a:ln>
                  <a:noFill/>
                </a:ln>
                <a:solidFill>
                  <a:srgbClr val="262626"/>
                </a:solidFill>
                <a:effectLst/>
                <a:uLnTx/>
                <a:uFillTx/>
                <a:latin typeface="微软雅黑 Light" panose="020B0502040204020203" charset="-122"/>
                <a:ea typeface="微软雅黑 Light" panose="020B0502040204020203" charset="-122"/>
                <a:cs typeface="+mn-cs"/>
              </a:rPr>
              <a:t>和快速归一化融合方法，发现快速归一化融合方法达到了与基于</a:t>
            </a:r>
            <a:r>
              <a:rPr kumimoji="0" lang="en-US" altLang="zh-CN" sz="1600" b="0" i="0" u="none" strike="noStrike" kern="1200" cap="none" spc="0" normalizeH="0" baseline="0" noProof="0" dirty="0" err="1">
                <a:ln>
                  <a:noFill/>
                </a:ln>
                <a:solidFill>
                  <a:srgbClr val="262626"/>
                </a:solidFill>
                <a:effectLst/>
                <a:uLnTx/>
                <a:uFillTx/>
                <a:latin typeface="微软雅黑 Light" panose="020B0502040204020203" charset="-122"/>
                <a:ea typeface="微软雅黑 Light" panose="020B0502040204020203" charset="-122"/>
                <a:cs typeface="+mn-cs"/>
              </a:rPr>
              <a:t>softmax</a:t>
            </a:r>
            <a:r>
              <a:rPr kumimoji="0" lang="zh-CN" altLang="en-US" sz="1600" b="0" i="0" u="none" strike="noStrike" kern="1200" cap="none" spc="0" normalizeH="0" baseline="0" noProof="0" dirty="0">
                <a:ln>
                  <a:noFill/>
                </a:ln>
                <a:solidFill>
                  <a:srgbClr val="262626"/>
                </a:solidFill>
                <a:effectLst/>
                <a:uLnTx/>
                <a:uFillTx/>
                <a:latin typeface="微软雅黑 Light" panose="020B0502040204020203" charset="-122"/>
                <a:ea typeface="微软雅黑 Light" panose="020B0502040204020203" charset="-122"/>
                <a:cs typeface="+mn-cs"/>
              </a:rPr>
              <a:t>的融合相似的准确性，但是在</a:t>
            </a:r>
            <a:r>
              <a:rPr kumimoji="0" lang="en-US" altLang="zh-CN" sz="1600" b="0" i="0" u="none" strike="noStrike" kern="1200" cap="none" spc="0" normalizeH="0" baseline="0" noProof="0" dirty="0">
                <a:ln>
                  <a:noFill/>
                </a:ln>
                <a:solidFill>
                  <a:srgbClr val="262626"/>
                </a:solidFill>
                <a:effectLst/>
                <a:uLnTx/>
                <a:uFillTx/>
                <a:latin typeface="微软雅黑 Light" panose="020B0502040204020203" charset="-122"/>
                <a:ea typeface="微软雅黑 Light" panose="020B0502040204020203" charset="-122"/>
                <a:cs typeface="+mn-cs"/>
              </a:rPr>
              <a:t>GPU</a:t>
            </a:r>
            <a:r>
              <a:rPr kumimoji="0" lang="zh-CN" altLang="en-US" sz="1600" b="0" i="0" u="none" strike="noStrike" kern="1200" cap="none" spc="0" normalizeH="0" baseline="0" noProof="0" dirty="0">
                <a:ln>
                  <a:noFill/>
                </a:ln>
                <a:solidFill>
                  <a:srgbClr val="262626"/>
                </a:solidFill>
                <a:effectLst/>
                <a:uLnTx/>
                <a:uFillTx/>
                <a:latin typeface="微软雅黑 Light" panose="020B0502040204020203" charset="-122"/>
                <a:ea typeface="微软雅黑 Light" panose="020B0502040204020203" charset="-122"/>
                <a:cs typeface="+mn-cs"/>
              </a:rPr>
              <a:t>上的运行速度提高了</a:t>
            </a:r>
            <a:r>
              <a:rPr kumimoji="0" lang="en-US" altLang="zh-CN" sz="1600" b="0" i="0" u="none" strike="noStrike" kern="1200" cap="none" spc="0" normalizeH="0" baseline="0" noProof="0" dirty="0">
                <a:ln>
                  <a:noFill/>
                </a:ln>
                <a:solidFill>
                  <a:srgbClr val="262626"/>
                </a:solidFill>
                <a:effectLst/>
                <a:uLnTx/>
                <a:uFillTx/>
                <a:latin typeface="微软雅黑 Light" panose="020B0502040204020203" charset="-122"/>
                <a:ea typeface="微软雅黑 Light" panose="020B0502040204020203" charset="-122"/>
                <a:cs typeface="+mn-cs"/>
              </a:rPr>
              <a:t>1.26</a:t>
            </a:r>
            <a:r>
              <a:rPr kumimoji="0" lang="zh-CN" altLang="en-US" sz="1600" b="0" i="0" u="none" strike="noStrike" kern="1200" cap="none" spc="0" normalizeH="0" baseline="0" noProof="0" dirty="0">
                <a:ln>
                  <a:noFill/>
                </a:ln>
                <a:solidFill>
                  <a:srgbClr val="262626"/>
                </a:solidFill>
                <a:effectLst/>
                <a:uLnTx/>
                <a:uFillTx/>
                <a:latin typeface="微软雅黑 Light" panose="020B0502040204020203" charset="-122"/>
                <a:ea typeface="微软雅黑 Light" panose="020B0502040204020203" charset="-122"/>
                <a:cs typeface="+mn-cs"/>
              </a:rPr>
              <a:t>倍至</a:t>
            </a:r>
            <a:r>
              <a:rPr kumimoji="0" lang="en-US" altLang="zh-CN" sz="1600" b="0" i="0" u="none" strike="noStrike" kern="1200" cap="none" spc="0" normalizeH="0" baseline="0" noProof="0" dirty="0">
                <a:ln>
                  <a:noFill/>
                </a:ln>
                <a:solidFill>
                  <a:srgbClr val="262626"/>
                </a:solidFill>
                <a:effectLst/>
                <a:uLnTx/>
                <a:uFillTx/>
                <a:latin typeface="微软雅黑 Light" panose="020B0502040204020203" charset="-122"/>
                <a:ea typeface="微软雅黑 Light" panose="020B0502040204020203" charset="-122"/>
                <a:cs typeface="+mn-cs"/>
              </a:rPr>
              <a:t>1.31</a:t>
            </a:r>
            <a:r>
              <a:rPr kumimoji="0" lang="zh-CN" altLang="en-US" sz="1600" b="0" i="0" u="none" strike="noStrike" kern="1200" cap="none" spc="0" normalizeH="0" baseline="0" noProof="0" dirty="0">
                <a:ln>
                  <a:noFill/>
                </a:ln>
                <a:solidFill>
                  <a:srgbClr val="262626"/>
                </a:solidFill>
                <a:effectLst/>
                <a:uLnTx/>
                <a:uFillTx/>
                <a:latin typeface="微软雅黑 Light" panose="020B0502040204020203" charset="-122"/>
                <a:ea typeface="微软雅黑 Light" panose="020B0502040204020203" charset="-122"/>
                <a:cs typeface="+mn-cs"/>
              </a:rPr>
              <a:t>倍。</a:t>
            </a:r>
            <a:endParaRPr kumimoji="0" lang="zh-CN" altLang="en-US" sz="1600" b="0" i="0" u="none" strike="noStrike" kern="1200" cap="none" spc="0" normalizeH="0" baseline="0" noProof="0" dirty="0">
              <a:ln>
                <a:noFill/>
              </a:ln>
              <a:solidFill>
                <a:srgbClr val="262626"/>
              </a:solidFill>
              <a:effectLst/>
              <a:uLnTx/>
              <a:uFillTx/>
              <a:latin typeface="微软雅黑 Light" panose="020B0502040204020203" charset="-122"/>
              <a:ea typeface="微软雅黑 Light" panose="020B0502040204020203" charset="-122"/>
              <a:cs typeface="+mn-cs"/>
              <a:sym typeface="微软雅黑" panose="020B0503020204020204" pitchFamily="34" charset="-122"/>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7611" y="2381192"/>
            <a:ext cx="4673840" cy="2844858"/>
          </a:xfrm>
          <a:prstGeom prst="rect">
            <a:avLst/>
          </a:prstGeom>
        </p:spPr>
      </p:pic>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49903" y="3148541"/>
            <a:ext cx="5665822" cy="2049995"/>
          </a:xfrm>
          <a:prstGeom prst="rect">
            <a:avLst/>
          </a:prstGeom>
        </p:spPr>
      </p:pic>
    </p:spTree>
    <p:custDataLst>
      <p:tags r:id="rId1"/>
    </p:custData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1"/>
          <p:nvPr/>
        </p:nvSpPr>
        <p:spPr>
          <a:xfrm>
            <a:off x="5384800" y="233680"/>
            <a:ext cx="1905000" cy="1168539"/>
          </a:xfrm>
          <a:prstGeom prst="roundRect">
            <a:avLst>
              <a:gd name="adj" fmla="val 49999"/>
            </a:avLst>
          </a:prstGeom>
          <a:solidFill>
            <a:srgbClr val="701E5E"/>
          </a:solidFill>
        </p:spPr>
        <p:txBody>
          <a:bodyPr wrap="square"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30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sym typeface="+mn-ea"/>
              </a:rPr>
              <a:t>消融研究</a:t>
            </a:r>
            <a:endParaRPr kumimoji="0" lang="en-US" altLang="zh-CN" sz="2400" b="1" i="0" u="none" strike="noStrike" kern="1200" cap="none" spc="30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sym typeface="+mn-ea"/>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30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sym typeface="+mn-ea"/>
              </a:rPr>
              <a:t>复合缩放</a:t>
            </a:r>
          </a:p>
        </p:txBody>
      </p:sp>
      <p:sp>
        <p:nvSpPr>
          <p:cNvPr id="80" name="1111"/>
          <p:cNvSpPr txBox="1"/>
          <p:nvPr/>
        </p:nvSpPr>
        <p:spPr>
          <a:xfrm>
            <a:off x="2582864" y="5188971"/>
            <a:ext cx="7712069" cy="787523"/>
          </a:xfrm>
          <a:prstGeom prst="rect">
            <a:avLst/>
          </a:prstGeom>
          <a:noFill/>
          <a:ln w="9525">
            <a:noFill/>
          </a:ln>
        </p:spPr>
        <p:txBody>
          <a:bodyPr wrap="square" anchor="t">
            <a:spAutoFit/>
          </a:bodyPr>
          <a:lstStyle/>
          <a:p>
            <a:pPr marL="0" marR="0" lvl="0" indent="0" algn="just" defTabSz="914400" rtl="0" eaLnBrk="1" fontAlgn="auto" latinLnBrk="0" hangingPunct="1">
              <a:lnSpc>
                <a:spcPct val="150000"/>
              </a:lnSpc>
              <a:spcBef>
                <a:spcPts val="0"/>
              </a:spcBef>
              <a:spcAft>
                <a:spcPts val="0"/>
              </a:spcAft>
              <a:buClrTx/>
              <a:buSzTx/>
              <a:buFontTx/>
              <a:buNone/>
              <a:defRPr/>
            </a:pPr>
            <a:r>
              <a:rPr lang="zh-CN" altLang="en-US" sz="1600" dirty="0">
                <a:solidFill>
                  <a:srgbClr val="262626"/>
                </a:solidFill>
                <a:latin typeface="微软雅黑" panose="020B0503020204020204" pitchFamily="34" charset="-122"/>
                <a:ea typeface="微软雅黑" panose="020B0503020204020204" pitchFamily="34" charset="-122"/>
              </a:rPr>
              <a:t>上图</a:t>
            </a:r>
            <a:r>
              <a:rPr kumimoji="0" lang="zh-CN" altLang="en-US" sz="1600" b="0" i="0" u="none" strike="noStrike" kern="12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cs typeface="+mn-cs"/>
              </a:rPr>
              <a:t>比较了本文中的复合缩放比例和其他按比例缩放分辨率</a:t>
            </a:r>
            <a:r>
              <a:rPr kumimoji="0" lang="en-US" altLang="zh-CN" sz="1600" b="0" i="0" u="none" strike="noStrike" kern="12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cs typeface="+mn-cs"/>
              </a:rPr>
              <a:t>/</a:t>
            </a:r>
            <a:r>
              <a:rPr kumimoji="0" lang="zh-CN" altLang="en-US" sz="1600" b="0" i="0" u="none" strike="noStrike" kern="12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cs typeface="+mn-cs"/>
              </a:rPr>
              <a:t>深度</a:t>
            </a:r>
            <a:r>
              <a:rPr kumimoji="0" lang="en-US" altLang="zh-CN" sz="1600" b="0" i="0" u="none" strike="noStrike" kern="12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cs typeface="+mn-cs"/>
              </a:rPr>
              <a:t>/</a:t>
            </a:r>
            <a:r>
              <a:rPr kumimoji="0" lang="zh-CN" altLang="en-US" sz="1600" b="0" i="0" u="none" strike="noStrike" kern="12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cs typeface="+mn-cs"/>
              </a:rPr>
              <a:t>宽度的替代方法，发现通过更好地平衡不同的体系结构尺寸可以共同缩放。</a:t>
            </a:r>
            <a:endParaRPr kumimoji="0" lang="zh-CN" altLang="en-US" sz="1600" b="0" i="0" u="none" strike="noStrike" kern="12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3766" y="1606408"/>
            <a:ext cx="6587067" cy="3378374"/>
          </a:xfrm>
          <a:prstGeom prst="rect">
            <a:avLst/>
          </a:prstGeom>
        </p:spPr>
      </p:pic>
    </p:spTree>
    <p:custDataLst>
      <p:tags r:id="rId1"/>
    </p:custData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4091940" y="936625"/>
            <a:ext cx="9692005" cy="6007100"/>
            <a:chOff x="6444" y="1475"/>
            <a:chExt cx="15263" cy="9460"/>
          </a:xfrm>
        </p:grpSpPr>
        <p:pic>
          <p:nvPicPr>
            <p:cNvPr id="5" name="图片 4"/>
            <p:cNvPicPr>
              <a:picLocks noChangeAspect="1"/>
            </p:cNvPicPr>
            <p:nvPr/>
          </p:nvPicPr>
          <p:blipFill>
            <a:blip r:embed="rId3"/>
            <a:stretch>
              <a:fillRect/>
            </a:stretch>
          </p:blipFill>
          <p:spPr>
            <a:xfrm>
              <a:off x="6444" y="1475"/>
              <a:ext cx="4345" cy="3310"/>
            </a:xfrm>
            <a:prstGeom prst="rect">
              <a:avLst/>
            </a:prstGeom>
          </p:spPr>
        </p:pic>
        <p:pic>
          <p:nvPicPr>
            <p:cNvPr id="9" name="图片 8"/>
            <p:cNvPicPr>
              <a:picLocks noChangeAspect="1"/>
            </p:cNvPicPr>
            <p:nvPr/>
          </p:nvPicPr>
          <p:blipFill>
            <a:blip r:embed="rId4"/>
            <a:stretch>
              <a:fillRect/>
            </a:stretch>
          </p:blipFill>
          <p:spPr>
            <a:xfrm>
              <a:off x="17653" y="7847"/>
              <a:ext cx="4054" cy="3088"/>
            </a:xfrm>
            <a:prstGeom prst="rect">
              <a:avLst/>
            </a:prstGeom>
          </p:spPr>
        </p:pic>
      </p:grpSp>
      <p:sp>
        <p:nvSpPr>
          <p:cNvPr id="14" name="文本框 13"/>
          <p:cNvSpPr txBox="1"/>
          <p:nvPr/>
        </p:nvSpPr>
        <p:spPr>
          <a:xfrm>
            <a:off x="4707255" y="233680"/>
            <a:ext cx="2772410" cy="649188"/>
          </a:xfrm>
          <a:prstGeom prst="roundRect">
            <a:avLst>
              <a:gd name="adj" fmla="val 49999"/>
            </a:avLst>
          </a:prstGeom>
          <a:solidFill>
            <a:srgbClr val="701E5E"/>
          </a:solidFill>
        </p:spPr>
        <p:txBody>
          <a:bodyPr wrap="square"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400" b="1" spc="300" dirty="0">
                <a:solidFill>
                  <a:srgbClr val="FFFFFF"/>
                </a:solidFill>
                <a:latin typeface="微软雅黑" panose="020B0503020204020204" pitchFamily="34" charset="-122"/>
                <a:ea typeface="微软雅黑" panose="020B0503020204020204" pitchFamily="34" charset="-122"/>
                <a:sym typeface="+mn-ea"/>
              </a:rPr>
              <a:t>研究结论</a:t>
            </a:r>
            <a:endParaRPr kumimoji="0" lang="zh-CN" altLang="en-US" sz="2400" b="1" i="0" u="none" strike="noStrike" kern="1200" cap="none" spc="30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sym typeface="+mn-ea"/>
            </a:endParaRPr>
          </a:p>
        </p:txBody>
      </p:sp>
      <p:sp>
        <p:nvSpPr>
          <p:cNvPr id="2" name="同心圆 1"/>
          <p:cNvSpPr/>
          <p:nvPr/>
        </p:nvSpPr>
        <p:spPr>
          <a:xfrm>
            <a:off x="480695" y="1600835"/>
            <a:ext cx="3667760" cy="3667760"/>
          </a:xfrm>
          <a:prstGeom prst="donut">
            <a:avLst>
              <a:gd name="adj" fmla="val 30560"/>
            </a:avLst>
          </a:prstGeom>
          <a:blipFill rotWithShape="1">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80" name="1111"/>
          <p:cNvSpPr txBox="1"/>
          <p:nvPr/>
        </p:nvSpPr>
        <p:spPr>
          <a:xfrm>
            <a:off x="5884332" y="2156883"/>
            <a:ext cx="5723467" cy="2635786"/>
          </a:xfrm>
          <a:prstGeom prst="rect">
            <a:avLst/>
          </a:prstGeom>
          <a:noFill/>
          <a:ln w="9525">
            <a:noFill/>
          </a:ln>
        </p:spPr>
        <p:txBody>
          <a:bodyPr wrap="square" anchor="t">
            <a:spAutoFit/>
          </a:bodyPr>
          <a:lstStyle/>
          <a:p>
            <a:pPr marL="0" marR="0" lvl="0" indent="0" algn="just" defTabSz="914400" rtl="0" eaLnBrk="1" fontAlgn="auto" latinLnBrk="0" hangingPunct="1">
              <a:lnSpc>
                <a:spcPct val="150000"/>
              </a:lnSpc>
              <a:spcBef>
                <a:spcPts val="0"/>
              </a:spcBef>
              <a:spcAft>
                <a:spcPts val="0"/>
              </a:spcAft>
              <a:buClrTx/>
              <a:buSzTx/>
              <a:buFontTx/>
              <a:buNone/>
              <a:defRPr/>
            </a:pPr>
            <a:r>
              <a:rPr kumimoji="0" lang="zh-CN" altLang="en-US" sz="1600" b="0" i="0" u="none" strike="noStrike" kern="1200" cap="none" spc="0" normalizeH="0" baseline="0" noProof="0" dirty="0">
                <a:ln>
                  <a:noFill/>
                </a:ln>
                <a:solidFill>
                  <a:srgbClr val="262626"/>
                </a:solidFill>
                <a:effectLst/>
                <a:uLnTx/>
                <a:uFillTx/>
                <a:latin typeface="微软雅黑 Light" panose="020B0502040204020203" charset="-122"/>
                <a:ea typeface="微软雅黑 Light" panose="020B0502040204020203" charset="-122"/>
                <a:cs typeface="+mn-cs"/>
              </a:rPr>
              <a:t>本文系统地研究了高效目标检测的网络架构设计选择，并提出了加权双向特征网络和自定义复合缩放方法，以提高准确性和效率。基于这些优化，研究者开发了一个新的检测器系列，名为</a:t>
            </a:r>
            <a:r>
              <a:rPr kumimoji="0" lang="en-US" altLang="zh-CN" sz="1600" b="0" i="0" u="none" strike="noStrike" kern="1200" cap="none" spc="0" normalizeH="0" baseline="0" noProof="0" dirty="0" err="1">
                <a:ln>
                  <a:noFill/>
                </a:ln>
                <a:solidFill>
                  <a:srgbClr val="262626"/>
                </a:solidFill>
                <a:effectLst/>
                <a:uLnTx/>
                <a:uFillTx/>
                <a:latin typeface="微软雅黑 Light" panose="020B0502040204020203" charset="-122"/>
                <a:ea typeface="微软雅黑 Light" panose="020B0502040204020203" charset="-122"/>
                <a:cs typeface="+mn-cs"/>
              </a:rPr>
              <a:t>EfficientDet</a:t>
            </a:r>
            <a:r>
              <a:rPr kumimoji="0" lang="zh-CN" altLang="en-US" sz="1600" b="0" i="0" u="none" strike="noStrike" kern="1200" cap="none" spc="0" normalizeH="0" baseline="0" noProof="0" dirty="0">
                <a:ln>
                  <a:noFill/>
                </a:ln>
                <a:solidFill>
                  <a:srgbClr val="262626"/>
                </a:solidFill>
                <a:effectLst/>
                <a:uLnTx/>
                <a:uFillTx/>
                <a:latin typeface="微软雅黑 Light" panose="020B0502040204020203" charset="-122"/>
                <a:ea typeface="微软雅黑 Light" panose="020B0502040204020203" charset="-122"/>
                <a:cs typeface="+mn-cs"/>
              </a:rPr>
              <a:t>，在广泛的资源限制下，它始终比现有技术实现更好的准确性和效率。特别是，与以前的对象检测和语义分割模型相比，缩放</a:t>
            </a:r>
            <a:r>
              <a:rPr kumimoji="0" lang="en-US" altLang="zh-CN" sz="1600" b="0" i="0" u="none" strike="noStrike" kern="1200" cap="none" spc="0" normalizeH="0" baseline="0" noProof="0" dirty="0" err="1">
                <a:ln>
                  <a:noFill/>
                </a:ln>
                <a:solidFill>
                  <a:srgbClr val="262626"/>
                </a:solidFill>
                <a:effectLst/>
                <a:uLnTx/>
                <a:uFillTx/>
                <a:latin typeface="微软雅黑 Light" panose="020B0502040204020203" charset="-122"/>
                <a:ea typeface="微软雅黑 Light" panose="020B0502040204020203" charset="-122"/>
                <a:cs typeface="+mn-cs"/>
              </a:rPr>
              <a:t>EfficientDet</a:t>
            </a:r>
            <a:r>
              <a:rPr kumimoji="0" lang="zh-CN" altLang="en-US" sz="1600" b="0" i="0" u="none" strike="noStrike" kern="1200" cap="none" spc="0" normalizeH="0" baseline="0" noProof="0" dirty="0">
                <a:ln>
                  <a:noFill/>
                </a:ln>
                <a:solidFill>
                  <a:srgbClr val="262626"/>
                </a:solidFill>
                <a:effectLst/>
                <a:uLnTx/>
                <a:uFillTx/>
                <a:latin typeface="微软雅黑 Light" panose="020B0502040204020203" charset="-122"/>
                <a:ea typeface="微软雅黑 Light" panose="020B0502040204020203" charset="-122"/>
                <a:cs typeface="+mn-cs"/>
              </a:rPr>
              <a:t>以更少的参数和</a:t>
            </a:r>
            <a:r>
              <a:rPr kumimoji="0" lang="en-US" altLang="zh-CN" sz="1600" b="0" i="0" u="none" strike="noStrike" kern="1200" cap="none" spc="0" normalizeH="0" baseline="0" noProof="0" dirty="0">
                <a:ln>
                  <a:noFill/>
                </a:ln>
                <a:solidFill>
                  <a:srgbClr val="262626"/>
                </a:solidFill>
                <a:effectLst/>
                <a:uLnTx/>
                <a:uFillTx/>
                <a:latin typeface="微软雅黑 Light" panose="020B0502040204020203" charset="-122"/>
                <a:ea typeface="微软雅黑 Light" panose="020B0502040204020203" charset="-122"/>
                <a:cs typeface="+mn-cs"/>
              </a:rPr>
              <a:t>FLOPs</a:t>
            </a:r>
            <a:r>
              <a:rPr kumimoji="0" lang="zh-CN" altLang="en-US" sz="1600" b="0" i="0" u="none" strike="noStrike" kern="1200" cap="none" spc="0" normalizeH="0" baseline="0" noProof="0" dirty="0">
                <a:ln>
                  <a:noFill/>
                </a:ln>
                <a:solidFill>
                  <a:srgbClr val="262626"/>
                </a:solidFill>
                <a:effectLst/>
                <a:uLnTx/>
                <a:uFillTx/>
                <a:latin typeface="微软雅黑 Light" panose="020B0502040204020203" charset="-122"/>
                <a:ea typeface="微软雅黑 Light" panose="020B0502040204020203" charset="-122"/>
                <a:cs typeface="+mn-cs"/>
              </a:rPr>
              <a:t>实现了最先进的精度。</a:t>
            </a:r>
            <a:endParaRPr kumimoji="0" lang="zh-CN" altLang="en-US" sz="1600" b="0" i="0" u="none" strike="noStrike" kern="1200" cap="none" spc="0" normalizeH="0" baseline="0" noProof="0" dirty="0">
              <a:ln>
                <a:noFill/>
              </a:ln>
              <a:solidFill>
                <a:srgbClr val="262626"/>
              </a:solidFill>
              <a:effectLst/>
              <a:uLnTx/>
              <a:uFillTx/>
              <a:latin typeface="微软雅黑 Light" panose="020B0502040204020203" charset="-122"/>
              <a:ea typeface="微软雅黑 Light" panose="020B0502040204020203" charset="-122"/>
              <a:cs typeface="+mn-cs"/>
              <a:sym typeface="微软雅黑" panose="020B0503020204020204" pitchFamily="34" charset="-122"/>
            </a:endParaRPr>
          </a:p>
        </p:txBody>
      </p:sp>
      <p:cxnSp>
        <p:nvCxnSpPr>
          <p:cNvPr id="10" name="直接连接符 9"/>
          <p:cNvCxnSpPr/>
          <p:nvPr/>
        </p:nvCxnSpPr>
        <p:spPr>
          <a:xfrm>
            <a:off x="5007187" y="5069843"/>
            <a:ext cx="6695440" cy="0"/>
          </a:xfrm>
          <a:prstGeom prst="line">
            <a:avLst/>
          </a:prstGeom>
          <a:ln w="19050">
            <a:solidFill>
              <a:srgbClr val="B78EAE"/>
            </a:solidFill>
            <a:prstDash val="dash"/>
          </a:ln>
        </p:spPr>
        <p:style>
          <a:lnRef idx="1">
            <a:schemeClr val="accent1"/>
          </a:lnRef>
          <a:fillRef idx="0">
            <a:schemeClr val="accent1"/>
          </a:fillRef>
          <a:effectRef idx="0">
            <a:schemeClr val="accent1"/>
          </a:effectRef>
          <a:fontRef idx="minor">
            <a:schemeClr val="tx1"/>
          </a:fontRef>
        </p:style>
      </p:cxnSp>
    </p:spTree>
    <p:custDataLst>
      <p:tags r:id="rId1"/>
    </p:custData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40" name="文本框 47"/>
          <p:cNvSpPr txBox="1"/>
          <p:nvPr/>
        </p:nvSpPr>
        <p:spPr>
          <a:xfrm>
            <a:off x="193097" y="2491272"/>
            <a:ext cx="5762625" cy="1754326"/>
          </a:xfrm>
          <a:prstGeom prst="rect">
            <a:avLst/>
          </a:prstGeom>
          <a:noFill/>
          <a:ln w="9525">
            <a:noFill/>
          </a:ln>
        </p:spPr>
        <p:txBody>
          <a:bodyPr vert="horz" wrap="square" anchor="t">
            <a:spAutoFit/>
          </a:bodyPr>
          <a:lstStyle/>
          <a:p>
            <a:pPr lvl="0" algn="ctr">
              <a:buClrTx/>
              <a:buSzTx/>
              <a:buFontTx/>
            </a:pPr>
            <a:r>
              <a:rPr lang="en-US" altLang="zh-CN" sz="3600" b="1" dirty="0">
                <a:solidFill>
                  <a:srgbClr val="701E5E"/>
                </a:solidFill>
                <a:latin typeface="微软雅黑" panose="020B0503020204020204" pitchFamily="34" charset="-122"/>
                <a:ea typeface="微软雅黑" panose="020B0503020204020204" pitchFamily="34" charset="-122"/>
                <a:sym typeface="微软雅黑" panose="020B0503020204020204" pitchFamily="34" charset="-122"/>
              </a:rPr>
              <a:t>End-to-End </a:t>
            </a:r>
            <a:r>
              <a:rPr lang="en-US" altLang="zh-CN" sz="3600" b="1" dirty="0" err="1">
                <a:solidFill>
                  <a:srgbClr val="701E5E"/>
                </a:solidFill>
                <a:latin typeface="微软雅黑" panose="020B0503020204020204" pitchFamily="34" charset="-122"/>
                <a:ea typeface="微软雅黑" panose="020B0503020204020204" pitchFamily="34" charset="-122"/>
                <a:sym typeface="微软雅黑" panose="020B0503020204020204" pitchFamily="34" charset="-122"/>
              </a:rPr>
              <a:t>ObjectDetection</a:t>
            </a:r>
            <a:r>
              <a:rPr lang="en-US" altLang="zh-CN" sz="3600" b="1" dirty="0">
                <a:solidFill>
                  <a:srgbClr val="701E5E"/>
                </a:solidFill>
                <a:latin typeface="微软雅黑" panose="020B0503020204020204" pitchFamily="34" charset="-122"/>
                <a:ea typeface="微软雅黑" panose="020B0503020204020204" pitchFamily="34" charset="-122"/>
                <a:sym typeface="微软雅黑" panose="020B0503020204020204" pitchFamily="34" charset="-122"/>
              </a:rPr>
              <a:t> with Transformers</a:t>
            </a:r>
            <a:endParaRPr lang="zh-CN" altLang="en-US" sz="3600" b="1" dirty="0">
              <a:solidFill>
                <a:srgbClr val="701E5E"/>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 name="八角星 1"/>
          <p:cNvSpPr/>
          <p:nvPr/>
        </p:nvSpPr>
        <p:spPr>
          <a:xfrm>
            <a:off x="5739765" y="2373630"/>
            <a:ext cx="2129790" cy="2129790"/>
          </a:xfrm>
          <a:prstGeom prst="star8">
            <a:avLst>
              <a:gd name="adj" fmla="val 38189"/>
            </a:avLst>
          </a:prstGeom>
          <a:solidFill>
            <a:srgbClr val="701E5E"/>
          </a:solidFill>
          <a:ln>
            <a:noFill/>
          </a:ln>
        </p:spPr>
        <p:style>
          <a:lnRef idx="2">
            <a:schemeClr val="accent1">
              <a:shade val="50000"/>
            </a:schemeClr>
          </a:lnRef>
          <a:fillRef idx="1">
            <a:schemeClr val="accent1"/>
          </a:fillRef>
          <a:effectRef idx="0">
            <a:schemeClr val="accent1"/>
          </a:effectRef>
          <a:fontRef idx="minor">
            <a:schemeClr val="lt1"/>
          </a:fontRef>
        </p:style>
        <p:txBody>
          <a:bodyPr lIns="36195" tIns="288290" rIns="36195" bIns="0" rtlCol="0" anchor="ctr" anchorCtr="1"/>
          <a:lstStyle/>
          <a:p>
            <a:pPr algn="ctr" fontAlgn="auto">
              <a:lnSpc>
                <a:spcPts val="4000"/>
              </a:lnSpc>
            </a:pPr>
            <a:r>
              <a:rPr lang="en-US" altLang="zh-CN" sz="4000" b="1">
                <a:latin typeface="微软雅黑" panose="020B0503020204020204" pitchFamily="34" charset="-122"/>
                <a:ea typeface="微软雅黑" panose="020B0503020204020204" pitchFamily="34" charset="-122"/>
              </a:rPr>
              <a:t>PART</a:t>
            </a:r>
          </a:p>
          <a:p>
            <a:pPr algn="ctr" fontAlgn="auto">
              <a:lnSpc>
                <a:spcPts val="4000"/>
              </a:lnSpc>
            </a:pPr>
            <a:r>
              <a:rPr lang="en-US" altLang="zh-CN" sz="4000" b="1">
                <a:latin typeface="微软雅黑" panose="020B0503020204020204" pitchFamily="34" charset="-122"/>
                <a:ea typeface="微软雅黑" panose="020B0503020204020204" pitchFamily="34" charset="-122"/>
              </a:rPr>
              <a:t>02</a:t>
            </a:r>
          </a:p>
        </p:txBody>
      </p:sp>
    </p:spTree>
    <p:custDataLst>
      <p:tags r:id="rId1"/>
    </p:custData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2666769" y="590817"/>
            <a:ext cx="10812145" cy="7061835"/>
            <a:chOff x="4306" y="1515"/>
            <a:chExt cx="17027" cy="11121"/>
          </a:xfrm>
        </p:grpSpPr>
        <p:pic>
          <p:nvPicPr>
            <p:cNvPr id="5" name="图片 4"/>
            <p:cNvPicPr>
              <a:picLocks noChangeAspect="1"/>
            </p:cNvPicPr>
            <p:nvPr/>
          </p:nvPicPr>
          <p:blipFill>
            <a:blip r:embed="rId3"/>
            <a:stretch>
              <a:fillRect/>
            </a:stretch>
          </p:blipFill>
          <p:spPr>
            <a:xfrm>
              <a:off x="4306" y="1515"/>
              <a:ext cx="4345" cy="3310"/>
            </a:xfrm>
            <a:prstGeom prst="rect">
              <a:avLst/>
            </a:prstGeom>
          </p:spPr>
        </p:pic>
        <p:pic>
          <p:nvPicPr>
            <p:cNvPr id="9" name="图片 8"/>
            <p:cNvPicPr>
              <a:picLocks noChangeAspect="1"/>
            </p:cNvPicPr>
            <p:nvPr/>
          </p:nvPicPr>
          <p:blipFill>
            <a:blip r:embed="rId4"/>
            <a:stretch>
              <a:fillRect/>
            </a:stretch>
          </p:blipFill>
          <p:spPr>
            <a:xfrm>
              <a:off x="17279" y="9548"/>
              <a:ext cx="4054" cy="3088"/>
            </a:xfrm>
            <a:prstGeom prst="rect">
              <a:avLst/>
            </a:prstGeom>
          </p:spPr>
        </p:pic>
      </p:grpSp>
      <p:sp>
        <p:nvSpPr>
          <p:cNvPr id="14" name="文本框 13"/>
          <p:cNvSpPr txBox="1"/>
          <p:nvPr/>
        </p:nvSpPr>
        <p:spPr>
          <a:xfrm>
            <a:off x="4707255" y="233680"/>
            <a:ext cx="2772410" cy="649188"/>
          </a:xfrm>
          <a:prstGeom prst="roundRect">
            <a:avLst>
              <a:gd name="adj" fmla="val 49999"/>
            </a:avLst>
          </a:prstGeom>
          <a:solidFill>
            <a:srgbClr val="701E5E"/>
          </a:solidFill>
        </p:spPr>
        <p:txBody>
          <a:bodyPr wrap="square" rtlCol="0" anchor="t">
            <a:spAutoFit/>
          </a:bodyPr>
          <a:lstStyle/>
          <a:p>
            <a:pPr lvl="0" algn="ctr">
              <a:buClrTx/>
              <a:buSzTx/>
              <a:buFontTx/>
            </a:pPr>
            <a:r>
              <a:rPr lang="zh-CN" altLang="en-US" sz="2400" b="1" spc="300" dirty="0">
                <a:solidFill>
                  <a:schemeClr val="bg1"/>
                </a:solidFill>
                <a:latin typeface="微软雅黑" panose="020B0503020204020204" pitchFamily="34" charset="-122"/>
                <a:ea typeface="微软雅黑" panose="020B0503020204020204" pitchFamily="34" charset="-122"/>
                <a:sym typeface="+mn-ea"/>
              </a:rPr>
              <a:t>论文动机</a:t>
            </a:r>
            <a:endParaRPr lang="zh-CN" altLang="en-US" sz="2400" b="1" spc="300" dirty="0">
              <a:solidFill>
                <a:schemeClr val="bg1"/>
              </a:solidFill>
              <a:uFillTx/>
              <a:latin typeface="微软雅黑" panose="020B0503020204020204" pitchFamily="34" charset="-122"/>
              <a:ea typeface="微软雅黑" panose="020B0503020204020204" pitchFamily="34" charset="-122"/>
              <a:sym typeface="+mn-ea"/>
            </a:endParaRPr>
          </a:p>
        </p:txBody>
      </p:sp>
      <p:sp>
        <p:nvSpPr>
          <p:cNvPr id="2" name="同心圆 1"/>
          <p:cNvSpPr/>
          <p:nvPr/>
        </p:nvSpPr>
        <p:spPr>
          <a:xfrm>
            <a:off x="480695" y="1600835"/>
            <a:ext cx="3667760" cy="3667760"/>
          </a:xfrm>
          <a:prstGeom prst="donut">
            <a:avLst>
              <a:gd name="adj" fmla="val 30560"/>
            </a:avLst>
          </a:prstGeom>
          <a:blipFill rotWithShape="1">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0" name="1111"/>
          <p:cNvSpPr txBox="1"/>
          <p:nvPr/>
        </p:nvSpPr>
        <p:spPr>
          <a:xfrm>
            <a:off x="4284921" y="1176862"/>
            <a:ext cx="6415956" cy="2635786"/>
          </a:xfrm>
          <a:prstGeom prst="rect">
            <a:avLst/>
          </a:prstGeom>
          <a:noFill/>
          <a:ln w="9525">
            <a:noFill/>
          </a:ln>
        </p:spPr>
        <p:txBody>
          <a:bodyPr wrap="square" anchor="t">
            <a:spAutoFit/>
          </a:bodyPr>
          <a:lstStyle/>
          <a:p>
            <a:pPr algn="just">
              <a:lnSpc>
                <a:spcPct val="150000"/>
              </a:lnSpc>
            </a:pPr>
            <a:r>
              <a:rPr lang="zh-CN" altLang="en-US" sz="1600" dirty="0">
                <a:solidFill>
                  <a:srgbClr val="262626"/>
                </a:solidFill>
                <a:latin typeface="微软雅黑 Light" panose="020B0502040204020203" charset="-122"/>
                <a:ea typeface="微软雅黑 Light" panose="020B0502040204020203" charset="-122"/>
              </a:rPr>
              <a:t>      目标检测在计算机视觉领域扮演着关键的角色，但现有方法往往受到一些手工设计组件的制约，如非最大抑制和锚点生成。这些组件对任务的先验知识进行了明确编码，虽然在一定程度上提高了检测器的性能，但也增加了模型的复杂性，并可能限制了其泛化能力。</a:t>
            </a:r>
            <a:endParaRPr lang="en-US" altLang="zh-CN" sz="1600" dirty="0">
              <a:solidFill>
                <a:srgbClr val="262626"/>
              </a:solidFill>
              <a:latin typeface="微软雅黑 Light" panose="020B0502040204020203" charset="-122"/>
              <a:ea typeface="微软雅黑 Light" panose="020B0502040204020203" charset="-122"/>
            </a:endParaRPr>
          </a:p>
          <a:p>
            <a:pPr algn="just">
              <a:lnSpc>
                <a:spcPct val="150000"/>
              </a:lnSpc>
            </a:pPr>
            <a:r>
              <a:rPr lang="en-US" altLang="zh-CN" sz="1600" dirty="0">
                <a:solidFill>
                  <a:srgbClr val="262626"/>
                </a:solidFill>
                <a:latin typeface="微软雅黑 Light" panose="020B0502040204020203" charset="-122"/>
                <a:ea typeface="微软雅黑 Light" panose="020B0502040204020203" charset="-122"/>
              </a:rPr>
              <a:t>      </a:t>
            </a:r>
            <a:r>
              <a:rPr lang="zh-CN" altLang="en-US" sz="1600" dirty="0">
                <a:solidFill>
                  <a:srgbClr val="262626"/>
                </a:solidFill>
                <a:latin typeface="微软雅黑 Light" panose="020B0502040204020203" charset="-122"/>
                <a:ea typeface="微软雅黑 Light" panose="020B0502040204020203" charset="-122"/>
              </a:rPr>
              <a:t>为了解决这一问题，本论文寻求一种新的方法，将目标检测视为一个直接集预测问题，旨在简化目标检测的流程，同时提高模型的性能和可解释性。</a:t>
            </a:r>
            <a:endParaRPr lang="zh-CN" altLang="en-US" sz="1600" dirty="0">
              <a:solidFill>
                <a:srgbClr val="262626"/>
              </a:solidFill>
              <a:latin typeface="微软雅黑 Light" panose="020B0502040204020203" charset="-122"/>
              <a:ea typeface="微软雅黑 Light" panose="020B0502040204020203" charset="-122"/>
              <a:sym typeface="微软雅黑" panose="020B0503020204020204" pitchFamily="34" charset="-122"/>
            </a:endParaRPr>
          </a:p>
        </p:txBody>
      </p:sp>
      <p:pic>
        <p:nvPicPr>
          <p:cNvPr id="4" name="图片 3"/>
          <p:cNvPicPr>
            <a:picLocks noChangeAspect="1"/>
          </p:cNvPicPr>
          <p:nvPr/>
        </p:nvPicPr>
        <p:blipFill>
          <a:blip r:embed="rId6"/>
          <a:stretch>
            <a:fillRect/>
          </a:stretch>
        </p:blipFill>
        <p:spPr>
          <a:xfrm>
            <a:off x="4429927" y="4246017"/>
            <a:ext cx="5862389" cy="2045155"/>
          </a:xfrm>
          <a:prstGeom prst="rect">
            <a:avLst/>
          </a:prstGeom>
        </p:spPr>
      </p:pic>
    </p:spTree>
    <p:custDataLst>
      <p:tags r:id="rId1"/>
    </p:custData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1"/>
          <p:nvPr/>
        </p:nvSpPr>
        <p:spPr>
          <a:xfrm>
            <a:off x="4707255" y="233680"/>
            <a:ext cx="2772410" cy="649188"/>
          </a:xfrm>
          <a:prstGeom prst="roundRect">
            <a:avLst>
              <a:gd name="adj" fmla="val 49999"/>
            </a:avLst>
          </a:prstGeom>
          <a:solidFill>
            <a:srgbClr val="701E5E"/>
          </a:solidFill>
        </p:spPr>
        <p:txBody>
          <a:bodyPr wrap="square" rtlCol="0" anchor="t">
            <a:spAutoFit/>
          </a:bodyPr>
          <a:lstStyle/>
          <a:p>
            <a:pPr lvl="0" algn="ctr">
              <a:buClrTx/>
              <a:buSzTx/>
              <a:buFontTx/>
            </a:pPr>
            <a:r>
              <a:rPr lang="zh-CN" altLang="en-US" sz="2400" b="1" spc="300" dirty="0">
                <a:solidFill>
                  <a:schemeClr val="bg1"/>
                </a:solidFill>
                <a:latin typeface="微软雅黑" panose="020B0503020204020204" pitchFamily="34" charset="-122"/>
                <a:ea typeface="微软雅黑" panose="020B0503020204020204" pitchFamily="34" charset="-122"/>
                <a:sym typeface="+mn-ea"/>
              </a:rPr>
              <a:t>研究方法</a:t>
            </a:r>
            <a:endParaRPr lang="zh-CN" altLang="en-US" sz="2400" b="1" spc="300" dirty="0">
              <a:solidFill>
                <a:schemeClr val="bg1"/>
              </a:solidFill>
              <a:uFillTx/>
              <a:latin typeface="微软雅黑" panose="020B0503020204020204" pitchFamily="34" charset="-122"/>
              <a:ea typeface="微软雅黑" panose="020B0503020204020204" pitchFamily="34" charset="-122"/>
              <a:sym typeface="+mn-ea"/>
            </a:endParaRPr>
          </a:p>
        </p:txBody>
      </p:sp>
      <p:grpSp>
        <p:nvGrpSpPr>
          <p:cNvPr id="23" name="组合 22"/>
          <p:cNvGrpSpPr/>
          <p:nvPr/>
        </p:nvGrpSpPr>
        <p:grpSpPr>
          <a:xfrm>
            <a:off x="2771140" y="1101479"/>
            <a:ext cx="8508365" cy="995146"/>
            <a:chOff x="260" y="3781"/>
            <a:chExt cx="13399" cy="1567"/>
          </a:xfrm>
        </p:grpSpPr>
        <p:sp>
          <p:nvSpPr>
            <p:cNvPr id="24" name="333333"/>
            <p:cNvSpPr txBox="1"/>
            <p:nvPr/>
          </p:nvSpPr>
          <p:spPr>
            <a:xfrm>
              <a:off x="297" y="3781"/>
              <a:ext cx="1811" cy="582"/>
            </a:xfrm>
            <a:prstGeom prst="rect">
              <a:avLst/>
            </a:prstGeom>
            <a:noFill/>
            <a:ln w="9525">
              <a:noFill/>
            </a:ln>
          </p:spPr>
          <p:txBody>
            <a:bodyPr wrap="square" anchor="t">
              <a:spAutoFit/>
            </a:bodyPr>
            <a:lstStyle/>
            <a:p>
              <a:pPr algn="l"/>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rPr>
                <a:t>相关工作</a:t>
              </a:r>
            </a:p>
          </p:txBody>
        </p:sp>
        <p:sp>
          <p:nvSpPr>
            <p:cNvPr id="25" name="1111"/>
            <p:cNvSpPr txBox="1"/>
            <p:nvPr/>
          </p:nvSpPr>
          <p:spPr>
            <a:xfrm>
              <a:off x="260" y="4136"/>
              <a:ext cx="13399" cy="1212"/>
            </a:xfrm>
            <a:prstGeom prst="rect">
              <a:avLst/>
            </a:prstGeom>
            <a:noFill/>
            <a:ln w="9525">
              <a:noFill/>
            </a:ln>
          </p:spPr>
          <p:txBody>
            <a:bodyPr wrap="square" tIns="36195" bIns="36195" anchor="t">
              <a:spAutoFit/>
            </a:bodyPr>
            <a:lstStyle/>
            <a:p>
              <a:pPr algn="just">
                <a:lnSpc>
                  <a:spcPct val="150000"/>
                </a:lnSpc>
              </a:pPr>
              <a:r>
                <a:rPr lang="zh-CN" altLang="en-US" sz="1600" dirty="0">
                  <a:solidFill>
                    <a:srgbClr val="262626"/>
                  </a:solidFill>
                  <a:latin typeface="微软雅黑 Light" panose="020B0502040204020203" charset="-122"/>
                  <a:ea typeface="微软雅黑 Light" panose="020B0502040204020203" charset="-122"/>
                </a:rPr>
                <a:t>工作建立在几个领域的先前工作的基础上：用于集合预测的二分匹配损失、基于 </a:t>
              </a:r>
              <a:r>
                <a:rPr lang="en-US" altLang="zh-CN" sz="1600" dirty="0">
                  <a:solidFill>
                    <a:srgbClr val="262626"/>
                  </a:solidFill>
                  <a:latin typeface="微软雅黑 Light" panose="020B0502040204020203" charset="-122"/>
                  <a:ea typeface="微软雅黑 Light" panose="020B0502040204020203" charset="-122"/>
                </a:rPr>
                <a:t>transformer </a:t>
              </a:r>
              <a:r>
                <a:rPr lang="zh-CN" altLang="en-US" sz="1600" dirty="0">
                  <a:solidFill>
                    <a:srgbClr val="262626"/>
                  </a:solidFill>
                  <a:latin typeface="微软雅黑 Light" panose="020B0502040204020203" charset="-122"/>
                  <a:ea typeface="微软雅黑 Light" panose="020B0502040204020203" charset="-122"/>
                </a:rPr>
                <a:t>的编码器</a:t>
              </a:r>
              <a:r>
                <a:rPr lang="en-US" altLang="zh-CN" sz="1600" dirty="0">
                  <a:solidFill>
                    <a:srgbClr val="262626"/>
                  </a:solidFill>
                  <a:latin typeface="微软雅黑 Light" panose="020B0502040204020203" charset="-122"/>
                  <a:ea typeface="微软雅黑 Light" panose="020B0502040204020203" charset="-122"/>
                </a:rPr>
                <a:t>-</a:t>
              </a:r>
              <a:r>
                <a:rPr lang="zh-CN" altLang="en-US" sz="1600" dirty="0">
                  <a:solidFill>
                    <a:srgbClr val="262626"/>
                  </a:solidFill>
                  <a:latin typeface="微软雅黑 Light" panose="020B0502040204020203" charset="-122"/>
                  <a:ea typeface="微软雅黑 Light" panose="020B0502040204020203" charset="-122"/>
                </a:rPr>
                <a:t>解码器架构、并行解码和目标检测方法。</a:t>
              </a:r>
              <a:endParaRPr lang="zh-CN" altLang="en-US" sz="1600" dirty="0">
                <a:solidFill>
                  <a:srgbClr val="262626"/>
                </a:solidFill>
                <a:latin typeface="微软雅黑 Light" panose="020B0502040204020203" charset="-122"/>
                <a:ea typeface="微软雅黑 Light" panose="020B0502040204020203" charset="-122"/>
                <a:sym typeface="微软雅黑" panose="020B0503020204020204" pitchFamily="34" charset="-122"/>
              </a:endParaRPr>
            </a:p>
          </p:txBody>
        </p:sp>
      </p:grpSp>
      <p:sp>
        <p:nvSpPr>
          <p:cNvPr id="28" name="文本框 27"/>
          <p:cNvSpPr txBox="1"/>
          <p:nvPr/>
        </p:nvSpPr>
        <p:spPr>
          <a:xfrm>
            <a:off x="1981200" y="2181860"/>
            <a:ext cx="453390" cy="521970"/>
          </a:xfrm>
          <a:prstGeom prst="rect">
            <a:avLst/>
          </a:prstGeom>
          <a:noFill/>
        </p:spPr>
        <p:txBody>
          <a:bodyPr wrap="none" rtlCol="0">
            <a:spAutoFit/>
          </a:bodyPr>
          <a:lstStyle/>
          <a:p>
            <a:r>
              <a:rPr lang="en-US" altLang="zh-CN" sz="2800" b="1">
                <a:latin typeface="微软雅黑" panose="020B0503020204020204" pitchFamily="34" charset="-122"/>
                <a:ea typeface="微软雅黑" panose="020B0503020204020204" pitchFamily="34" charset="-122"/>
              </a:rPr>
              <a:t>+</a:t>
            </a:r>
          </a:p>
        </p:txBody>
      </p:sp>
      <p:grpSp>
        <p:nvGrpSpPr>
          <p:cNvPr id="35" name="组合 34"/>
          <p:cNvGrpSpPr/>
          <p:nvPr/>
        </p:nvGrpSpPr>
        <p:grpSpPr>
          <a:xfrm>
            <a:off x="2771140" y="2306124"/>
            <a:ext cx="8847096" cy="1484630"/>
            <a:chOff x="1478" y="3814"/>
            <a:chExt cx="10160" cy="2338"/>
          </a:xfrm>
        </p:grpSpPr>
        <p:sp>
          <p:nvSpPr>
            <p:cNvPr id="36" name="333333"/>
            <p:cNvSpPr txBox="1"/>
            <p:nvPr/>
          </p:nvSpPr>
          <p:spPr>
            <a:xfrm>
              <a:off x="1478" y="3814"/>
              <a:ext cx="1811" cy="580"/>
            </a:xfrm>
            <a:prstGeom prst="rect">
              <a:avLst/>
            </a:prstGeom>
            <a:noFill/>
            <a:ln w="9525">
              <a:noFill/>
            </a:ln>
          </p:spPr>
          <p:txBody>
            <a:bodyPr wrap="square" anchor="t">
              <a:spAutoFit/>
            </a:bodyPr>
            <a:lstStyle/>
            <a:p>
              <a:pPr algn="l"/>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rPr>
                <a:t>集预测</a:t>
              </a:r>
            </a:p>
          </p:txBody>
        </p:sp>
        <p:sp>
          <p:nvSpPr>
            <p:cNvPr id="37" name="1111"/>
            <p:cNvSpPr txBox="1"/>
            <p:nvPr/>
          </p:nvSpPr>
          <p:spPr>
            <a:xfrm>
              <a:off x="1478" y="4358"/>
              <a:ext cx="10160" cy="1794"/>
            </a:xfrm>
            <a:prstGeom prst="rect">
              <a:avLst/>
            </a:prstGeom>
            <a:noFill/>
            <a:ln w="9525">
              <a:noFill/>
            </a:ln>
          </p:spPr>
          <p:txBody>
            <a:bodyPr wrap="square" tIns="36195" bIns="36195" anchor="t">
              <a:spAutoFit/>
            </a:bodyPr>
            <a:lstStyle/>
            <a:p>
              <a:pPr algn="just">
                <a:lnSpc>
                  <a:spcPct val="150000"/>
                </a:lnSpc>
              </a:pPr>
              <a:r>
                <a:rPr lang="zh-CN" altLang="en-US" sz="1600" dirty="0">
                  <a:solidFill>
                    <a:srgbClr val="262626"/>
                  </a:solidFill>
                  <a:latin typeface="微软雅黑 Light" panose="020B0502040204020203" charset="-122"/>
                  <a:ea typeface="微软雅黑 Light" panose="020B0502040204020203" charset="-122"/>
                </a:rPr>
                <a:t>以往的深度学习模型难以直接预测集合，基于传统方法的集合预测任务也面临着挑战，如避免近乎重复情况和保持预测排列的不变性。采用了二分匹配损失作为主要工具，通过全局推理方案对所有预测元素之间的交互进行建模，以避免冗余。</a:t>
              </a:r>
              <a:endParaRPr lang="zh-CN" altLang="en-US" sz="1600" dirty="0">
                <a:solidFill>
                  <a:srgbClr val="262626"/>
                </a:solidFill>
                <a:latin typeface="微软雅黑 Light" panose="020B0502040204020203" charset="-122"/>
                <a:ea typeface="微软雅黑 Light" panose="020B0502040204020203" charset="-122"/>
                <a:sym typeface="微软雅黑" panose="020B0503020204020204" pitchFamily="34" charset="-122"/>
              </a:endParaRPr>
            </a:p>
          </p:txBody>
        </p:sp>
      </p:grpSp>
      <p:grpSp>
        <p:nvGrpSpPr>
          <p:cNvPr id="38" name="组合 37"/>
          <p:cNvGrpSpPr/>
          <p:nvPr/>
        </p:nvGrpSpPr>
        <p:grpSpPr>
          <a:xfrm>
            <a:off x="2743835" y="3807646"/>
            <a:ext cx="8847096" cy="1440815"/>
            <a:chOff x="1478" y="3883"/>
            <a:chExt cx="12790" cy="2269"/>
          </a:xfrm>
        </p:grpSpPr>
        <p:sp>
          <p:nvSpPr>
            <p:cNvPr id="39" name="333333"/>
            <p:cNvSpPr txBox="1"/>
            <p:nvPr/>
          </p:nvSpPr>
          <p:spPr>
            <a:xfrm>
              <a:off x="1478" y="3883"/>
              <a:ext cx="5844" cy="582"/>
            </a:xfrm>
            <a:prstGeom prst="rect">
              <a:avLst/>
            </a:prstGeom>
            <a:noFill/>
            <a:ln w="9525">
              <a:noFill/>
            </a:ln>
          </p:spPr>
          <p:txBody>
            <a:bodyPr wrap="square" anchor="t">
              <a:spAutoFit/>
            </a:bodyPr>
            <a:lstStyle/>
            <a:p>
              <a:pPr algn="l"/>
              <a:r>
                <a:rPr lang="en-US" altLang="zh-CN" b="1" dirty="0">
                  <a:solidFill>
                    <a:schemeClr val="tx1">
                      <a:lumMod val="75000"/>
                      <a:lumOff val="25000"/>
                    </a:schemeClr>
                  </a:solidFill>
                  <a:latin typeface="微软雅黑" panose="020B0503020204020204" pitchFamily="34" charset="-122"/>
                  <a:ea typeface="微软雅黑" panose="020B0503020204020204" pitchFamily="34" charset="-122"/>
                </a:rPr>
                <a:t>Transformers </a:t>
              </a:r>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rPr>
                <a:t>和并行解码</a:t>
              </a:r>
            </a:p>
          </p:txBody>
        </p:sp>
        <p:sp>
          <p:nvSpPr>
            <p:cNvPr id="40" name="1111"/>
            <p:cNvSpPr txBox="1"/>
            <p:nvPr/>
          </p:nvSpPr>
          <p:spPr>
            <a:xfrm>
              <a:off x="1478" y="4358"/>
              <a:ext cx="12790" cy="1794"/>
            </a:xfrm>
            <a:prstGeom prst="rect">
              <a:avLst/>
            </a:prstGeom>
            <a:noFill/>
            <a:ln w="9525">
              <a:noFill/>
            </a:ln>
          </p:spPr>
          <p:txBody>
            <a:bodyPr wrap="square" tIns="36195" bIns="36195" anchor="t">
              <a:spAutoFit/>
            </a:bodyPr>
            <a:lstStyle/>
            <a:p>
              <a:pPr algn="just">
                <a:lnSpc>
                  <a:spcPct val="150000"/>
                </a:lnSpc>
              </a:pPr>
              <a:r>
                <a:rPr lang="zh-CN" altLang="en-US" sz="1600" dirty="0">
                  <a:solidFill>
                    <a:srgbClr val="262626"/>
                  </a:solidFill>
                  <a:latin typeface="微软雅黑 Light" panose="020B0502040204020203" charset="-122"/>
                  <a:ea typeface="微软雅黑 Light" panose="020B0502040204020203" charset="-122"/>
                </a:rPr>
                <a:t>论文引入了基于 </a:t>
              </a:r>
              <a:r>
                <a:rPr lang="en-US" altLang="zh-CN" sz="1600" dirty="0">
                  <a:solidFill>
                    <a:srgbClr val="262626"/>
                  </a:solidFill>
                  <a:latin typeface="微软雅黑 Light" panose="020B0502040204020203" charset="-122"/>
                  <a:ea typeface="微软雅黑 Light" panose="020B0502040204020203" charset="-122"/>
                </a:rPr>
                <a:t>Transformer </a:t>
              </a:r>
              <a:r>
                <a:rPr lang="zh-CN" altLang="en-US" sz="1600" dirty="0">
                  <a:solidFill>
                    <a:srgbClr val="262626"/>
                  </a:solidFill>
                  <a:latin typeface="微软雅黑 Light" panose="020B0502040204020203" charset="-122"/>
                  <a:ea typeface="微软雅黑 Light" panose="020B0502040204020203" charset="-122"/>
                </a:rPr>
                <a:t>的编码器</a:t>
              </a:r>
              <a:r>
                <a:rPr lang="en-US" altLang="zh-CN" sz="1600" dirty="0">
                  <a:solidFill>
                    <a:srgbClr val="262626"/>
                  </a:solidFill>
                  <a:latin typeface="微软雅黑 Light" panose="020B0502040204020203" charset="-122"/>
                  <a:ea typeface="微软雅黑 Light" panose="020B0502040204020203" charset="-122"/>
                </a:rPr>
                <a:t>-</a:t>
              </a:r>
              <a:r>
                <a:rPr lang="zh-CN" altLang="en-US" sz="1600" dirty="0">
                  <a:solidFill>
                    <a:srgbClr val="262626"/>
                  </a:solidFill>
                  <a:latin typeface="微软雅黑 Light" panose="020B0502040204020203" charset="-122"/>
                  <a:ea typeface="微软雅黑 Light" panose="020B0502040204020203" charset="-122"/>
                </a:rPr>
                <a:t>解码器架构，并结合并行解码的思想，以在计算成本和执行集合预测所需的全局计算之间取得适当的平衡。与传统的自回归模型相比，本文中的方法具有更高的效率和性能。</a:t>
              </a:r>
              <a:endParaRPr lang="zh-CN" altLang="en-US" sz="1600" dirty="0">
                <a:solidFill>
                  <a:srgbClr val="262626"/>
                </a:solidFill>
                <a:latin typeface="微软雅黑 Light" panose="020B0502040204020203" charset="-122"/>
                <a:ea typeface="微软雅黑 Light" panose="020B0502040204020203" charset="-122"/>
                <a:sym typeface="微软雅黑" panose="020B0503020204020204" pitchFamily="34" charset="-122"/>
              </a:endParaRPr>
            </a:p>
          </p:txBody>
        </p:sp>
      </p:grpSp>
      <p:grpSp>
        <p:nvGrpSpPr>
          <p:cNvPr id="41" name="组合 40"/>
          <p:cNvGrpSpPr/>
          <p:nvPr/>
        </p:nvGrpSpPr>
        <p:grpSpPr>
          <a:xfrm>
            <a:off x="2771140" y="5253541"/>
            <a:ext cx="9017635" cy="1424305"/>
            <a:chOff x="599" y="3925"/>
            <a:chExt cx="14201" cy="2243"/>
          </a:xfrm>
        </p:grpSpPr>
        <p:sp>
          <p:nvSpPr>
            <p:cNvPr id="42" name="333333"/>
            <p:cNvSpPr txBox="1"/>
            <p:nvPr/>
          </p:nvSpPr>
          <p:spPr>
            <a:xfrm>
              <a:off x="599" y="3925"/>
              <a:ext cx="1741" cy="580"/>
            </a:xfrm>
            <a:prstGeom prst="rect">
              <a:avLst/>
            </a:prstGeom>
            <a:noFill/>
            <a:ln w="9525">
              <a:noFill/>
            </a:ln>
          </p:spPr>
          <p:txBody>
            <a:bodyPr wrap="square" anchor="t">
              <a:spAutoFit/>
            </a:bodyPr>
            <a:lstStyle/>
            <a:p>
              <a:pPr algn="l"/>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rPr>
                <a:t>目标检测</a:t>
              </a:r>
            </a:p>
          </p:txBody>
        </p:sp>
        <p:sp>
          <p:nvSpPr>
            <p:cNvPr id="43" name="1111"/>
            <p:cNvSpPr txBox="1"/>
            <p:nvPr/>
          </p:nvSpPr>
          <p:spPr>
            <a:xfrm>
              <a:off x="599" y="4374"/>
              <a:ext cx="14201" cy="1794"/>
            </a:xfrm>
            <a:prstGeom prst="rect">
              <a:avLst/>
            </a:prstGeom>
            <a:noFill/>
            <a:ln w="9525">
              <a:noFill/>
            </a:ln>
          </p:spPr>
          <p:txBody>
            <a:bodyPr wrap="square" tIns="36195" bIns="36195" anchor="t">
              <a:spAutoFit/>
            </a:bodyPr>
            <a:lstStyle/>
            <a:p>
              <a:pPr algn="just">
                <a:lnSpc>
                  <a:spcPct val="150000"/>
                </a:lnSpc>
              </a:pPr>
              <a:r>
                <a:rPr lang="zh-CN" altLang="en-US" sz="1600" dirty="0">
                  <a:solidFill>
                    <a:srgbClr val="262626"/>
                  </a:solidFill>
                  <a:latin typeface="微软雅黑 Light" panose="020B0502040204020203" charset="-122"/>
                  <a:ea typeface="微软雅黑 Light" panose="020B0502040204020203" charset="-122"/>
                </a:rPr>
                <a:t>大多数现代方法是相对于一些初始猜测进行预测，但这些方法的最终性能受到初始猜测设置方式的影响。本文的模型能够直接预测检测集，无需依赖手工制作的初始猜测过程，简化了检测流程。选择二分匹配损失作为损失函数，以确保预测与真值之间一一对应关系，并消除了后处理步骤的需要。</a:t>
              </a:r>
              <a:endParaRPr lang="zh-CN" altLang="en-US" sz="1600" dirty="0">
                <a:solidFill>
                  <a:srgbClr val="262626"/>
                </a:solidFill>
                <a:latin typeface="微软雅黑 Light" panose="020B0502040204020203" charset="-122"/>
                <a:ea typeface="微软雅黑 Light" panose="020B0502040204020203" charset="-122"/>
                <a:sym typeface="微软雅黑" panose="020B0503020204020204" pitchFamily="34" charset="-122"/>
              </a:endParaRPr>
            </a:p>
          </p:txBody>
        </p:sp>
      </p:grpSp>
      <p:sp>
        <p:nvSpPr>
          <p:cNvPr id="44" name="文本框 43"/>
          <p:cNvSpPr txBox="1"/>
          <p:nvPr/>
        </p:nvSpPr>
        <p:spPr>
          <a:xfrm>
            <a:off x="1981200" y="3559810"/>
            <a:ext cx="453390" cy="521970"/>
          </a:xfrm>
          <a:prstGeom prst="rect">
            <a:avLst/>
          </a:prstGeom>
          <a:noFill/>
        </p:spPr>
        <p:txBody>
          <a:bodyPr wrap="none" rtlCol="0">
            <a:spAutoFit/>
          </a:bodyPr>
          <a:lstStyle/>
          <a:p>
            <a:r>
              <a:rPr lang="en-US" altLang="zh-CN" sz="2800" b="1">
                <a:latin typeface="微软雅黑" panose="020B0503020204020204" pitchFamily="34" charset="-122"/>
                <a:ea typeface="微软雅黑" panose="020B0503020204020204" pitchFamily="34" charset="-122"/>
              </a:rPr>
              <a:t>+</a:t>
            </a:r>
          </a:p>
        </p:txBody>
      </p:sp>
      <p:sp>
        <p:nvSpPr>
          <p:cNvPr id="45" name="文本框 44"/>
          <p:cNvSpPr txBox="1"/>
          <p:nvPr/>
        </p:nvSpPr>
        <p:spPr>
          <a:xfrm>
            <a:off x="1981200" y="4937760"/>
            <a:ext cx="453390" cy="521970"/>
          </a:xfrm>
          <a:prstGeom prst="rect">
            <a:avLst/>
          </a:prstGeom>
          <a:noFill/>
        </p:spPr>
        <p:txBody>
          <a:bodyPr wrap="none" rtlCol="0">
            <a:spAutoFit/>
          </a:bodyPr>
          <a:lstStyle/>
          <a:p>
            <a:r>
              <a:rPr lang="en-US" altLang="zh-CN" sz="2800" b="1">
                <a:latin typeface="微软雅黑" panose="020B0503020204020204" pitchFamily="34" charset="-122"/>
                <a:ea typeface="微软雅黑" panose="020B0503020204020204" pitchFamily="34" charset="-122"/>
              </a:rPr>
              <a:t>=</a:t>
            </a:r>
          </a:p>
        </p:txBody>
      </p:sp>
      <p:grpSp>
        <p:nvGrpSpPr>
          <p:cNvPr id="50" name="组合 49"/>
          <p:cNvGrpSpPr/>
          <p:nvPr/>
        </p:nvGrpSpPr>
        <p:grpSpPr>
          <a:xfrm>
            <a:off x="1720215" y="1266190"/>
            <a:ext cx="975360" cy="975360"/>
            <a:chOff x="3461" y="2138"/>
            <a:chExt cx="1536" cy="1536"/>
          </a:xfrm>
          <a:solidFill>
            <a:srgbClr val="701E5E"/>
          </a:solidFill>
        </p:grpSpPr>
        <p:sp>
          <p:nvSpPr>
            <p:cNvPr id="8" name="八角星 7"/>
            <p:cNvSpPr/>
            <p:nvPr/>
          </p:nvSpPr>
          <p:spPr>
            <a:xfrm>
              <a:off x="3461" y="2138"/>
              <a:ext cx="1537" cy="1537"/>
            </a:xfrm>
            <a:prstGeom prst="star8">
              <a:avLst>
                <a:gd name="adj" fmla="val 3828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6" name="图片 45" descr="31393935333436333b31393936333833343bcfdfd0d4cafdbeddcdbc"/>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72" y="2530"/>
              <a:ext cx="752" cy="752"/>
            </a:xfrm>
            <a:prstGeom prst="rect">
              <a:avLst/>
            </a:prstGeom>
          </p:spPr>
        </p:pic>
      </p:grpSp>
      <p:grpSp>
        <p:nvGrpSpPr>
          <p:cNvPr id="51" name="组合 50"/>
          <p:cNvGrpSpPr/>
          <p:nvPr/>
        </p:nvGrpSpPr>
        <p:grpSpPr>
          <a:xfrm>
            <a:off x="1720215" y="2644140"/>
            <a:ext cx="975360" cy="975360"/>
            <a:chOff x="3461" y="4343"/>
            <a:chExt cx="1536" cy="1536"/>
          </a:xfrm>
        </p:grpSpPr>
        <p:sp>
          <p:nvSpPr>
            <p:cNvPr id="9" name="八角星 8"/>
            <p:cNvSpPr/>
            <p:nvPr/>
          </p:nvSpPr>
          <p:spPr>
            <a:xfrm>
              <a:off x="3461" y="4343"/>
              <a:ext cx="1537" cy="1537"/>
            </a:xfrm>
            <a:prstGeom prst="star8">
              <a:avLst>
                <a:gd name="adj" fmla="val 38288"/>
              </a:avLst>
            </a:prstGeom>
            <a:solidFill>
              <a:srgbClr val="B78E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7" name="图片 46" descr="303b32303039333137363bc1b4bdd3"/>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715" y="4559"/>
              <a:ext cx="1028" cy="1028"/>
            </a:xfrm>
            <a:prstGeom prst="rect">
              <a:avLst/>
            </a:prstGeom>
          </p:spPr>
        </p:pic>
      </p:grpSp>
      <p:grpSp>
        <p:nvGrpSpPr>
          <p:cNvPr id="52" name="组合 51"/>
          <p:cNvGrpSpPr/>
          <p:nvPr/>
        </p:nvGrpSpPr>
        <p:grpSpPr>
          <a:xfrm>
            <a:off x="1720850" y="4022090"/>
            <a:ext cx="975360" cy="975360"/>
            <a:chOff x="3461" y="6548"/>
            <a:chExt cx="1536" cy="1536"/>
          </a:xfrm>
          <a:solidFill>
            <a:srgbClr val="701E5E"/>
          </a:solidFill>
        </p:grpSpPr>
        <p:sp>
          <p:nvSpPr>
            <p:cNvPr id="10" name="八角星 9"/>
            <p:cNvSpPr/>
            <p:nvPr/>
          </p:nvSpPr>
          <p:spPr>
            <a:xfrm>
              <a:off x="3461" y="6548"/>
              <a:ext cx="1537" cy="1537"/>
            </a:xfrm>
            <a:prstGeom prst="star8">
              <a:avLst>
                <a:gd name="adj" fmla="val 3828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8" name="图片 47" descr="303b32303139323730333bc7a6b1ca"/>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798" y="6928"/>
              <a:ext cx="864" cy="864"/>
            </a:xfrm>
            <a:prstGeom prst="rect">
              <a:avLst/>
            </a:prstGeom>
          </p:spPr>
        </p:pic>
      </p:grpSp>
      <p:grpSp>
        <p:nvGrpSpPr>
          <p:cNvPr id="53" name="组合 52"/>
          <p:cNvGrpSpPr/>
          <p:nvPr/>
        </p:nvGrpSpPr>
        <p:grpSpPr>
          <a:xfrm>
            <a:off x="1719898" y="5400040"/>
            <a:ext cx="975995" cy="975995"/>
            <a:chOff x="3461" y="8753"/>
            <a:chExt cx="1537" cy="1537"/>
          </a:xfrm>
        </p:grpSpPr>
        <p:sp>
          <p:nvSpPr>
            <p:cNvPr id="27" name="八角星 26"/>
            <p:cNvSpPr/>
            <p:nvPr/>
          </p:nvSpPr>
          <p:spPr>
            <a:xfrm>
              <a:off x="3461" y="8753"/>
              <a:ext cx="1537" cy="1537"/>
            </a:xfrm>
            <a:prstGeom prst="star8">
              <a:avLst>
                <a:gd name="adj" fmla="val 38288"/>
              </a:avLst>
            </a:prstGeom>
            <a:solidFill>
              <a:srgbClr val="B78E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9" name="图片 48" descr="303b32303039333131343bd1adbbb7"/>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677" y="8980"/>
              <a:ext cx="1106" cy="1106"/>
            </a:xfrm>
            <a:prstGeom prst="rect">
              <a:avLst/>
            </a:prstGeom>
          </p:spPr>
        </p:pic>
      </p:grpSp>
      <p:cxnSp>
        <p:nvCxnSpPr>
          <p:cNvPr id="54" name="直接连接符 53"/>
          <p:cNvCxnSpPr/>
          <p:nvPr/>
        </p:nvCxnSpPr>
        <p:spPr>
          <a:xfrm flipV="1">
            <a:off x="2841914" y="2181860"/>
            <a:ext cx="8385463" cy="60325"/>
          </a:xfrm>
          <a:prstGeom prst="line">
            <a:avLst/>
          </a:prstGeom>
          <a:ln>
            <a:solidFill>
              <a:srgbClr val="EFE6E1"/>
            </a:solidFill>
            <a:prstDash val="lgDash"/>
          </a:ln>
        </p:spPr>
        <p:style>
          <a:lnRef idx="1">
            <a:schemeClr val="accent1"/>
          </a:lnRef>
          <a:fillRef idx="0">
            <a:schemeClr val="accent1"/>
          </a:fillRef>
          <a:effectRef idx="0">
            <a:schemeClr val="accent1"/>
          </a:effectRef>
          <a:fontRef idx="minor">
            <a:schemeClr val="tx1"/>
          </a:fontRef>
        </p:style>
      </p:cxnSp>
      <p:cxnSp>
        <p:nvCxnSpPr>
          <p:cNvPr id="55" name="直接连接符 54"/>
          <p:cNvCxnSpPr/>
          <p:nvPr/>
        </p:nvCxnSpPr>
        <p:spPr>
          <a:xfrm>
            <a:off x="2794635" y="3807646"/>
            <a:ext cx="8697710" cy="0"/>
          </a:xfrm>
          <a:prstGeom prst="line">
            <a:avLst/>
          </a:prstGeom>
          <a:ln>
            <a:solidFill>
              <a:srgbClr val="EFE6E1"/>
            </a:solidFill>
            <a:prstDash val="lgDash"/>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a:xfrm>
            <a:off x="2841914" y="5248461"/>
            <a:ext cx="7897999" cy="0"/>
          </a:xfrm>
          <a:prstGeom prst="line">
            <a:avLst/>
          </a:prstGeom>
          <a:ln>
            <a:solidFill>
              <a:srgbClr val="EFE6E1"/>
            </a:solidFill>
            <a:prstDash val="lgDash"/>
          </a:ln>
        </p:spPr>
        <p:style>
          <a:lnRef idx="1">
            <a:schemeClr val="accent1"/>
          </a:lnRef>
          <a:fillRef idx="0">
            <a:schemeClr val="accent1"/>
          </a:fillRef>
          <a:effectRef idx="0">
            <a:schemeClr val="accent1"/>
          </a:effectRef>
          <a:fontRef idx="minor">
            <a:schemeClr val="tx1"/>
          </a:fontRef>
        </p:style>
      </p:cxnSp>
    </p:spTree>
    <p:custDataLst>
      <p:tags r:id="rId1"/>
    </p:custData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1"/>
          <p:nvPr/>
        </p:nvSpPr>
        <p:spPr>
          <a:xfrm>
            <a:off x="4707255" y="233680"/>
            <a:ext cx="2772410" cy="649188"/>
          </a:xfrm>
          <a:prstGeom prst="roundRect">
            <a:avLst>
              <a:gd name="adj" fmla="val 49999"/>
            </a:avLst>
          </a:prstGeom>
          <a:solidFill>
            <a:srgbClr val="701E5E"/>
          </a:solidFill>
        </p:spPr>
        <p:txBody>
          <a:bodyPr wrap="square" rtlCol="0" anchor="t">
            <a:spAutoFit/>
          </a:bodyPr>
          <a:lstStyle/>
          <a:p>
            <a:pPr lvl="0" algn="ctr">
              <a:buClrTx/>
              <a:buSzTx/>
              <a:buFontTx/>
            </a:pPr>
            <a:r>
              <a:rPr lang="en-US" altLang="zh-CN" sz="2400" b="1" spc="300" dirty="0">
                <a:solidFill>
                  <a:schemeClr val="bg1"/>
                </a:solidFill>
                <a:latin typeface="微软雅黑" panose="020B0503020204020204" pitchFamily="34" charset="-122"/>
                <a:ea typeface="微软雅黑" panose="020B0503020204020204" pitchFamily="34" charset="-122"/>
                <a:sym typeface="+mn-ea"/>
              </a:rPr>
              <a:t>DETR</a:t>
            </a:r>
            <a:r>
              <a:rPr lang="zh-CN" altLang="en-US" sz="2400" b="1" spc="300" dirty="0">
                <a:solidFill>
                  <a:schemeClr val="bg1"/>
                </a:solidFill>
                <a:latin typeface="微软雅黑" panose="020B0503020204020204" pitchFamily="34" charset="-122"/>
                <a:ea typeface="微软雅黑" panose="020B0503020204020204" pitchFamily="34" charset="-122"/>
                <a:sym typeface="+mn-ea"/>
              </a:rPr>
              <a:t>模型</a:t>
            </a:r>
            <a:endParaRPr lang="zh-CN" altLang="en-US" sz="2400" b="1" spc="300" dirty="0">
              <a:solidFill>
                <a:schemeClr val="bg1"/>
              </a:solidFill>
              <a:uFillTx/>
              <a:latin typeface="微软雅黑" panose="020B0503020204020204" pitchFamily="34" charset="-122"/>
              <a:ea typeface="微软雅黑" panose="020B0503020204020204" pitchFamily="34" charset="-122"/>
              <a:sym typeface="+mn-ea"/>
            </a:endParaRPr>
          </a:p>
        </p:txBody>
      </p:sp>
      <p:grpSp>
        <p:nvGrpSpPr>
          <p:cNvPr id="9" name="组合 8"/>
          <p:cNvGrpSpPr/>
          <p:nvPr/>
        </p:nvGrpSpPr>
        <p:grpSpPr>
          <a:xfrm>
            <a:off x="4592955" y="1937385"/>
            <a:ext cx="2999740" cy="2999740"/>
            <a:chOff x="7233" y="3051"/>
            <a:chExt cx="4724" cy="4724"/>
          </a:xfrm>
        </p:grpSpPr>
        <p:grpSp>
          <p:nvGrpSpPr>
            <p:cNvPr id="8" name="组合 7"/>
            <p:cNvGrpSpPr/>
            <p:nvPr/>
          </p:nvGrpSpPr>
          <p:grpSpPr>
            <a:xfrm>
              <a:off x="7233" y="3051"/>
              <a:ext cx="4725" cy="4725"/>
              <a:chOff x="7234" y="2253"/>
              <a:chExt cx="4725" cy="4725"/>
            </a:xfrm>
          </p:grpSpPr>
          <p:sp>
            <p:nvSpPr>
              <p:cNvPr id="4" name="等腰三角形 3"/>
              <p:cNvSpPr/>
              <p:nvPr/>
            </p:nvSpPr>
            <p:spPr>
              <a:xfrm>
                <a:off x="8415" y="2253"/>
                <a:ext cx="2363" cy="2363"/>
              </a:xfrm>
              <a:prstGeom prst="triangle">
                <a:avLst/>
              </a:prstGeom>
              <a:solidFill>
                <a:srgbClr val="AD45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1"/>
              <a:lstStyle/>
              <a:p>
                <a:pPr algn="l"/>
                <a:r>
                  <a:rPr lang="zh-CN" altLang="en-US" b="1" dirty="0">
                    <a:solidFill>
                      <a:schemeClr val="bg1"/>
                    </a:solidFill>
                    <a:latin typeface="微软雅黑" panose="020B0503020204020204" pitchFamily="34" charset="-122"/>
                    <a:ea typeface="微软雅黑" panose="020B0503020204020204" pitchFamily="34" charset="-122"/>
                    <a:sym typeface="+mn-ea"/>
                  </a:rPr>
                  <a:t> </a:t>
                </a:r>
              </a:p>
            </p:txBody>
          </p:sp>
          <p:sp>
            <p:nvSpPr>
              <p:cNvPr id="5" name="等腰三角形 4"/>
              <p:cNvSpPr/>
              <p:nvPr/>
            </p:nvSpPr>
            <p:spPr>
              <a:xfrm>
                <a:off x="7234" y="4616"/>
                <a:ext cx="2363" cy="2363"/>
              </a:xfrm>
              <a:prstGeom prst="triangle">
                <a:avLst/>
              </a:prstGeom>
              <a:solidFill>
                <a:srgbClr val="AD45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1"/>
              <a:lstStyle/>
              <a:p>
                <a:pPr algn="l"/>
                <a:r>
                  <a:rPr lang="zh-CN" altLang="en-US" b="1" dirty="0">
                    <a:solidFill>
                      <a:schemeClr val="bg1"/>
                    </a:solidFill>
                    <a:latin typeface="微软雅黑" panose="020B0503020204020204" pitchFamily="34" charset="-122"/>
                    <a:ea typeface="微软雅黑" panose="020B0503020204020204" pitchFamily="34" charset="-122"/>
                    <a:sym typeface="+mn-ea"/>
                  </a:rPr>
                  <a:t> </a:t>
                </a:r>
              </a:p>
            </p:txBody>
          </p:sp>
          <p:sp>
            <p:nvSpPr>
              <p:cNvPr id="6" name="等腰三角形 5"/>
              <p:cNvSpPr/>
              <p:nvPr/>
            </p:nvSpPr>
            <p:spPr>
              <a:xfrm>
                <a:off x="9597" y="4616"/>
                <a:ext cx="2363" cy="2363"/>
              </a:xfrm>
              <a:prstGeom prst="triangle">
                <a:avLst/>
              </a:prstGeom>
              <a:solidFill>
                <a:srgbClr val="AD4591"/>
              </a:solidFill>
              <a:ln>
                <a:noFill/>
              </a:ln>
            </p:spPr>
            <p:style>
              <a:lnRef idx="2">
                <a:schemeClr val="accent1">
                  <a:shade val="50000"/>
                </a:schemeClr>
              </a:lnRef>
              <a:fillRef idx="1">
                <a:schemeClr val="accent1"/>
              </a:fillRef>
              <a:effectRef idx="0">
                <a:schemeClr val="accent1"/>
              </a:effectRef>
              <a:fontRef idx="minor">
                <a:schemeClr val="lt1"/>
              </a:fontRef>
            </p:style>
            <p:txBody>
              <a:bodyPr tIns="36195" bIns="36195" rtlCol="0" anchor="t" anchorCtr="1"/>
              <a:lstStyle/>
              <a:p>
                <a:pPr algn="l"/>
                <a:r>
                  <a:rPr lang="zh-CN" altLang="en-US" b="1" dirty="0">
                    <a:solidFill>
                      <a:schemeClr val="bg1"/>
                    </a:solidFill>
                    <a:latin typeface="微软雅黑" panose="020B0503020204020204" pitchFamily="34" charset="-122"/>
                    <a:ea typeface="微软雅黑" panose="020B0503020204020204" pitchFamily="34" charset="-122"/>
                    <a:sym typeface="+mn-ea"/>
                  </a:rPr>
                  <a:t> </a:t>
                </a:r>
              </a:p>
            </p:txBody>
          </p:sp>
          <p:sp>
            <p:nvSpPr>
              <p:cNvPr id="7" name="等腰三角形 6"/>
              <p:cNvSpPr/>
              <p:nvPr/>
            </p:nvSpPr>
            <p:spPr>
              <a:xfrm flipV="1">
                <a:off x="8415" y="4616"/>
                <a:ext cx="2363" cy="2363"/>
              </a:xfrm>
              <a:prstGeom prst="triangle">
                <a:avLst/>
              </a:prstGeom>
              <a:solidFill>
                <a:srgbClr val="B78EAE"/>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l"/>
                <a:endParaRPr lang="zh-CN" altLang="en-US"/>
              </a:p>
            </p:txBody>
          </p:sp>
        </p:grpSp>
        <p:pic>
          <p:nvPicPr>
            <p:cNvPr id="49" name="图片 48" descr="303b32303039333131343bd1adbbb7"/>
            <p:cNvPicPr>
              <a:picLocks noChangeAspect="1"/>
            </p:cNvPicPr>
            <p:nvPr/>
          </p:nvPicPr>
          <p:blipFill>
            <a:blip r:embed="rId3"/>
            <a:stretch>
              <a:fillRect/>
            </a:stretch>
          </p:blipFill>
          <p:spPr>
            <a:xfrm>
              <a:off x="9047" y="5612"/>
              <a:ext cx="1106" cy="1106"/>
            </a:xfrm>
            <a:prstGeom prst="rect">
              <a:avLst/>
            </a:prstGeom>
          </p:spPr>
        </p:pic>
      </p:grpSp>
      <p:sp>
        <p:nvSpPr>
          <p:cNvPr id="77" name="1111"/>
          <p:cNvSpPr txBox="1"/>
          <p:nvPr/>
        </p:nvSpPr>
        <p:spPr>
          <a:xfrm>
            <a:off x="613769" y="1360880"/>
            <a:ext cx="4278630" cy="2266454"/>
          </a:xfrm>
          <a:prstGeom prst="rect">
            <a:avLst/>
          </a:prstGeom>
          <a:noFill/>
          <a:ln w="9525">
            <a:noFill/>
          </a:ln>
        </p:spPr>
        <p:txBody>
          <a:bodyPr wrap="square" anchor="t">
            <a:spAutoFit/>
          </a:bodyPr>
          <a:lstStyle/>
          <a:p>
            <a:pPr algn="just">
              <a:lnSpc>
                <a:spcPct val="150000"/>
              </a:lnSpc>
            </a:pPr>
            <a:r>
              <a:rPr lang="zh-CN" altLang="en-US" sz="1600" dirty="0">
                <a:solidFill>
                  <a:srgbClr val="262626"/>
                </a:solidFill>
                <a:latin typeface="微软雅黑 Light" panose="020B0502040204020203" charset="-122"/>
                <a:ea typeface="微软雅黑 Light" panose="020B0502040204020203" charset="-122"/>
              </a:rPr>
              <a:t>集合预测损失，它迫使预测框和真值框之间进行唯一匹配；</a:t>
            </a:r>
            <a:endParaRPr lang="en-US" altLang="zh-CN" sz="1600" dirty="0">
              <a:solidFill>
                <a:srgbClr val="262626"/>
              </a:solidFill>
              <a:latin typeface="微软雅黑 Light" panose="020B0502040204020203" charset="-122"/>
              <a:ea typeface="微软雅黑 Light" panose="020B0502040204020203" charset="-122"/>
            </a:endParaRPr>
          </a:p>
          <a:p>
            <a:pPr algn="just">
              <a:lnSpc>
                <a:spcPct val="150000"/>
              </a:lnSpc>
            </a:pPr>
            <a:r>
              <a:rPr lang="zh-CN" altLang="en-US" sz="1600" dirty="0">
                <a:solidFill>
                  <a:srgbClr val="262626"/>
                </a:solidFill>
                <a:latin typeface="微软雅黑 Light" panose="020B0502040204020203" charset="-122"/>
                <a:ea typeface="微软雅黑 Light" panose="020B0502040204020203" charset="-122"/>
              </a:rPr>
              <a:t>预测（一次通过）一组目标并对其关系建模的体系结构</a:t>
            </a:r>
            <a:endParaRPr lang="en-US" altLang="zh-CN" sz="1600" dirty="0">
              <a:solidFill>
                <a:srgbClr val="262626"/>
              </a:solidFill>
              <a:latin typeface="微软雅黑 Light" panose="020B0502040204020203" charset="-122"/>
              <a:ea typeface="微软雅黑 Light" panose="020B0502040204020203" charset="-122"/>
            </a:endParaRPr>
          </a:p>
          <a:p>
            <a:pPr algn="just">
              <a:lnSpc>
                <a:spcPct val="150000"/>
              </a:lnSpc>
            </a:pPr>
            <a:r>
              <a:rPr lang="zh-CN" altLang="en-US" sz="1600" dirty="0">
                <a:solidFill>
                  <a:srgbClr val="262626"/>
                </a:solidFill>
                <a:latin typeface="微软雅黑 Light" panose="020B0502040204020203" charset="-122"/>
                <a:ea typeface="微软雅黑 Light" panose="020B0502040204020203" charset="-122"/>
              </a:rPr>
              <a:t>这两个因素对于检测中的直接集合预测至关重要。</a:t>
            </a:r>
            <a:endParaRPr lang="zh-CN" altLang="en-US" sz="1600" dirty="0">
              <a:solidFill>
                <a:srgbClr val="262626"/>
              </a:solidFill>
              <a:latin typeface="微软雅黑 Light" panose="020B0502040204020203" charset="-122"/>
              <a:ea typeface="微软雅黑 Light" panose="020B0502040204020203" charset="-122"/>
              <a:sym typeface="微软雅黑" panose="020B0503020204020204" pitchFamily="34" charset="-122"/>
            </a:endParaRPr>
          </a:p>
        </p:txBody>
      </p:sp>
      <p:sp>
        <p:nvSpPr>
          <p:cNvPr id="12" name="1111"/>
          <p:cNvSpPr txBox="1"/>
          <p:nvPr/>
        </p:nvSpPr>
        <p:spPr>
          <a:xfrm>
            <a:off x="7339965" y="1623280"/>
            <a:ext cx="4307840" cy="1896938"/>
          </a:xfrm>
          <a:prstGeom prst="rect">
            <a:avLst/>
          </a:prstGeom>
          <a:noFill/>
          <a:ln w="9525">
            <a:noFill/>
          </a:ln>
        </p:spPr>
        <p:txBody>
          <a:bodyPr wrap="square" anchor="t">
            <a:spAutoFit/>
          </a:bodyPr>
          <a:lstStyle/>
          <a:p>
            <a:pPr algn="just">
              <a:lnSpc>
                <a:spcPct val="150000"/>
              </a:lnSpc>
            </a:pPr>
            <a:r>
              <a:rPr lang="zh-CN" altLang="en-US" sz="1600" dirty="0">
                <a:solidFill>
                  <a:srgbClr val="262626"/>
                </a:solidFill>
                <a:latin typeface="微软雅黑 Light" panose="020B0502040204020203" charset="-122"/>
                <a:ea typeface="微软雅黑 Light" panose="020B0502040204020203" charset="-122"/>
              </a:rPr>
              <a:t>      首先将真值目标集与预测目标集之间进行匹配，然后优化每个目标的损失。这种方法保证了每个真值目标与预测目标之间的一对一匹配，并对匹配成本进行了全面考虑，以提高模型的性能</a:t>
            </a:r>
            <a:endParaRPr lang="zh-CN" altLang="en-US" sz="1600" dirty="0">
              <a:solidFill>
                <a:srgbClr val="262626"/>
              </a:solidFill>
              <a:latin typeface="微软雅黑 Light" panose="020B0502040204020203" charset="-122"/>
              <a:ea typeface="微软雅黑 Light" panose="020B0502040204020203" charset="-122"/>
              <a:sym typeface="微软雅黑" panose="020B0503020204020204" pitchFamily="34" charset="-122"/>
            </a:endParaRPr>
          </a:p>
        </p:txBody>
      </p:sp>
      <p:sp>
        <p:nvSpPr>
          <p:cNvPr id="16" name="1111"/>
          <p:cNvSpPr txBox="1"/>
          <p:nvPr/>
        </p:nvSpPr>
        <p:spPr>
          <a:xfrm>
            <a:off x="613769" y="5131457"/>
            <a:ext cx="11103610" cy="1527965"/>
          </a:xfrm>
          <a:prstGeom prst="rect">
            <a:avLst/>
          </a:prstGeom>
          <a:noFill/>
          <a:ln w="9525">
            <a:noFill/>
          </a:ln>
        </p:spPr>
        <p:txBody>
          <a:bodyPr wrap="square" anchor="t">
            <a:spAutoFit/>
          </a:bodyPr>
          <a:lstStyle/>
          <a:p>
            <a:pPr algn="just">
              <a:lnSpc>
                <a:spcPct val="150000"/>
              </a:lnSpc>
            </a:pPr>
            <a:r>
              <a:rPr lang="zh-CN" altLang="en-US" sz="1600" dirty="0">
                <a:solidFill>
                  <a:srgbClr val="262626"/>
                </a:solidFill>
                <a:latin typeface="微软雅黑 Light" panose="020B0502040204020203" charset="-122"/>
                <a:ea typeface="微软雅黑 Light" panose="020B0502040204020203" charset="-122"/>
              </a:rPr>
              <a:t>        目标检测集预测损失：</a:t>
            </a:r>
            <a:r>
              <a:rPr lang="en-US" altLang="zh-CN" sz="1600" dirty="0">
                <a:solidFill>
                  <a:srgbClr val="262626"/>
                </a:solidFill>
                <a:latin typeface="微软雅黑 Light" panose="020B0502040204020203" charset="-122"/>
                <a:ea typeface="微软雅黑 Light" panose="020B0502040204020203" charset="-122"/>
              </a:rPr>
              <a:t>DETR </a:t>
            </a:r>
            <a:r>
              <a:rPr lang="zh-CN" altLang="en-US" sz="1600" dirty="0">
                <a:solidFill>
                  <a:srgbClr val="262626"/>
                </a:solidFill>
                <a:latin typeface="微软雅黑 Light" panose="020B0502040204020203" charset="-122"/>
                <a:ea typeface="微软雅黑 Light" panose="020B0502040204020203" charset="-122"/>
              </a:rPr>
              <a:t>模型通过在解码器的单次传递中推断出固定大小的 </a:t>
            </a:r>
            <a:r>
              <a:rPr lang="en-US" altLang="zh-CN" sz="1600" dirty="0">
                <a:solidFill>
                  <a:srgbClr val="262626"/>
                </a:solidFill>
                <a:latin typeface="微软雅黑 Light" panose="020B0502040204020203" charset="-122"/>
                <a:ea typeface="微软雅黑 Light" panose="020B0502040204020203" charset="-122"/>
              </a:rPr>
              <a:t>N </a:t>
            </a:r>
            <a:r>
              <a:rPr lang="zh-CN" altLang="en-US" sz="1600" dirty="0">
                <a:solidFill>
                  <a:srgbClr val="262626"/>
                </a:solidFill>
                <a:latin typeface="微软雅黑 Light" panose="020B0502040204020203" charset="-122"/>
                <a:ea typeface="微软雅黑 Light" panose="020B0502040204020203" charset="-122"/>
              </a:rPr>
              <a:t>个预测集合来进行训练，其中 </a:t>
            </a:r>
            <a:r>
              <a:rPr lang="en-US" altLang="zh-CN" sz="1600" dirty="0">
                <a:solidFill>
                  <a:srgbClr val="262626"/>
                </a:solidFill>
                <a:latin typeface="微软雅黑 Light" panose="020B0502040204020203" charset="-122"/>
                <a:ea typeface="微软雅黑 Light" panose="020B0502040204020203" charset="-122"/>
              </a:rPr>
              <a:t>N </a:t>
            </a:r>
            <a:r>
              <a:rPr lang="zh-CN" altLang="en-US" sz="1600" dirty="0">
                <a:solidFill>
                  <a:srgbClr val="262626"/>
                </a:solidFill>
                <a:latin typeface="微软雅黑 Light" panose="020B0502040204020203" charset="-122"/>
                <a:ea typeface="微软雅黑 Light" panose="020B0502040204020203" charset="-122"/>
              </a:rPr>
              <a:t>被设置为显著大于图像中目标的典型数量。训练的主要困难之一是如何评估预测目标与真值目标之间的匹配。为此引入了一种基于二分匹配的损失函数，以确保最佳匹配。这个损失函数考虑了类别预测和边界框之间的相似性，并通过匈牙利算法高效地计算出匹配成本，从而确保了唯一匹配。</a:t>
            </a:r>
            <a:endParaRPr lang="zh-CN" altLang="en-US" sz="1600" dirty="0">
              <a:solidFill>
                <a:srgbClr val="262626"/>
              </a:solidFill>
              <a:latin typeface="微软雅黑 Light" panose="020B0502040204020203" charset="-122"/>
              <a:ea typeface="微软雅黑 Light" panose="020B0502040204020203" charset="-122"/>
              <a:sym typeface="微软雅黑" panose="020B0503020204020204" pitchFamily="34" charset="-122"/>
            </a:endParaRPr>
          </a:p>
        </p:txBody>
      </p:sp>
    </p:spTree>
    <p:custDataLst>
      <p:tags r:id="rId1"/>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47320" y="5591810"/>
            <a:ext cx="11897995" cy="1119600"/>
          </a:xfrm>
          <a:prstGeom prst="rect">
            <a:avLst/>
          </a:prstGeom>
          <a:solidFill>
            <a:srgbClr val="701E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0" name="图片 99"/>
          <p:cNvPicPr/>
          <p:nvPr>
            <p:custDataLst>
              <p:tags r:id="rId2"/>
            </p:custDataLst>
          </p:nvPr>
        </p:nvPicPr>
        <p:blipFill>
          <a:blip r:embed="rId4"/>
          <a:srcRect l="14092" t="470" r="15010" b="5002"/>
          <a:stretch>
            <a:fillRect/>
          </a:stretch>
        </p:blipFill>
        <p:spPr>
          <a:xfrm>
            <a:off x="3983355" y="2090738"/>
            <a:ext cx="4217035" cy="4217035"/>
          </a:xfrm>
          <a:prstGeom prst="star8">
            <a:avLst>
              <a:gd name="adj" fmla="val 38202"/>
            </a:avLst>
          </a:prstGeom>
          <a:noFill/>
          <a:ln w="28575" cap="sq">
            <a:solidFill>
              <a:schemeClr val="bg1"/>
            </a:solidFill>
            <a:miter lim="800000"/>
            <a:headEnd/>
            <a:tailEnd/>
          </a:ln>
        </p:spPr>
      </p:pic>
      <p:sp>
        <p:nvSpPr>
          <p:cNvPr id="4" name="文本框 3"/>
          <p:cNvSpPr txBox="1"/>
          <p:nvPr/>
        </p:nvSpPr>
        <p:spPr>
          <a:xfrm>
            <a:off x="5249545" y="232410"/>
            <a:ext cx="1656000" cy="829945"/>
          </a:xfrm>
          <a:prstGeom prst="rect">
            <a:avLst/>
          </a:prstGeom>
          <a:noFill/>
        </p:spPr>
        <p:txBody>
          <a:bodyPr wrap="square" rtlCol="0">
            <a:spAutoFit/>
          </a:bodyPr>
          <a:lstStyle/>
          <a:p>
            <a:pPr algn="dist"/>
            <a:r>
              <a:rPr lang="zh-CN" altLang="en-US" sz="4800" b="1">
                <a:solidFill>
                  <a:srgbClr val="701E5E"/>
                </a:solidFill>
                <a:effectLst/>
                <a:latin typeface="微软雅黑" panose="020B0503020204020204" pitchFamily="34" charset="-122"/>
                <a:ea typeface="微软雅黑" panose="020B0503020204020204" pitchFamily="34" charset="-122"/>
              </a:rPr>
              <a:t>目录</a:t>
            </a:r>
          </a:p>
        </p:txBody>
      </p:sp>
      <p:sp>
        <p:nvSpPr>
          <p:cNvPr id="19" name="TextBox 26"/>
          <p:cNvSpPr txBox="1"/>
          <p:nvPr/>
        </p:nvSpPr>
        <p:spPr>
          <a:xfrm>
            <a:off x="4871085" y="1026795"/>
            <a:ext cx="2449195" cy="525145"/>
          </a:xfrm>
          <a:prstGeom prst="rect">
            <a:avLst/>
          </a:prstGeom>
          <a:noFill/>
        </p:spPr>
        <p:txBody>
          <a:bodyPr wrap="square" lIns="36195" tIns="71755" rIns="36195" bIns="36195" rtlCol="0"/>
          <a:lstStyle/>
          <a:p>
            <a:pPr lvl="0" algn="ctr">
              <a:buClrTx/>
              <a:buSzTx/>
              <a:buFontTx/>
            </a:pPr>
            <a:r>
              <a:rPr lang="zh-CN" altLang="en-US" sz="2800" b="1" spc="-200">
                <a:solidFill>
                  <a:srgbClr val="701E5E"/>
                </a:solidFill>
                <a:effectLst/>
                <a:uFillTx/>
                <a:latin typeface="微软雅黑 Light" panose="020B0502040204020203" charset="-122"/>
                <a:ea typeface="微软雅黑 Light" panose="020B0502040204020203" charset="-122"/>
                <a:sym typeface="+mn-lt"/>
              </a:rPr>
              <a:t>CONTENTS</a:t>
            </a:r>
          </a:p>
        </p:txBody>
      </p:sp>
      <p:grpSp>
        <p:nvGrpSpPr>
          <p:cNvPr id="3" name="组合 2"/>
          <p:cNvGrpSpPr/>
          <p:nvPr/>
        </p:nvGrpSpPr>
        <p:grpSpPr>
          <a:xfrm>
            <a:off x="534670" y="1353185"/>
            <a:ext cx="1722755" cy="3763645"/>
            <a:chOff x="842" y="2131"/>
            <a:chExt cx="2713" cy="5927"/>
          </a:xfrm>
        </p:grpSpPr>
        <p:sp>
          <p:nvSpPr>
            <p:cNvPr id="8229" name="1111"/>
            <p:cNvSpPr txBox="1"/>
            <p:nvPr/>
          </p:nvSpPr>
          <p:spPr>
            <a:xfrm>
              <a:off x="1690" y="3895"/>
              <a:ext cx="889" cy="4163"/>
            </a:xfrm>
            <a:prstGeom prst="rect">
              <a:avLst/>
            </a:prstGeom>
            <a:noFill/>
            <a:ln w="9525">
              <a:noFill/>
            </a:ln>
          </p:spPr>
          <p:txBody>
            <a:bodyPr vert="eaVert" wrap="square" lIns="36195" rIns="36195" anchor="t">
              <a:spAutoFit/>
            </a:bodyPr>
            <a:lstStyle/>
            <a:p>
              <a:pPr lvl="0" algn="ctr">
                <a:buClrTx/>
                <a:buSzTx/>
                <a:buFontTx/>
              </a:pPr>
              <a:r>
                <a:rPr lang="en-US" altLang="zh-CN" sz="1600" dirty="0" err="1">
                  <a:solidFill>
                    <a:schemeClr val="tx1"/>
                  </a:solidFill>
                  <a:latin typeface="微软雅黑" panose="020B0503020204020204" pitchFamily="34" charset="-122"/>
                  <a:ea typeface="微软雅黑" panose="020B0503020204020204" pitchFamily="34" charset="-122"/>
                  <a:sym typeface="微软雅黑" panose="020B0503020204020204" pitchFamily="34" charset="-122"/>
                </a:rPr>
                <a:t>EfficientDet</a:t>
              </a:r>
              <a:r>
                <a:rPr lang="en-US" altLang="zh-CN" sz="1600" dirty="0">
                  <a:solidFill>
                    <a:schemeClr val="tx1"/>
                  </a:solidFill>
                  <a:latin typeface="微软雅黑" panose="020B0503020204020204" pitchFamily="34" charset="-122"/>
                  <a:ea typeface="微软雅黑" panose="020B0503020204020204" pitchFamily="34" charset="-122"/>
                  <a:sym typeface="微软雅黑" panose="020B0503020204020204" pitchFamily="34" charset="-122"/>
                </a:rPr>
                <a:t>: Scalable and Efficient Object Detection</a:t>
              </a:r>
            </a:p>
          </p:txBody>
        </p:sp>
        <p:sp>
          <p:nvSpPr>
            <p:cNvPr id="18" name="弦形 17"/>
            <p:cNvSpPr/>
            <p:nvPr/>
          </p:nvSpPr>
          <p:spPr>
            <a:xfrm>
              <a:off x="1690" y="2131"/>
              <a:ext cx="1018" cy="1520"/>
            </a:xfrm>
            <a:prstGeom prst="chord">
              <a:avLst>
                <a:gd name="adj1" fmla="val 10723192"/>
                <a:gd name="adj2" fmla="val 0"/>
              </a:avLst>
            </a:prstGeom>
            <a:gradFill rotWithShape="0">
              <a:gsLst>
                <a:gs pos="0">
                  <a:srgbClr val="701E5E"/>
                </a:gs>
                <a:gs pos="100000">
                  <a:srgbClr val="AD4591">
                    <a:alpha val="80000"/>
                  </a:srgbClr>
                </a:gs>
              </a:gsLst>
              <a:lin ang="5400000" scaled="0"/>
            </a:gradFill>
            <a:ln>
              <a:solidFill>
                <a:schemeClr val="bg1">
                  <a:alpha val="30000"/>
                </a:schemeClr>
              </a:solidFill>
            </a:ln>
            <a:effectLst>
              <a:innerShdw blurRad="127000" dist="50800" dir="2700000">
                <a:schemeClr val="bg1">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36195" tIns="0" rIns="36195" bIns="36195" numCol="1" spcCol="0" rtlCol="0" fromWordArt="0" anchor="t" anchorCtr="0" forceAA="0" compatLnSpc="1">
              <a:noAutofit/>
            </a:bodyPr>
            <a:lstStyle/>
            <a:p>
              <a:pPr lvl="0" algn="ctr">
                <a:lnSpc>
                  <a:spcPts val="2280"/>
                </a:lnSpc>
                <a:buClrTx/>
                <a:buSzTx/>
                <a:buFontTx/>
              </a:pPr>
              <a:r>
                <a:rPr lang="en-US" altLang="zh-CN" sz="2400" b="1">
                  <a:latin typeface="微软雅黑" panose="020B0503020204020204" pitchFamily="34" charset="-122"/>
                  <a:ea typeface="微软雅黑" panose="020B0503020204020204" pitchFamily="34" charset="-122"/>
                  <a:sym typeface="+mn-ea"/>
                </a:rPr>
                <a:t>01</a:t>
              </a:r>
            </a:p>
          </p:txBody>
        </p:sp>
        <p:sp>
          <p:nvSpPr>
            <p:cNvPr id="8218" name="Rectangle 73"/>
            <p:cNvSpPr/>
            <p:nvPr/>
          </p:nvSpPr>
          <p:spPr>
            <a:xfrm>
              <a:off x="842" y="3148"/>
              <a:ext cx="2713" cy="746"/>
            </a:xfrm>
            <a:prstGeom prst="rect">
              <a:avLst/>
            </a:prstGeom>
            <a:noFill/>
            <a:ln w="9525">
              <a:noFill/>
            </a:ln>
          </p:spPr>
          <p:txBody>
            <a:bodyPr lIns="144000" tIns="0" rIns="144000" bIns="0" anchor="t"/>
            <a:lstStyle/>
            <a:p>
              <a:pPr algn="ctr"/>
              <a:r>
                <a:rPr lang="zh-CN" altLang="en-US" sz="2400" kern="20000" spc="100" dirty="0">
                  <a:solidFill>
                    <a:schemeClr val="tx1">
                      <a:lumMod val="75000"/>
                      <a:lumOff val="25000"/>
                    </a:schemeClr>
                  </a:solidFill>
                  <a:uFillTx/>
                  <a:latin typeface="微软雅黑" panose="020B0503020204020204" pitchFamily="34" charset="-122"/>
                  <a:ea typeface="微软雅黑" panose="020B0503020204020204" pitchFamily="34" charset="-122"/>
                </a:rPr>
                <a:t>论文一</a:t>
              </a:r>
            </a:p>
          </p:txBody>
        </p:sp>
      </p:grpSp>
      <p:grpSp>
        <p:nvGrpSpPr>
          <p:cNvPr id="21" name="组合 20"/>
          <p:cNvGrpSpPr/>
          <p:nvPr/>
        </p:nvGrpSpPr>
        <p:grpSpPr>
          <a:xfrm>
            <a:off x="2440305" y="1353820"/>
            <a:ext cx="1722755" cy="3750310"/>
            <a:chOff x="3843" y="2132"/>
            <a:chExt cx="2713" cy="5906"/>
          </a:xfrm>
        </p:grpSpPr>
        <p:sp>
          <p:nvSpPr>
            <p:cNvPr id="8" name="1111"/>
            <p:cNvSpPr txBox="1"/>
            <p:nvPr/>
          </p:nvSpPr>
          <p:spPr>
            <a:xfrm>
              <a:off x="4265" y="3875"/>
              <a:ext cx="1868" cy="4163"/>
            </a:xfrm>
            <a:prstGeom prst="rect">
              <a:avLst/>
            </a:prstGeom>
            <a:noFill/>
            <a:ln w="9525">
              <a:noFill/>
            </a:ln>
          </p:spPr>
          <p:txBody>
            <a:bodyPr vert="eaVert" wrap="square" lIns="36195" rIns="36195" anchor="t">
              <a:noAutofit/>
            </a:bodyPr>
            <a:lstStyle/>
            <a:p>
              <a:pPr algn="l">
                <a:lnSpc>
                  <a:spcPct val="150000"/>
                </a:lnSpc>
                <a:spcBef>
                  <a:spcPts val="0"/>
                </a:spcBef>
                <a:spcAft>
                  <a:spcPts val="0"/>
                </a:spcAft>
              </a:pP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End-to-End</a:t>
              </a: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rPr>
                <a:t> </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ObjectDetection with Transformers</a:t>
              </a:r>
            </a:p>
          </p:txBody>
        </p:sp>
        <p:sp>
          <p:nvSpPr>
            <p:cNvPr id="9" name="弦形 8"/>
            <p:cNvSpPr/>
            <p:nvPr/>
          </p:nvSpPr>
          <p:spPr>
            <a:xfrm>
              <a:off x="4691" y="2132"/>
              <a:ext cx="1018" cy="1520"/>
            </a:xfrm>
            <a:prstGeom prst="chord">
              <a:avLst>
                <a:gd name="adj1" fmla="val 10723192"/>
                <a:gd name="adj2" fmla="val 0"/>
              </a:avLst>
            </a:prstGeom>
            <a:gradFill rotWithShape="0">
              <a:gsLst>
                <a:gs pos="0">
                  <a:srgbClr val="701E5E"/>
                </a:gs>
                <a:gs pos="100000">
                  <a:srgbClr val="AD4591">
                    <a:alpha val="80000"/>
                  </a:srgbClr>
                </a:gs>
              </a:gsLst>
              <a:lin ang="5400000" scaled="0"/>
            </a:gradFill>
            <a:ln>
              <a:solidFill>
                <a:schemeClr val="bg1">
                  <a:alpha val="30000"/>
                </a:schemeClr>
              </a:solidFill>
            </a:ln>
            <a:effectLst>
              <a:innerShdw blurRad="127000" dist="50800" dir="2700000">
                <a:schemeClr val="bg1">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lIns="36195" tIns="0" rIns="36195" bIns="36195" rtlCol="0" anchor="t" anchorCtr="0"/>
            <a:lstStyle/>
            <a:p>
              <a:pPr algn="ctr" fontAlgn="auto">
                <a:lnSpc>
                  <a:spcPts val="2280"/>
                </a:lnSpc>
              </a:pPr>
              <a:r>
                <a:rPr lang="en-US" altLang="zh-CN" sz="2400" b="1">
                  <a:latin typeface="微软雅黑" panose="020B0503020204020204" pitchFamily="34" charset="-122"/>
                  <a:ea typeface="微软雅黑" panose="020B0503020204020204" pitchFamily="34" charset="-122"/>
                </a:rPr>
                <a:t>02</a:t>
              </a:r>
            </a:p>
          </p:txBody>
        </p:sp>
        <p:sp>
          <p:nvSpPr>
            <p:cNvPr id="10" name="Rectangle 73"/>
            <p:cNvSpPr/>
            <p:nvPr/>
          </p:nvSpPr>
          <p:spPr>
            <a:xfrm>
              <a:off x="3843" y="3149"/>
              <a:ext cx="2713" cy="746"/>
            </a:xfrm>
            <a:prstGeom prst="rect">
              <a:avLst/>
            </a:prstGeom>
            <a:noFill/>
            <a:ln w="9525">
              <a:noFill/>
            </a:ln>
          </p:spPr>
          <p:txBody>
            <a:bodyPr lIns="144000" tIns="0" rIns="144000" bIns="0" anchor="t"/>
            <a:lstStyle/>
            <a:p>
              <a:pPr algn="ctr"/>
              <a:r>
                <a:rPr lang="zh-CN" altLang="en-US" sz="2400" kern="20000" spc="100" dirty="0">
                  <a:solidFill>
                    <a:schemeClr val="tx1">
                      <a:lumMod val="75000"/>
                      <a:lumOff val="25000"/>
                    </a:schemeClr>
                  </a:solidFill>
                  <a:uFillTx/>
                  <a:latin typeface="微软雅黑" panose="020B0503020204020204" pitchFamily="34" charset="-122"/>
                  <a:ea typeface="微软雅黑" panose="020B0503020204020204" pitchFamily="34" charset="-122"/>
                </a:rPr>
                <a:t>论文二</a:t>
              </a:r>
            </a:p>
          </p:txBody>
        </p:sp>
      </p:grpSp>
      <p:grpSp>
        <p:nvGrpSpPr>
          <p:cNvPr id="22" name="组合 21"/>
          <p:cNvGrpSpPr/>
          <p:nvPr/>
        </p:nvGrpSpPr>
        <p:grpSpPr>
          <a:xfrm>
            <a:off x="8009890" y="1353185"/>
            <a:ext cx="1722755" cy="3709670"/>
            <a:chOff x="12614" y="2131"/>
            <a:chExt cx="2713" cy="5842"/>
          </a:xfrm>
        </p:grpSpPr>
        <p:sp>
          <p:nvSpPr>
            <p:cNvPr id="12" name="1111"/>
            <p:cNvSpPr txBox="1"/>
            <p:nvPr/>
          </p:nvSpPr>
          <p:spPr>
            <a:xfrm>
              <a:off x="12750" y="3810"/>
              <a:ext cx="2440" cy="4163"/>
            </a:xfrm>
            <a:prstGeom prst="rect">
              <a:avLst/>
            </a:prstGeom>
            <a:noFill/>
            <a:ln w="9525">
              <a:noFill/>
            </a:ln>
          </p:spPr>
          <p:txBody>
            <a:bodyPr vert="eaVert" wrap="square" lIns="36195" rIns="36195" anchor="t">
              <a:spAutoFit/>
            </a:bodyPr>
            <a:lstStyle/>
            <a:p>
              <a:pPr algn="l">
                <a:lnSpc>
                  <a:spcPct val="150000"/>
                </a:lnSpc>
                <a:spcBef>
                  <a:spcPts val="0"/>
                </a:spcBef>
                <a:spcAft>
                  <a:spcPts val="0"/>
                </a:spcAft>
              </a:pP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DetCLIPv2: Scalable Open-Vocabulary Object Detection Pre-training via Word-Region Alignment</a:t>
              </a:r>
            </a:p>
          </p:txBody>
        </p:sp>
        <p:sp>
          <p:nvSpPr>
            <p:cNvPr id="13" name="弦形 12"/>
            <p:cNvSpPr/>
            <p:nvPr/>
          </p:nvSpPr>
          <p:spPr>
            <a:xfrm>
              <a:off x="13462" y="2131"/>
              <a:ext cx="1018" cy="1520"/>
            </a:xfrm>
            <a:prstGeom prst="chord">
              <a:avLst>
                <a:gd name="adj1" fmla="val 10723192"/>
                <a:gd name="adj2" fmla="val 0"/>
              </a:avLst>
            </a:prstGeom>
            <a:gradFill rotWithShape="0">
              <a:gsLst>
                <a:gs pos="0">
                  <a:srgbClr val="701E5E"/>
                </a:gs>
                <a:gs pos="100000">
                  <a:srgbClr val="AD4591">
                    <a:alpha val="80000"/>
                  </a:srgbClr>
                </a:gs>
              </a:gsLst>
              <a:lin ang="5400000" scaled="0"/>
            </a:gradFill>
            <a:ln>
              <a:solidFill>
                <a:schemeClr val="bg1">
                  <a:alpha val="30000"/>
                </a:schemeClr>
              </a:solidFill>
            </a:ln>
            <a:effectLst>
              <a:innerShdw blurRad="127000" dist="50800" dir="2700000">
                <a:schemeClr val="bg1">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36195" tIns="0" rIns="36195" bIns="36195" numCol="1" spcCol="0" rtlCol="0" fromWordArt="0" anchor="t" anchorCtr="0" forceAA="0" compatLnSpc="1">
              <a:noAutofit/>
            </a:bodyPr>
            <a:lstStyle/>
            <a:p>
              <a:pPr lvl="0" algn="ctr">
                <a:lnSpc>
                  <a:spcPts val="2280"/>
                </a:lnSpc>
                <a:buClrTx/>
                <a:buSzTx/>
                <a:buFontTx/>
              </a:pPr>
              <a:r>
                <a:rPr lang="en-US" altLang="zh-CN" sz="2400" b="1">
                  <a:latin typeface="微软雅黑" panose="020B0503020204020204" pitchFamily="34" charset="-122"/>
                  <a:ea typeface="微软雅黑" panose="020B0503020204020204" pitchFamily="34" charset="-122"/>
                  <a:sym typeface="+mn-ea"/>
                </a:rPr>
                <a:t>03</a:t>
              </a:r>
            </a:p>
          </p:txBody>
        </p:sp>
        <p:sp>
          <p:nvSpPr>
            <p:cNvPr id="14" name="Rectangle 73"/>
            <p:cNvSpPr/>
            <p:nvPr/>
          </p:nvSpPr>
          <p:spPr>
            <a:xfrm>
              <a:off x="12614" y="3148"/>
              <a:ext cx="2713" cy="746"/>
            </a:xfrm>
            <a:prstGeom prst="rect">
              <a:avLst/>
            </a:prstGeom>
            <a:noFill/>
            <a:ln w="9525">
              <a:noFill/>
            </a:ln>
          </p:spPr>
          <p:txBody>
            <a:bodyPr lIns="144000" tIns="0" rIns="144000" bIns="0" anchor="t"/>
            <a:lstStyle/>
            <a:p>
              <a:pPr algn="ctr"/>
              <a:r>
                <a:rPr lang="zh-CN" altLang="en-US" sz="2400" kern="20000" spc="100" dirty="0">
                  <a:solidFill>
                    <a:schemeClr val="tx1">
                      <a:lumMod val="75000"/>
                      <a:lumOff val="25000"/>
                    </a:schemeClr>
                  </a:solidFill>
                  <a:uFillTx/>
                  <a:latin typeface="微软雅黑" panose="020B0503020204020204" pitchFamily="34" charset="-122"/>
                  <a:ea typeface="微软雅黑" panose="020B0503020204020204" pitchFamily="34" charset="-122"/>
                </a:rPr>
                <a:t>论文三</a:t>
              </a:r>
            </a:p>
          </p:txBody>
        </p:sp>
      </p:grpSp>
      <p:grpSp>
        <p:nvGrpSpPr>
          <p:cNvPr id="23" name="组合 22"/>
          <p:cNvGrpSpPr/>
          <p:nvPr/>
        </p:nvGrpSpPr>
        <p:grpSpPr>
          <a:xfrm>
            <a:off x="9906635" y="1353185"/>
            <a:ext cx="1722755" cy="3750945"/>
            <a:chOff x="15601" y="2131"/>
            <a:chExt cx="2713" cy="5907"/>
          </a:xfrm>
        </p:grpSpPr>
        <p:sp>
          <p:nvSpPr>
            <p:cNvPr id="16" name="1111"/>
            <p:cNvSpPr txBox="1"/>
            <p:nvPr/>
          </p:nvSpPr>
          <p:spPr>
            <a:xfrm>
              <a:off x="16320" y="3875"/>
              <a:ext cx="1277" cy="4163"/>
            </a:xfrm>
            <a:prstGeom prst="rect">
              <a:avLst/>
            </a:prstGeom>
            <a:noFill/>
            <a:ln w="9525">
              <a:noFill/>
            </a:ln>
          </p:spPr>
          <p:txBody>
            <a:bodyPr vert="eaVert" wrap="square" lIns="36195" rIns="36195" anchor="t">
              <a:spAutoFit/>
            </a:bodyPr>
            <a:lstStyle/>
            <a:p>
              <a:pPr algn="l">
                <a:lnSpc>
                  <a:spcPct val="150000"/>
                </a:lnSpc>
                <a:spcBef>
                  <a:spcPts val="0"/>
                </a:spcBef>
                <a:spcAft>
                  <a:spcPts val="0"/>
                </a:spcAft>
              </a:pP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Object detection in 20 years: A survey</a:t>
              </a:r>
            </a:p>
          </p:txBody>
        </p:sp>
        <p:sp>
          <p:nvSpPr>
            <p:cNvPr id="17" name="弦形 16"/>
            <p:cNvSpPr/>
            <p:nvPr/>
          </p:nvSpPr>
          <p:spPr>
            <a:xfrm>
              <a:off x="16449" y="2131"/>
              <a:ext cx="1018" cy="1520"/>
            </a:xfrm>
            <a:prstGeom prst="chord">
              <a:avLst>
                <a:gd name="adj1" fmla="val 10723192"/>
                <a:gd name="adj2" fmla="val 0"/>
              </a:avLst>
            </a:prstGeom>
            <a:gradFill rotWithShape="0">
              <a:gsLst>
                <a:gs pos="0">
                  <a:srgbClr val="701E5E"/>
                </a:gs>
                <a:gs pos="100000">
                  <a:srgbClr val="AD4591">
                    <a:alpha val="80000"/>
                  </a:srgbClr>
                </a:gs>
              </a:gsLst>
              <a:lin ang="5400000" scaled="0"/>
            </a:gradFill>
            <a:ln>
              <a:solidFill>
                <a:schemeClr val="bg1">
                  <a:alpha val="30000"/>
                </a:schemeClr>
              </a:solidFill>
            </a:ln>
            <a:effectLst>
              <a:innerShdw blurRad="127000" dist="50800" dir="2700000">
                <a:schemeClr val="bg1">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36195" tIns="0" rIns="36195" bIns="36195" numCol="1" spcCol="0" rtlCol="0" fromWordArt="0" anchor="t" anchorCtr="0" forceAA="0" compatLnSpc="1">
              <a:noAutofit/>
            </a:bodyPr>
            <a:lstStyle/>
            <a:p>
              <a:pPr lvl="0" algn="ctr">
                <a:lnSpc>
                  <a:spcPts val="2280"/>
                </a:lnSpc>
                <a:buClrTx/>
                <a:buSzTx/>
                <a:buFontTx/>
              </a:pPr>
              <a:r>
                <a:rPr lang="en-US" altLang="zh-CN" sz="2400" b="1">
                  <a:latin typeface="微软雅黑" panose="020B0503020204020204" pitchFamily="34" charset="-122"/>
                  <a:ea typeface="微软雅黑" panose="020B0503020204020204" pitchFamily="34" charset="-122"/>
                  <a:sym typeface="+mn-ea"/>
                </a:rPr>
                <a:t>04</a:t>
              </a:r>
            </a:p>
          </p:txBody>
        </p:sp>
        <p:sp>
          <p:nvSpPr>
            <p:cNvPr id="20" name="Rectangle 73"/>
            <p:cNvSpPr/>
            <p:nvPr/>
          </p:nvSpPr>
          <p:spPr>
            <a:xfrm>
              <a:off x="15601" y="3148"/>
              <a:ext cx="2713" cy="746"/>
            </a:xfrm>
            <a:prstGeom prst="rect">
              <a:avLst/>
            </a:prstGeom>
            <a:noFill/>
            <a:ln w="9525">
              <a:noFill/>
            </a:ln>
          </p:spPr>
          <p:txBody>
            <a:bodyPr lIns="144000" tIns="0" rIns="144000" bIns="0" anchor="t"/>
            <a:lstStyle/>
            <a:p>
              <a:pPr algn="ctr"/>
              <a:r>
                <a:rPr lang="zh-CN" altLang="en-US" sz="2400" kern="20000" spc="100" dirty="0">
                  <a:solidFill>
                    <a:schemeClr val="tx1">
                      <a:lumMod val="75000"/>
                      <a:lumOff val="25000"/>
                    </a:schemeClr>
                  </a:solidFill>
                  <a:uFillTx/>
                  <a:latin typeface="微软雅黑" panose="020B0503020204020204" pitchFamily="34" charset="-122"/>
                  <a:ea typeface="微软雅黑" panose="020B0503020204020204" pitchFamily="34" charset="-122"/>
                </a:rPr>
                <a:t>论文四</a:t>
              </a:r>
            </a:p>
          </p:txBody>
        </p:sp>
      </p:grpSp>
    </p:spTree>
    <p:custDataLst>
      <p:tags r:id="rId1"/>
    </p:custData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1"/>
          <p:nvPr/>
        </p:nvSpPr>
        <p:spPr>
          <a:xfrm>
            <a:off x="4224130" y="233680"/>
            <a:ext cx="4224131" cy="649188"/>
          </a:xfrm>
          <a:prstGeom prst="roundRect">
            <a:avLst>
              <a:gd name="adj" fmla="val 49999"/>
            </a:avLst>
          </a:prstGeom>
          <a:solidFill>
            <a:srgbClr val="701E5E"/>
          </a:solidFill>
        </p:spPr>
        <p:txBody>
          <a:bodyPr wrap="square" rtlCol="0" anchor="t">
            <a:spAutoFit/>
          </a:bodyPr>
          <a:lstStyle/>
          <a:p>
            <a:pPr lvl="0" algn="ctr">
              <a:buClrTx/>
              <a:buSzTx/>
              <a:buFontTx/>
            </a:pPr>
            <a:r>
              <a:rPr lang="en-US" altLang="zh-CN" sz="2400" b="1" spc="300" dirty="0">
                <a:solidFill>
                  <a:schemeClr val="bg1"/>
                </a:solidFill>
                <a:uFillTx/>
                <a:latin typeface="微软雅黑" panose="020B0503020204020204" pitchFamily="34" charset="-122"/>
                <a:ea typeface="微软雅黑" panose="020B0503020204020204" pitchFamily="34" charset="-122"/>
                <a:sym typeface="+mn-ea"/>
              </a:rPr>
              <a:t>DETR </a:t>
            </a:r>
            <a:r>
              <a:rPr lang="zh-CN" altLang="en-US" sz="2400" b="1" spc="300" dirty="0">
                <a:solidFill>
                  <a:schemeClr val="bg1"/>
                </a:solidFill>
                <a:uFillTx/>
                <a:latin typeface="微软雅黑" panose="020B0503020204020204" pitchFamily="34" charset="-122"/>
                <a:ea typeface="微软雅黑" panose="020B0503020204020204" pitchFamily="34" charset="-122"/>
                <a:sym typeface="+mn-ea"/>
              </a:rPr>
              <a:t>的整体架构</a:t>
            </a:r>
          </a:p>
        </p:txBody>
      </p:sp>
      <p:sp>
        <p:nvSpPr>
          <p:cNvPr id="32" name="1111"/>
          <p:cNvSpPr txBox="1"/>
          <p:nvPr/>
        </p:nvSpPr>
        <p:spPr>
          <a:xfrm>
            <a:off x="528913" y="4808021"/>
            <a:ext cx="10817598" cy="1527791"/>
          </a:xfrm>
          <a:prstGeom prst="rect">
            <a:avLst/>
          </a:prstGeom>
          <a:noFill/>
          <a:ln w="9525">
            <a:noFill/>
          </a:ln>
        </p:spPr>
        <p:txBody>
          <a:bodyPr wrap="square" anchor="t">
            <a:spAutoFit/>
          </a:bodyPr>
          <a:lstStyle/>
          <a:p>
            <a:pPr algn="just">
              <a:lnSpc>
                <a:spcPct val="150000"/>
              </a:lnSpc>
            </a:pPr>
            <a:r>
              <a:rPr lang="en-US" altLang="zh-CN" sz="1600" dirty="0">
                <a:solidFill>
                  <a:srgbClr val="262626"/>
                </a:solidFill>
                <a:latin typeface="微软雅黑 Light" panose="020B0502040204020203" charset="-122"/>
                <a:ea typeface="微软雅黑 Light" panose="020B0502040204020203" charset="-122"/>
              </a:rPr>
              <a:t>        DETR</a:t>
            </a:r>
            <a:r>
              <a:rPr lang="zh-CN" altLang="en-US" sz="1600" dirty="0">
                <a:solidFill>
                  <a:srgbClr val="262626"/>
                </a:solidFill>
                <a:latin typeface="微软雅黑 Light" panose="020B0502040204020203" charset="-122"/>
                <a:ea typeface="微软雅黑 Light" panose="020B0502040204020203" charset="-122"/>
              </a:rPr>
              <a:t>模型首先利用</a:t>
            </a:r>
            <a:r>
              <a:rPr lang="en-US" altLang="zh-CN" sz="1600" dirty="0">
                <a:solidFill>
                  <a:srgbClr val="262626"/>
                </a:solidFill>
                <a:latin typeface="微软雅黑 Light" panose="020B0502040204020203" charset="-122"/>
                <a:ea typeface="微软雅黑 Light" panose="020B0502040204020203" charset="-122"/>
              </a:rPr>
              <a:t>CNN</a:t>
            </a:r>
            <a:r>
              <a:rPr lang="zh-CN" altLang="en-US" sz="1600" dirty="0">
                <a:solidFill>
                  <a:srgbClr val="262626"/>
                </a:solidFill>
                <a:latin typeface="微软雅黑 Light" panose="020B0502040204020203" charset="-122"/>
                <a:ea typeface="微软雅黑 Light" panose="020B0502040204020203" charset="-122"/>
              </a:rPr>
              <a:t>主干提取输入图像特征，然后通过降维和空间压缩使其适应</a:t>
            </a:r>
            <a:r>
              <a:rPr lang="en-US" altLang="zh-CN" sz="1600" dirty="0">
                <a:solidFill>
                  <a:srgbClr val="262626"/>
                </a:solidFill>
                <a:latin typeface="微软雅黑 Light" panose="020B0502040204020203" charset="-122"/>
                <a:ea typeface="微软雅黑 Light" panose="020B0502040204020203" charset="-122"/>
              </a:rPr>
              <a:t>Transformer</a:t>
            </a:r>
            <a:r>
              <a:rPr lang="zh-CN" altLang="en-US" sz="1600" dirty="0">
                <a:solidFill>
                  <a:srgbClr val="262626"/>
                </a:solidFill>
                <a:latin typeface="微软雅黑 Light" panose="020B0502040204020203" charset="-122"/>
                <a:ea typeface="微软雅黑 Light" panose="020B0502040204020203" charset="-122"/>
              </a:rPr>
              <a:t>编码器。编码器采用多头自注意力和前馈网络，保留位置信息，并将特征转换为</a:t>
            </a:r>
            <a:r>
              <a:rPr lang="en-US" altLang="zh-CN" sz="1600" dirty="0">
                <a:solidFill>
                  <a:srgbClr val="262626"/>
                </a:solidFill>
                <a:latin typeface="微软雅黑 Light" panose="020B0502040204020203" charset="-122"/>
                <a:ea typeface="微软雅黑 Light" panose="020B0502040204020203" charset="-122"/>
              </a:rPr>
              <a:t>Transformer</a:t>
            </a:r>
            <a:r>
              <a:rPr lang="zh-CN" altLang="en-US" sz="1600" dirty="0">
                <a:solidFill>
                  <a:srgbClr val="262626"/>
                </a:solidFill>
                <a:latin typeface="微软雅黑 Light" panose="020B0502040204020203" charset="-122"/>
                <a:ea typeface="微软雅黑 Light" panose="020B0502040204020203" charset="-122"/>
              </a:rPr>
              <a:t>可处理的形式。解码器处理多个目标，并使用编码器</a:t>
            </a:r>
            <a:r>
              <a:rPr lang="en-US" altLang="zh-CN" sz="1600" dirty="0">
                <a:solidFill>
                  <a:srgbClr val="262626"/>
                </a:solidFill>
                <a:latin typeface="微软雅黑 Light" panose="020B0502040204020203" charset="-122"/>
                <a:ea typeface="微软雅黑 Light" panose="020B0502040204020203" charset="-122"/>
              </a:rPr>
              <a:t>-</a:t>
            </a:r>
            <a:r>
              <a:rPr lang="zh-CN" altLang="en-US" sz="1600" dirty="0">
                <a:solidFill>
                  <a:srgbClr val="262626"/>
                </a:solidFill>
                <a:latin typeface="微软雅黑 Light" panose="020B0502040204020203" charset="-122"/>
                <a:ea typeface="微软雅黑 Light" panose="020B0502040204020203" charset="-122"/>
              </a:rPr>
              <a:t>解码器注意力机制将其转换为输出嵌入。解码器非自回归地一次性处理所有目标，并通过前馈网络生成预测结果。</a:t>
            </a:r>
            <a:r>
              <a:rPr lang="en-US" altLang="zh-CN" sz="1600" dirty="0">
                <a:solidFill>
                  <a:srgbClr val="262626"/>
                </a:solidFill>
                <a:latin typeface="微软雅黑 Light" panose="020B0502040204020203" charset="-122"/>
                <a:ea typeface="微软雅黑 Light" panose="020B0502040204020203" charset="-122"/>
              </a:rPr>
              <a:t>DETR</a:t>
            </a:r>
            <a:r>
              <a:rPr lang="zh-CN" altLang="en-US" sz="1600" dirty="0">
                <a:solidFill>
                  <a:srgbClr val="262626"/>
                </a:solidFill>
                <a:latin typeface="微软雅黑 Light" panose="020B0502040204020203" charset="-122"/>
                <a:ea typeface="微软雅黑 Light" panose="020B0502040204020203" charset="-122"/>
              </a:rPr>
              <a:t>引入了辅助解码损失和匈牙利损失以提高性能和训练稳定性。</a:t>
            </a:r>
            <a:endParaRPr lang="zh-CN" altLang="en-US" sz="1600" dirty="0">
              <a:solidFill>
                <a:srgbClr val="262626"/>
              </a:solidFill>
              <a:latin typeface="微软雅黑 Light" panose="020B0502040204020203" charset="-122"/>
              <a:ea typeface="微软雅黑 Light" panose="020B0502040204020203" charset="-122"/>
              <a:sym typeface="微软雅黑" panose="020B0503020204020204" pitchFamily="34" charset="-122"/>
            </a:endParaRPr>
          </a:p>
        </p:txBody>
      </p:sp>
      <p:pic>
        <p:nvPicPr>
          <p:cNvPr id="4" name="图片 3"/>
          <p:cNvPicPr>
            <a:picLocks noChangeAspect="1"/>
          </p:cNvPicPr>
          <p:nvPr/>
        </p:nvPicPr>
        <p:blipFill rotWithShape="1">
          <a:blip r:embed="rId3"/>
          <a:srcRect b="48132"/>
          <a:stretch>
            <a:fillRect/>
          </a:stretch>
        </p:blipFill>
        <p:spPr>
          <a:xfrm>
            <a:off x="528913" y="2299119"/>
            <a:ext cx="9095435" cy="2259762"/>
          </a:xfrm>
          <a:prstGeom prst="rect">
            <a:avLst/>
          </a:prstGeom>
        </p:spPr>
      </p:pic>
      <p:sp>
        <p:nvSpPr>
          <p:cNvPr id="2" name="1111"/>
          <p:cNvSpPr txBox="1"/>
          <p:nvPr/>
        </p:nvSpPr>
        <p:spPr>
          <a:xfrm>
            <a:off x="528913" y="1197365"/>
            <a:ext cx="10817598" cy="789127"/>
          </a:xfrm>
          <a:prstGeom prst="rect">
            <a:avLst/>
          </a:prstGeom>
          <a:noFill/>
          <a:ln w="9525">
            <a:noFill/>
          </a:ln>
        </p:spPr>
        <p:txBody>
          <a:bodyPr wrap="square" anchor="t">
            <a:spAutoFit/>
          </a:bodyPr>
          <a:lstStyle/>
          <a:p>
            <a:pPr algn="just">
              <a:lnSpc>
                <a:spcPct val="150000"/>
              </a:lnSpc>
            </a:pPr>
            <a:r>
              <a:rPr lang="en-US" altLang="zh-CN" sz="1600" dirty="0">
                <a:solidFill>
                  <a:srgbClr val="262626"/>
                </a:solidFill>
                <a:latin typeface="微软雅黑 Light" panose="020B0502040204020203" charset="-122"/>
                <a:ea typeface="微软雅黑 Light" panose="020B0502040204020203" charset="-122"/>
              </a:rPr>
              <a:t>       DETR </a:t>
            </a:r>
            <a:r>
              <a:rPr lang="zh-CN" altLang="en-US" sz="1600" dirty="0">
                <a:solidFill>
                  <a:srgbClr val="262626"/>
                </a:solidFill>
                <a:latin typeface="微软雅黑 Light" panose="020B0502040204020203" charset="-122"/>
                <a:ea typeface="微软雅黑 Light" panose="020B0502040204020203" charset="-122"/>
              </a:rPr>
              <a:t>的整体架构相当简洁明了，包括三个主要组成部分：</a:t>
            </a:r>
          </a:p>
          <a:p>
            <a:pPr algn="just">
              <a:lnSpc>
                <a:spcPct val="150000"/>
              </a:lnSpc>
            </a:pPr>
            <a:r>
              <a:rPr lang="zh-CN" altLang="en-US" sz="1600" dirty="0">
                <a:solidFill>
                  <a:srgbClr val="262626"/>
                </a:solidFill>
                <a:latin typeface="微软雅黑 Light" panose="020B0502040204020203" charset="-122"/>
                <a:ea typeface="微软雅黑 Light" panose="020B0502040204020203" charset="-122"/>
              </a:rPr>
              <a:t>用于提取紧凑特征表示的 </a:t>
            </a:r>
            <a:r>
              <a:rPr lang="en-US" altLang="zh-CN" sz="1600" dirty="0">
                <a:solidFill>
                  <a:srgbClr val="262626"/>
                </a:solidFill>
                <a:latin typeface="微软雅黑 Light" panose="020B0502040204020203" charset="-122"/>
                <a:ea typeface="微软雅黑 Light" panose="020B0502040204020203" charset="-122"/>
              </a:rPr>
              <a:t>CNN </a:t>
            </a:r>
            <a:r>
              <a:rPr lang="zh-CN" altLang="en-US" sz="1600" dirty="0">
                <a:solidFill>
                  <a:srgbClr val="262626"/>
                </a:solidFill>
                <a:latin typeface="微软雅黑 Light" panose="020B0502040204020203" charset="-122"/>
                <a:ea typeface="微软雅黑 Light" panose="020B0502040204020203" charset="-122"/>
              </a:rPr>
              <a:t>主干、编码器</a:t>
            </a:r>
            <a:r>
              <a:rPr lang="en-US" altLang="zh-CN" sz="1600" dirty="0">
                <a:solidFill>
                  <a:srgbClr val="262626"/>
                </a:solidFill>
                <a:latin typeface="微软雅黑 Light" panose="020B0502040204020203" charset="-122"/>
                <a:ea typeface="微软雅黑 Light" panose="020B0502040204020203" charset="-122"/>
              </a:rPr>
              <a:t>-</a:t>
            </a:r>
            <a:r>
              <a:rPr lang="zh-CN" altLang="en-US" sz="1600" dirty="0">
                <a:solidFill>
                  <a:srgbClr val="262626"/>
                </a:solidFill>
                <a:latin typeface="微软雅黑 Light" panose="020B0502040204020203" charset="-122"/>
                <a:ea typeface="微软雅黑 Light" panose="020B0502040204020203" charset="-122"/>
              </a:rPr>
              <a:t>解码器 </a:t>
            </a:r>
            <a:r>
              <a:rPr lang="en-US" altLang="zh-CN" sz="1600" dirty="0">
                <a:solidFill>
                  <a:srgbClr val="262626"/>
                </a:solidFill>
                <a:latin typeface="微软雅黑 Light" panose="020B0502040204020203" charset="-122"/>
                <a:ea typeface="微软雅黑 Light" panose="020B0502040204020203" charset="-122"/>
              </a:rPr>
              <a:t>transformer </a:t>
            </a:r>
            <a:r>
              <a:rPr lang="zh-CN" altLang="en-US" sz="1600" dirty="0">
                <a:solidFill>
                  <a:srgbClr val="262626"/>
                </a:solidFill>
                <a:latin typeface="微软雅黑 Light" panose="020B0502040204020203" charset="-122"/>
                <a:ea typeface="微软雅黑 Light" panose="020B0502040204020203" charset="-122"/>
              </a:rPr>
              <a:t>和用于进行最终检测预测的简单前馈网络（</a:t>
            </a:r>
            <a:r>
              <a:rPr lang="en-US" altLang="zh-CN" sz="1600" dirty="0">
                <a:solidFill>
                  <a:srgbClr val="262626"/>
                </a:solidFill>
                <a:latin typeface="微软雅黑 Light" panose="020B0502040204020203" charset="-122"/>
                <a:ea typeface="微软雅黑 Light" panose="020B0502040204020203" charset="-122"/>
              </a:rPr>
              <a:t>FFN</a:t>
            </a:r>
            <a:r>
              <a:rPr lang="zh-CN" altLang="en-US" sz="1600" dirty="0">
                <a:solidFill>
                  <a:srgbClr val="262626"/>
                </a:solidFill>
                <a:latin typeface="微软雅黑 Light" panose="020B0502040204020203" charset="-122"/>
                <a:ea typeface="微软雅黑 Light" panose="020B0502040204020203" charset="-122"/>
              </a:rPr>
              <a:t>）。</a:t>
            </a:r>
            <a:endParaRPr lang="zh-CN" altLang="en-US" sz="1600" dirty="0">
              <a:solidFill>
                <a:srgbClr val="262626"/>
              </a:solidFill>
              <a:latin typeface="微软雅黑 Light" panose="020B0502040204020203" charset="-122"/>
              <a:ea typeface="微软雅黑 Light" panose="020B0502040204020203" charset="-122"/>
              <a:sym typeface="微软雅黑" panose="020B0503020204020204" pitchFamily="34" charset="-122"/>
            </a:endParaRPr>
          </a:p>
        </p:txBody>
      </p:sp>
    </p:spTree>
    <p:custDataLst>
      <p:tags r:id="rId1"/>
    </p:custData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1"/>
          <p:nvPr/>
        </p:nvSpPr>
        <p:spPr>
          <a:xfrm>
            <a:off x="4707255" y="233680"/>
            <a:ext cx="2772410" cy="651059"/>
          </a:xfrm>
          <a:prstGeom prst="roundRect">
            <a:avLst>
              <a:gd name="adj" fmla="val 49999"/>
            </a:avLst>
          </a:prstGeom>
          <a:solidFill>
            <a:srgbClr val="701E5E"/>
          </a:solidFill>
        </p:spPr>
        <p:txBody>
          <a:bodyPr wrap="square" rtlCol="0" anchor="t">
            <a:spAutoFit/>
          </a:bodyPr>
          <a:lstStyle/>
          <a:p>
            <a:pPr lvl="0" algn="ctr">
              <a:buClrTx/>
              <a:buSzTx/>
              <a:buFontTx/>
            </a:pPr>
            <a:r>
              <a:rPr lang="zh-CN" altLang="en-US" sz="2400" b="1" spc="300" dirty="0">
                <a:solidFill>
                  <a:schemeClr val="bg1"/>
                </a:solidFill>
                <a:latin typeface="微软雅黑" panose="020B0503020204020204" pitchFamily="34" charset="-122"/>
                <a:ea typeface="微软雅黑" panose="020B0503020204020204" pitchFamily="34" charset="-122"/>
                <a:sym typeface="+mn-ea"/>
              </a:rPr>
              <a:t>实验</a:t>
            </a:r>
            <a:endParaRPr lang="zh-CN" altLang="en-US" sz="2400" b="1" spc="300" dirty="0">
              <a:solidFill>
                <a:schemeClr val="bg1"/>
              </a:solidFill>
              <a:uFillTx/>
              <a:latin typeface="微软雅黑" panose="020B0503020204020204" pitchFamily="34" charset="-122"/>
              <a:ea typeface="微软雅黑" panose="020B0503020204020204" pitchFamily="34" charset="-122"/>
              <a:sym typeface="+mn-ea"/>
            </a:endParaRPr>
          </a:p>
        </p:txBody>
      </p:sp>
      <p:sp>
        <p:nvSpPr>
          <p:cNvPr id="77" name="1111"/>
          <p:cNvSpPr txBox="1"/>
          <p:nvPr/>
        </p:nvSpPr>
        <p:spPr>
          <a:xfrm>
            <a:off x="6473190" y="1622846"/>
            <a:ext cx="5022850" cy="1158358"/>
          </a:xfrm>
          <a:prstGeom prst="rect">
            <a:avLst/>
          </a:prstGeom>
          <a:noFill/>
          <a:ln w="9525">
            <a:noFill/>
          </a:ln>
        </p:spPr>
        <p:txBody>
          <a:bodyPr wrap="square" anchor="t">
            <a:spAutoFit/>
          </a:bodyPr>
          <a:lstStyle/>
          <a:p>
            <a:pPr algn="just">
              <a:lnSpc>
                <a:spcPct val="150000"/>
              </a:lnSpc>
            </a:pPr>
            <a:r>
              <a:rPr lang="zh-CN" altLang="en-US" sz="1600" dirty="0">
                <a:solidFill>
                  <a:srgbClr val="262626"/>
                </a:solidFill>
                <a:latin typeface="微软雅黑 Light" panose="020B0502040204020203" charset="-122"/>
                <a:ea typeface="微软雅黑 Light" panose="020B0502040204020203" charset="-122"/>
              </a:rPr>
              <a:t>（</a:t>
            </a:r>
            <a:r>
              <a:rPr lang="en-US" altLang="zh-CN" sz="1600" dirty="0">
                <a:solidFill>
                  <a:srgbClr val="262626"/>
                </a:solidFill>
                <a:latin typeface="微软雅黑 Light" panose="020B0502040204020203" charset="-122"/>
                <a:ea typeface="微软雅黑 Light" panose="020B0502040204020203" charset="-122"/>
              </a:rPr>
              <a:t>2</a:t>
            </a:r>
            <a:r>
              <a:rPr lang="zh-CN" altLang="en-US" sz="1600" dirty="0">
                <a:solidFill>
                  <a:srgbClr val="262626"/>
                </a:solidFill>
                <a:latin typeface="微软雅黑 Light" panose="020B0502040204020203" charset="-122"/>
                <a:ea typeface="微软雅黑 Light" panose="020B0502040204020203" charset="-122"/>
              </a:rPr>
              <a:t>）数据集描述：实验在 </a:t>
            </a:r>
            <a:r>
              <a:rPr lang="en-US" altLang="zh-CN" sz="1600" dirty="0">
                <a:solidFill>
                  <a:srgbClr val="262626"/>
                </a:solidFill>
                <a:latin typeface="微软雅黑 Light" panose="020B0502040204020203" charset="-122"/>
                <a:ea typeface="微软雅黑 Light" panose="020B0502040204020203" charset="-122"/>
              </a:rPr>
              <a:t>COCO 2017 </a:t>
            </a:r>
            <a:r>
              <a:rPr lang="zh-CN" altLang="en-US" sz="1600" dirty="0">
                <a:solidFill>
                  <a:srgbClr val="262626"/>
                </a:solidFill>
                <a:latin typeface="微软雅黑 Light" panose="020B0502040204020203" charset="-122"/>
                <a:ea typeface="微软雅黑 Light" panose="020B0502040204020203" charset="-122"/>
              </a:rPr>
              <a:t>检测和全景分割数据集上进行，包括</a:t>
            </a:r>
            <a:r>
              <a:rPr lang="en-US" altLang="zh-CN" sz="1600" dirty="0">
                <a:solidFill>
                  <a:srgbClr val="262626"/>
                </a:solidFill>
                <a:latin typeface="微软雅黑 Light" panose="020B0502040204020203" charset="-122"/>
                <a:ea typeface="微软雅黑 Light" panose="020B0502040204020203" charset="-122"/>
              </a:rPr>
              <a:t>118k </a:t>
            </a:r>
            <a:r>
              <a:rPr lang="zh-CN" altLang="en-US" sz="1600" dirty="0">
                <a:solidFill>
                  <a:srgbClr val="262626"/>
                </a:solidFill>
                <a:latin typeface="微软雅黑 Light" panose="020B0502040204020203" charset="-122"/>
                <a:ea typeface="微软雅黑 Light" panose="020B0502040204020203" charset="-122"/>
              </a:rPr>
              <a:t>个训练图像和 </a:t>
            </a:r>
            <a:r>
              <a:rPr lang="en-US" altLang="zh-CN" sz="1600" dirty="0">
                <a:solidFill>
                  <a:srgbClr val="262626"/>
                </a:solidFill>
                <a:latin typeface="微软雅黑 Light" panose="020B0502040204020203" charset="-122"/>
                <a:ea typeface="微软雅黑 Light" panose="020B0502040204020203" charset="-122"/>
              </a:rPr>
              <a:t>5k </a:t>
            </a:r>
            <a:r>
              <a:rPr lang="zh-CN" altLang="en-US" sz="1600" dirty="0">
                <a:solidFill>
                  <a:srgbClr val="262626"/>
                </a:solidFill>
                <a:latin typeface="微软雅黑 Light" panose="020B0502040204020203" charset="-122"/>
                <a:ea typeface="微软雅黑 Light" panose="020B0502040204020203" charset="-122"/>
              </a:rPr>
              <a:t>个验证图像，所有图像都带有边界框和全景分割注释。</a:t>
            </a:r>
            <a:endParaRPr lang="zh-CN" altLang="en-US" sz="1600" dirty="0">
              <a:solidFill>
                <a:srgbClr val="262626"/>
              </a:solidFill>
              <a:latin typeface="微软雅黑 Light" panose="020B0502040204020203" charset="-122"/>
              <a:ea typeface="微软雅黑 Light" panose="020B0502040204020203" charset="-122"/>
              <a:sym typeface="微软雅黑" panose="020B0503020204020204" pitchFamily="34" charset="-122"/>
            </a:endParaRPr>
          </a:p>
        </p:txBody>
      </p:sp>
      <p:cxnSp>
        <p:nvCxnSpPr>
          <p:cNvPr id="87" name="直接连接符 86"/>
          <p:cNvCxnSpPr/>
          <p:nvPr/>
        </p:nvCxnSpPr>
        <p:spPr>
          <a:xfrm>
            <a:off x="6083300" y="1551940"/>
            <a:ext cx="10160" cy="3061624"/>
          </a:xfrm>
          <a:prstGeom prst="line">
            <a:avLst/>
          </a:prstGeom>
          <a:ln w="12700">
            <a:solidFill>
              <a:srgbClr val="C65844"/>
            </a:solidFill>
            <a:prstDash val="dash"/>
          </a:ln>
        </p:spPr>
        <p:style>
          <a:lnRef idx="1">
            <a:schemeClr val="accent1"/>
          </a:lnRef>
          <a:fillRef idx="0">
            <a:schemeClr val="accent1"/>
          </a:fillRef>
          <a:effectRef idx="0">
            <a:schemeClr val="accent1"/>
          </a:effectRef>
          <a:fontRef idx="minor">
            <a:schemeClr val="tx1"/>
          </a:fontRef>
        </p:style>
      </p:cxnSp>
      <p:sp>
        <p:nvSpPr>
          <p:cNvPr id="89" name="文本框 88"/>
          <p:cNvSpPr txBox="1"/>
          <p:nvPr/>
        </p:nvSpPr>
        <p:spPr>
          <a:xfrm>
            <a:off x="918788" y="5038840"/>
            <a:ext cx="10061575" cy="1363345"/>
          </a:xfrm>
          <a:custGeom>
            <a:avLst/>
            <a:gdLst/>
            <a:ahLst/>
            <a:cxnLst>
              <a:cxn ang="3">
                <a:pos x="hc" y="t"/>
              </a:cxn>
              <a:cxn ang="cd2">
                <a:pos x="l" y="vc"/>
              </a:cxn>
              <a:cxn ang="cd4">
                <a:pos x="hc" y="b"/>
              </a:cxn>
              <a:cxn ang="0">
                <a:pos x="r" y="vc"/>
              </a:cxn>
            </a:cxnLst>
            <a:rect l="l" t="t" r="r" b="b"/>
            <a:pathLst>
              <a:path w="16734" h="3016">
                <a:moveTo>
                  <a:pt x="15039" y="521"/>
                </a:moveTo>
                <a:lnTo>
                  <a:pt x="15044" y="550"/>
                </a:lnTo>
                <a:cubicBezTo>
                  <a:pt x="15067" y="676"/>
                  <a:pt x="15079" y="816"/>
                  <a:pt x="15079" y="970"/>
                </a:cubicBezTo>
                <a:lnTo>
                  <a:pt x="15079" y="2983"/>
                </a:lnTo>
                <a:lnTo>
                  <a:pt x="14947" y="2989"/>
                </a:lnTo>
                <a:cubicBezTo>
                  <a:pt x="14668" y="3002"/>
                  <a:pt x="14388" y="3009"/>
                  <a:pt x="14109" y="3013"/>
                </a:cubicBezTo>
                <a:lnTo>
                  <a:pt x="14048" y="3014"/>
                </a:lnTo>
                <a:lnTo>
                  <a:pt x="14048" y="1038"/>
                </a:lnTo>
                <a:cubicBezTo>
                  <a:pt x="14048" y="903"/>
                  <a:pt x="14032" y="809"/>
                  <a:pt x="14000" y="757"/>
                </a:cubicBezTo>
                <a:cubicBezTo>
                  <a:pt x="13968" y="704"/>
                  <a:pt x="13910" y="678"/>
                  <a:pt x="13827" y="678"/>
                </a:cubicBezTo>
                <a:cubicBezTo>
                  <a:pt x="13666" y="678"/>
                  <a:pt x="13586" y="798"/>
                  <a:pt x="13586" y="1038"/>
                </a:cubicBezTo>
                <a:lnTo>
                  <a:pt x="13586" y="1470"/>
                </a:lnTo>
                <a:lnTo>
                  <a:pt x="13883" y="1470"/>
                </a:lnTo>
                <a:lnTo>
                  <a:pt x="13883" y="2384"/>
                </a:lnTo>
                <a:lnTo>
                  <a:pt x="13586" y="2384"/>
                </a:lnTo>
                <a:lnTo>
                  <a:pt x="13586" y="3016"/>
                </a:lnTo>
                <a:lnTo>
                  <a:pt x="13550" y="3016"/>
                </a:lnTo>
                <a:cubicBezTo>
                  <a:pt x="13224" y="3015"/>
                  <a:pt x="12898" y="3008"/>
                  <a:pt x="12572" y="2998"/>
                </a:cubicBezTo>
                <a:lnTo>
                  <a:pt x="12555" y="2998"/>
                </a:lnTo>
                <a:lnTo>
                  <a:pt x="12555" y="1005"/>
                </a:lnTo>
                <a:cubicBezTo>
                  <a:pt x="12555" y="846"/>
                  <a:pt x="12571" y="699"/>
                  <a:pt x="12604" y="566"/>
                </a:cubicBezTo>
                <a:lnTo>
                  <a:pt x="12612" y="535"/>
                </a:lnTo>
                <a:lnTo>
                  <a:pt x="12712" y="538"/>
                </a:lnTo>
                <a:cubicBezTo>
                  <a:pt x="13457" y="559"/>
                  <a:pt x="14202" y="558"/>
                  <a:pt x="14947" y="525"/>
                </a:cubicBezTo>
                <a:lnTo>
                  <a:pt x="15039" y="521"/>
                </a:lnTo>
                <a:close/>
                <a:moveTo>
                  <a:pt x="10818" y="448"/>
                </a:moveTo>
                <a:lnTo>
                  <a:pt x="11035" y="462"/>
                </a:lnTo>
                <a:cubicBezTo>
                  <a:pt x="11268" y="476"/>
                  <a:pt x="11501" y="489"/>
                  <a:pt x="11734" y="500"/>
                </a:cubicBezTo>
                <a:lnTo>
                  <a:pt x="11837" y="505"/>
                </a:lnTo>
                <a:lnTo>
                  <a:pt x="11367" y="1315"/>
                </a:lnTo>
                <a:lnTo>
                  <a:pt x="12168" y="2984"/>
                </a:lnTo>
                <a:lnTo>
                  <a:pt x="12153" y="2983"/>
                </a:lnTo>
                <a:cubicBezTo>
                  <a:pt x="11780" y="2968"/>
                  <a:pt x="11408" y="2949"/>
                  <a:pt x="11035" y="2926"/>
                </a:cubicBezTo>
                <a:lnTo>
                  <a:pt x="11001" y="2924"/>
                </a:lnTo>
                <a:lnTo>
                  <a:pt x="10333" y="1295"/>
                </a:lnTo>
                <a:lnTo>
                  <a:pt x="10818" y="448"/>
                </a:lnTo>
                <a:close/>
                <a:moveTo>
                  <a:pt x="16734" y="379"/>
                </a:moveTo>
                <a:lnTo>
                  <a:pt x="16734" y="2843"/>
                </a:lnTo>
                <a:lnTo>
                  <a:pt x="16624" y="2856"/>
                </a:lnTo>
                <a:cubicBezTo>
                  <a:pt x="16344" y="2889"/>
                  <a:pt x="16065" y="2916"/>
                  <a:pt x="15785" y="2938"/>
                </a:cubicBezTo>
                <a:lnTo>
                  <a:pt x="15703" y="2944"/>
                </a:lnTo>
                <a:lnTo>
                  <a:pt x="15703" y="480"/>
                </a:lnTo>
                <a:lnTo>
                  <a:pt x="15785" y="474"/>
                </a:lnTo>
                <a:cubicBezTo>
                  <a:pt x="16065" y="452"/>
                  <a:pt x="16344" y="425"/>
                  <a:pt x="16624" y="392"/>
                </a:cubicBezTo>
                <a:lnTo>
                  <a:pt x="16734" y="379"/>
                </a:lnTo>
                <a:close/>
                <a:moveTo>
                  <a:pt x="9272" y="336"/>
                </a:moveTo>
                <a:lnTo>
                  <a:pt x="9359" y="343"/>
                </a:lnTo>
                <a:cubicBezTo>
                  <a:pt x="9638" y="364"/>
                  <a:pt x="9918" y="386"/>
                  <a:pt x="10197" y="406"/>
                </a:cubicBezTo>
                <a:lnTo>
                  <a:pt x="10303" y="413"/>
                </a:lnTo>
                <a:lnTo>
                  <a:pt x="10303" y="2877"/>
                </a:lnTo>
                <a:lnTo>
                  <a:pt x="10197" y="2870"/>
                </a:lnTo>
                <a:cubicBezTo>
                  <a:pt x="9918" y="2850"/>
                  <a:pt x="9638" y="2829"/>
                  <a:pt x="9359" y="2807"/>
                </a:cubicBezTo>
                <a:lnTo>
                  <a:pt x="9272" y="2800"/>
                </a:lnTo>
                <a:lnTo>
                  <a:pt x="9272" y="336"/>
                </a:lnTo>
                <a:close/>
                <a:moveTo>
                  <a:pt x="6402" y="116"/>
                </a:moveTo>
                <a:lnTo>
                  <a:pt x="6565" y="127"/>
                </a:lnTo>
                <a:cubicBezTo>
                  <a:pt x="7030" y="159"/>
                  <a:pt x="7496" y="194"/>
                  <a:pt x="7962" y="231"/>
                </a:cubicBezTo>
                <a:lnTo>
                  <a:pt x="8511" y="275"/>
                </a:lnTo>
                <a:lnTo>
                  <a:pt x="8511" y="276"/>
                </a:lnTo>
                <a:cubicBezTo>
                  <a:pt x="8600" y="472"/>
                  <a:pt x="8645" y="712"/>
                  <a:pt x="8645" y="995"/>
                </a:cubicBezTo>
                <a:lnTo>
                  <a:pt x="8645" y="2750"/>
                </a:lnTo>
                <a:lnTo>
                  <a:pt x="8521" y="2740"/>
                </a:lnTo>
                <a:cubicBezTo>
                  <a:pt x="8241" y="2718"/>
                  <a:pt x="7962" y="2695"/>
                  <a:pt x="7682" y="2673"/>
                </a:cubicBezTo>
                <a:lnTo>
                  <a:pt x="7614" y="2668"/>
                </a:lnTo>
                <a:lnTo>
                  <a:pt x="7614" y="995"/>
                </a:lnTo>
                <a:cubicBezTo>
                  <a:pt x="7614" y="784"/>
                  <a:pt x="7539" y="678"/>
                  <a:pt x="7388" y="678"/>
                </a:cubicBezTo>
                <a:cubicBezTo>
                  <a:pt x="7243" y="678"/>
                  <a:pt x="7170" y="784"/>
                  <a:pt x="7170" y="995"/>
                </a:cubicBezTo>
                <a:lnTo>
                  <a:pt x="7170" y="2634"/>
                </a:lnTo>
                <a:lnTo>
                  <a:pt x="7123" y="2631"/>
                </a:lnTo>
                <a:cubicBezTo>
                  <a:pt x="6844" y="2610"/>
                  <a:pt x="6565" y="2590"/>
                  <a:pt x="6285" y="2572"/>
                </a:cubicBezTo>
                <a:lnTo>
                  <a:pt x="6139" y="2563"/>
                </a:lnTo>
                <a:lnTo>
                  <a:pt x="6139" y="960"/>
                </a:lnTo>
                <a:cubicBezTo>
                  <a:pt x="6139" y="627"/>
                  <a:pt x="6223" y="350"/>
                  <a:pt x="6391" y="129"/>
                </a:cubicBezTo>
                <a:lnTo>
                  <a:pt x="6402" y="116"/>
                </a:lnTo>
                <a:close/>
                <a:moveTo>
                  <a:pt x="2212" y="22"/>
                </a:moveTo>
                <a:lnTo>
                  <a:pt x="2214" y="24"/>
                </a:lnTo>
                <a:cubicBezTo>
                  <a:pt x="2409" y="253"/>
                  <a:pt x="2506" y="577"/>
                  <a:pt x="2506" y="995"/>
                </a:cubicBezTo>
                <a:lnTo>
                  <a:pt x="2506" y="2476"/>
                </a:lnTo>
                <a:lnTo>
                  <a:pt x="2373" y="2480"/>
                </a:lnTo>
                <a:cubicBezTo>
                  <a:pt x="2094" y="2489"/>
                  <a:pt x="1814" y="2503"/>
                  <a:pt x="1535" y="2522"/>
                </a:cubicBezTo>
                <a:lnTo>
                  <a:pt x="1475" y="2526"/>
                </a:lnTo>
                <a:lnTo>
                  <a:pt x="1475" y="995"/>
                </a:lnTo>
                <a:cubicBezTo>
                  <a:pt x="1475" y="784"/>
                  <a:pt x="1400" y="678"/>
                  <a:pt x="1249" y="678"/>
                </a:cubicBezTo>
                <a:cubicBezTo>
                  <a:pt x="1104" y="678"/>
                  <a:pt x="1031" y="784"/>
                  <a:pt x="1031" y="995"/>
                </a:cubicBezTo>
                <a:lnTo>
                  <a:pt x="1031" y="2561"/>
                </a:lnTo>
                <a:lnTo>
                  <a:pt x="976" y="2566"/>
                </a:lnTo>
                <a:cubicBezTo>
                  <a:pt x="697" y="2591"/>
                  <a:pt x="417" y="2622"/>
                  <a:pt x="138" y="2659"/>
                </a:cubicBezTo>
                <a:lnTo>
                  <a:pt x="0" y="2677"/>
                </a:lnTo>
                <a:lnTo>
                  <a:pt x="0" y="960"/>
                </a:lnTo>
                <a:cubicBezTo>
                  <a:pt x="0" y="664"/>
                  <a:pt x="66" y="412"/>
                  <a:pt x="199" y="205"/>
                </a:cubicBezTo>
                <a:lnTo>
                  <a:pt x="213" y="185"/>
                </a:lnTo>
                <a:lnTo>
                  <a:pt x="278" y="177"/>
                </a:lnTo>
                <a:cubicBezTo>
                  <a:pt x="883" y="101"/>
                  <a:pt x="1488" y="53"/>
                  <a:pt x="2094" y="27"/>
                </a:cubicBezTo>
                <a:lnTo>
                  <a:pt x="2212" y="22"/>
                </a:lnTo>
                <a:close/>
                <a:moveTo>
                  <a:pt x="3423" y="0"/>
                </a:moveTo>
                <a:lnTo>
                  <a:pt x="3491" y="0"/>
                </a:lnTo>
                <a:cubicBezTo>
                  <a:pt x="4096" y="3"/>
                  <a:pt x="4702" y="22"/>
                  <a:pt x="5307" y="51"/>
                </a:cubicBezTo>
                <a:lnTo>
                  <a:pt x="5355" y="54"/>
                </a:lnTo>
                <a:lnTo>
                  <a:pt x="5362" y="64"/>
                </a:lnTo>
                <a:cubicBezTo>
                  <a:pt x="5511" y="277"/>
                  <a:pt x="5586" y="579"/>
                  <a:pt x="5586" y="970"/>
                </a:cubicBezTo>
                <a:lnTo>
                  <a:pt x="5586" y="2530"/>
                </a:lnTo>
                <a:lnTo>
                  <a:pt x="5447" y="2523"/>
                </a:lnTo>
                <a:cubicBezTo>
                  <a:pt x="5167" y="2508"/>
                  <a:pt x="4888" y="2496"/>
                  <a:pt x="4609" y="2486"/>
                </a:cubicBezTo>
                <a:lnTo>
                  <a:pt x="4555" y="2485"/>
                </a:lnTo>
                <a:lnTo>
                  <a:pt x="4555" y="1038"/>
                </a:lnTo>
                <a:cubicBezTo>
                  <a:pt x="4555" y="903"/>
                  <a:pt x="4539" y="809"/>
                  <a:pt x="4507" y="757"/>
                </a:cubicBezTo>
                <a:cubicBezTo>
                  <a:pt x="4475" y="704"/>
                  <a:pt x="4417" y="678"/>
                  <a:pt x="4334" y="678"/>
                </a:cubicBezTo>
                <a:cubicBezTo>
                  <a:pt x="4173" y="678"/>
                  <a:pt x="4093" y="798"/>
                  <a:pt x="4093" y="1038"/>
                </a:cubicBezTo>
                <a:lnTo>
                  <a:pt x="4093" y="1470"/>
                </a:lnTo>
                <a:lnTo>
                  <a:pt x="4390" y="1470"/>
                </a:lnTo>
                <a:lnTo>
                  <a:pt x="4390" y="2384"/>
                </a:lnTo>
                <a:lnTo>
                  <a:pt x="4093" y="2384"/>
                </a:lnTo>
                <a:lnTo>
                  <a:pt x="4093" y="2472"/>
                </a:lnTo>
                <a:lnTo>
                  <a:pt x="4050" y="2471"/>
                </a:lnTo>
                <a:cubicBezTo>
                  <a:pt x="3724" y="2465"/>
                  <a:pt x="3398" y="2462"/>
                  <a:pt x="3072" y="2465"/>
                </a:cubicBezTo>
                <a:lnTo>
                  <a:pt x="3062" y="2465"/>
                </a:lnTo>
                <a:lnTo>
                  <a:pt x="3062" y="1005"/>
                </a:lnTo>
                <a:cubicBezTo>
                  <a:pt x="3062" y="579"/>
                  <a:pt x="3178" y="247"/>
                  <a:pt x="3411" y="11"/>
                </a:cubicBezTo>
                <a:lnTo>
                  <a:pt x="3423" y="0"/>
                </a:lnTo>
                <a:close/>
              </a:path>
            </a:pathLst>
          </a:custGeom>
          <a:solidFill>
            <a:srgbClr val="B78EAE"/>
          </a:solidFill>
          <a:effectLst/>
        </p:spPr>
        <p:txBody>
          <a:bodyPr wrap="square" rtlCol="0">
            <a:noAutofit/>
          </a:bodyPr>
          <a:lstStyle/>
          <a:p>
            <a:endParaRPr lang="en-US" altLang="zh-CN" sz="26000">
              <a:solidFill>
                <a:srgbClr val="C65844"/>
              </a:solidFill>
              <a:latin typeface="Bauhaus 93" panose="04030905020B02020C02" charset="0"/>
              <a:cs typeface="Bauhaus 93" panose="04030905020B02020C02" charset="0"/>
            </a:endParaRPr>
          </a:p>
        </p:txBody>
      </p:sp>
      <p:sp>
        <p:nvSpPr>
          <p:cNvPr id="4" name="1111"/>
          <p:cNvSpPr txBox="1"/>
          <p:nvPr/>
        </p:nvSpPr>
        <p:spPr>
          <a:xfrm>
            <a:off x="680720" y="1551940"/>
            <a:ext cx="5022850" cy="2266545"/>
          </a:xfrm>
          <a:prstGeom prst="rect">
            <a:avLst/>
          </a:prstGeom>
          <a:noFill/>
          <a:ln w="9525">
            <a:noFill/>
          </a:ln>
        </p:spPr>
        <p:txBody>
          <a:bodyPr wrap="square" anchor="t">
            <a:spAutoFit/>
          </a:bodyPr>
          <a:lstStyle/>
          <a:p>
            <a:pPr algn="just">
              <a:lnSpc>
                <a:spcPct val="150000"/>
              </a:lnSpc>
            </a:pPr>
            <a:r>
              <a:rPr lang="zh-CN" altLang="en-US" sz="1600" dirty="0">
                <a:solidFill>
                  <a:srgbClr val="262626"/>
                </a:solidFill>
                <a:latin typeface="微软雅黑 Light" panose="020B0502040204020203" charset="-122"/>
                <a:ea typeface="微软雅黑 Light" panose="020B0502040204020203" charset="-122"/>
              </a:rPr>
              <a:t>（</a:t>
            </a:r>
            <a:r>
              <a:rPr lang="en-US" altLang="zh-CN" sz="1600" dirty="0">
                <a:solidFill>
                  <a:srgbClr val="262626"/>
                </a:solidFill>
                <a:latin typeface="微软雅黑 Light" panose="020B0502040204020203" charset="-122"/>
                <a:ea typeface="微软雅黑 Light" panose="020B0502040204020203" charset="-122"/>
              </a:rPr>
              <a:t>1</a:t>
            </a:r>
            <a:r>
              <a:rPr lang="zh-CN" altLang="en-US" sz="1600" dirty="0">
                <a:solidFill>
                  <a:srgbClr val="262626"/>
                </a:solidFill>
                <a:latin typeface="微软雅黑 Light" panose="020B0502040204020203" charset="-122"/>
                <a:ea typeface="微软雅黑 Light" panose="020B0502040204020203" charset="-122"/>
              </a:rPr>
              <a:t>）在对 </a:t>
            </a:r>
            <a:r>
              <a:rPr lang="en-US" altLang="zh-CN" sz="1600" dirty="0">
                <a:solidFill>
                  <a:srgbClr val="262626"/>
                </a:solidFill>
                <a:latin typeface="微软雅黑 Light" panose="020B0502040204020203" charset="-122"/>
                <a:ea typeface="微软雅黑 Light" panose="020B0502040204020203" charset="-122"/>
              </a:rPr>
              <a:t>COCO </a:t>
            </a:r>
            <a:r>
              <a:rPr lang="zh-CN" altLang="en-US" sz="1600" dirty="0">
                <a:solidFill>
                  <a:srgbClr val="262626"/>
                </a:solidFill>
                <a:latin typeface="微软雅黑 Light" panose="020B0502040204020203" charset="-122"/>
                <a:ea typeface="微软雅黑 Light" panose="020B0502040204020203" charset="-122"/>
              </a:rPr>
              <a:t>的定量评估中，与 </a:t>
            </a:r>
            <a:r>
              <a:rPr lang="en-US" altLang="zh-CN" sz="1600" dirty="0">
                <a:solidFill>
                  <a:srgbClr val="262626"/>
                </a:solidFill>
                <a:latin typeface="微软雅黑 Light" panose="020B0502040204020203" charset="-122"/>
                <a:ea typeface="微软雅黑 Light" panose="020B0502040204020203" charset="-122"/>
              </a:rPr>
              <a:t>Faster R-CNN </a:t>
            </a:r>
            <a:r>
              <a:rPr lang="zh-CN" altLang="en-US" sz="1600" dirty="0">
                <a:solidFill>
                  <a:srgbClr val="262626"/>
                </a:solidFill>
                <a:latin typeface="微软雅黑 Light" panose="020B0502040204020203" charset="-122"/>
                <a:ea typeface="微软雅黑 Light" panose="020B0502040204020203" charset="-122"/>
              </a:rPr>
              <a:t>相比，</a:t>
            </a:r>
            <a:r>
              <a:rPr lang="en-US" altLang="zh-CN" sz="1600" dirty="0">
                <a:solidFill>
                  <a:srgbClr val="262626"/>
                </a:solidFill>
                <a:latin typeface="微软雅黑 Light" panose="020B0502040204020203" charset="-122"/>
                <a:ea typeface="微软雅黑 Light" panose="020B0502040204020203" charset="-122"/>
              </a:rPr>
              <a:t>DETR </a:t>
            </a:r>
            <a:r>
              <a:rPr lang="zh-CN" altLang="en-US" sz="1600" dirty="0">
                <a:solidFill>
                  <a:srgbClr val="262626"/>
                </a:solidFill>
                <a:latin typeface="微软雅黑 Light" panose="020B0502040204020203" charset="-122"/>
                <a:ea typeface="微软雅黑 Light" panose="020B0502040204020203" charset="-122"/>
              </a:rPr>
              <a:t>获得了具有竞争力的结果。然后，我们对结构和损失进行了详细的消融研究，并提供了见解和定性结果。最后，为了证明 </a:t>
            </a:r>
            <a:r>
              <a:rPr lang="en-US" altLang="zh-CN" sz="1600" dirty="0">
                <a:solidFill>
                  <a:srgbClr val="262626"/>
                </a:solidFill>
                <a:latin typeface="微软雅黑 Light" panose="020B0502040204020203" charset="-122"/>
                <a:ea typeface="微软雅黑 Light" panose="020B0502040204020203" charset="-122"/>
              </a:rPr>
              <a:t>DETR </a:t>
            </a:r>
            <a:r>
              <a:rPr lang="zh-CN" altLang="en-US" sz="1600" dirty="0">
                <a:solidFill>
                  <a:srgbClr val="262626"/>
                </a:solidFill>
                <a:latin typeface="微软雅黑 Light" panose="020B0502040204020203" charset="-122"/>
                <a:ea typeface="微软雅黑 Light" panose="020B0502040204020203" charset="-122"/>
              </a:rPr>
              <a:t>是一个通用且可展的模型，给出了全景分割的结果，只在固定的 </a:t>
            </a:r>
            <a:r>
              <a:rPr lang="en-US" altLang="zh-CN" sz="1600" dirty="0">
                <a:solidFill>
                  <a:srgbClr val="262626"/>
                </a:solidFill>
                <a:latin typeface="微软雅黑 Light" panose="020B0502040204020203" charset="-122"/>
                <a:ea typeface="微软雅黑 Light" panose="020B0502040204020203" charset="-122"/>
              </a:rPr>
              <a:t>DETR </a:t>
            </a:r>
            <a:r>
              <a:rPr lang="zh-CN" altLang="en-US" sz="1600" dirty="0">
                <a:solidFill>
                  <a:srgbClr val="262626"/>
                </a:solidFill>
                <a:latin typeface="微软雅黑 Light" panose="020B0502040204020203" charset="-122"/>
                <a:ea typeface="微软雅黑 Light" panose="020B0502040204020203" charset="-122"/>
              </a:rPr>
              <a:t>模型上训练了一个小的扩展。</a:t>
            </a:r>
            <a:endParaRPr lang="zh-CN" altLang="en-US" sz="1600" dirty="0">
              <a:solidFill>
                <a:srgbClr val="262626"/>
              </a:solidFill>
              <a:latin typeface="微软雅黑 Light" panose="020B0502040204020203" charset="-122"/>
              <a:ea typeface="微软雅黑 Light" panose="020B0502040204020203" charset="-122"/>
              <a:sym typeface="微软雅黑" panose="020B0503020204020204" pitchFamily="34" charset="-122"/>
            </a:endParaRPr>
          </a:p>
        </p:txBody>
      </p:sp>
    </p:spTree>
    <p:custDataLst>
      <p:tags r:id="rId1"/>
    </p:custData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1"/>
          <p:nvPr/>
        </p:nvSpPr>
        <p:spPr>
          <a:xfrm>
            <a:off x="4707255" y="233680"/>
            <a:ext cx="2772410" cy="651059"/>
          </a:xfrm>
          <a:prstGeom prst="roundRect">
            <a:avLst>
              <a:gd name="adj" fmla="val 49999"/>
            </a:avLst>
          </a:prstGeom>
          <a:solidFill>
            <a:srgbClr val="701E5E"/>
          </a:solidFill>
        </p:spPr>
        <p:txBody>
          <a:bodyPr wrap="square" rtlCol="0" anchor="t">
            <a:spAutoFit/>
          </a:bodyPr>
          <a:lstStyle/>
          <a:p>
            <a:pPr lvl="0" algn="ctr">
              <a:buClrTx/>
              <a:buSzTx/>
              <a:buFontTx/>
            </a:pPr>
            <a:r>
              <a:rPr lang="zh-CN" altLang="en-US" sz="2400" b="1" spc="300" dirty="0">
                <a:solidFill>
                  <a:schemeClr val="bg1"/>
                </a:solidFill>
                <a:latin typeface="微软雅黑" panose="020B0503020204020204" pitchFamily="34" charset="-122"/>
                <a:ea typeface="微软雅黑" panose="020B0503020204020204" pitchFamily="34" charset="-122"/>
                <a:sym typeface="+mn-ea"/>
              </a:rPr>
              <a:t>实验</a:t>
            </a:r>
            <a:endParaRPr lang="zh-CN" altLang="en-US" sz="2400" b="1" spc="300" dirty="0">
              <a:solidFill>
                <a:schemeClr val="bg1"/>
              </a:solidFill>
              <a:uFillTx/>
              <a:latin typeface="微软雅黑" panose="020B0503020204020204" pitchFamily="34" charset="-122"/>
              <a:ea typeface="微软雅黑" panose="020B0503020204020204" pitchFamily="34" charset="-122"/>
              <a:sym typeface="+mn-ea"/>
            </a:endParaRPr>
          </a:p>
        </p:txBody>
      </p:sp>
      <p:sp>
        <p:nvSpPr>
          <p:cNvPr id="77" name="1111"/>
          <p:cNvSpPr txBox="1"/>
          <p:nvPr/>
        </p:nvSpPr>
        <p:spPr>
          <a:xfrm>
            <a:off x="7881504" y="1622846"/>
            <a:ext cx="3614535" cy="1527791"/>
          </a:xfrm>
          <a:prstGeom prst="rect">
            <a:avLst/>
          </a:prstGeom>
          <a:noFill/>
          <a:ln w="9525">
            <a:noFill/>
          </a:ln>
        </p:spPr>
        <p:txBody>
          <a:bodyPr wrap="square" anchor="t">
            <a:spAutoFit/>
          </a:bodyPr>
          <a:lstStyle/>
          <a:p>
            <a:pPr algn="just">
              <a:lnSpc>
                <a:spcPct val="150000"/>
              </a:lnSpc>
            </a:pPr>
            <a:r>
              <a:rPr lang="zh-CN" altLang="en-US" sz="1600" dirty="0">
                <a:solidFill>
                  <a:srgbClr val="262626"/>
                </a:solidFill>
                <a:latin typeface="微软雅黑 Light" panose="020B0502040204020203" charset="-122"/>
                <a:ea typeface="微软雅黑 Light" panose="020B0502040204020203" charset="-122"/>
              </a:rPr>
              <a:t>（</a:t>
            </a:r>
            <a:r>
              <a:rPr lang="en-US" altLang="zh-CN" sz="1600" dirty="0">
                <a:solidFill>
                  <a:srgbClr val="262626"/>
                </a:solidFill>
                <a:latin typeface="微软雅黑 Light" panose="020B0502040204020203" charset="-122"/>
                <a:ea typeface="微软雅黑 Light" panose="020B0502040204020203" charset="-122"/>
              </a:rPr>
              <a:t>4</a:t>
            </a:r>
            <a:r>
              <a:rPr lang="zh-CN" altLang="en-US" sz="1600" dirty="0">
                <a:solidFill>
                  <a:srgbClr val="262626"/>
                </a:solidFill>
                <a:latin typeface="微软雅黑 Light" panose="020B0502040204020203" charset="-122"/>
                <a:ea typeface="微软雅黑 Light" panose="020B0502040204020203" charset="-122"/>
              </a:rPr>
              <a:t>）训练计划：基线模型训练 </a:t>
            </a:r>
            <a:r>
              <a:rPr lang="en-US" altLang="zh-CN" sz="1600" dirty="0">
                <a:solidFill>
                  <a:srgbClr val="262626"/>
                </a:solidFill>
                <a:latin typeface="微软雅黑 Light" panose="020B0502040204020203" charset="-122"/>
                <a:ea typeface="微软雅黑 Light" panose="020B0502040204020203" charset="-122"/>
              </a:rPr>
              <a:t>300 </a:t>
            </a:r>
            <a:r>
              <a:rPr lang="zh-CN" altLang="en-US" sz="1600" dirty="0">
                <a:solidFill>
                  <a:srgbClr val="262626"/>
                </a:solidFill>
                <a:latin typeface="微软雅黑 Light" panose="020B0502040204020203" charset="-122"/>
                <a:ea typeface="微软雅黑 Light" panose="020B0502040204020203" charset="-122"/>
              </a:rPr>
              <a:t>个时期，较长的训练时间表增加了 </a:t>
            </a:r>
            <a:r>
              <a:rPr lang="en-US" altLang="zh-CN" sz="1600" dirty="0">
                <a:solidFill>
                  <a:srgbClr val="262626"/>
                </a:solidFill>
                <a:latin typeface="微软雅黑 Light" panose="020B0502040204020203" charset="-122"/>
                <a:ea typeface="微软雅黑 Light" panose="020B0502040204020203" charset="-122"/>
              </a:rPr>
              <a:t>AP</a:t>
            </a:r>
            <a:r>
              <a:rPr lang="zh-CN" altLang="en-US" sz="1600" dirty="0">
                <a:solidFill>
                  <a:srgbClr val="262626"/>
                </a:solidFill>
                <a:latin typeface="微软雅黑 Light" panose="020B0502040204020203" charset="-122"/>
                <a:ea typeface="微软雅黑 Light" panose="020B0502040204020203" charset="-122"/>
              </a:rPr>
              <a:t>。与</a:t>
            </a:r>
            <a:r>
              <a:rPr lang="en-US" altLang="zh-CN" sz="1600" dirty="0">
                <a:solidFill>
                  <a:srgbClr val="262626"/>
                </a:solidFill>
                <a:latin typeface="微软雅黑 Light" panose="020B0502040204020203" charset="-122"/>
                <a:ea typeface="微软雅黑 Light" panose="020B0502040204020203" charset="-122"/>
              </a:rPr>
              <a:t>Faster R-CNN </a:t>
            </a:r>
            <a:r>
              <a:rPr lang="zh-CN" altLang="en-US" sz="1600" dirty="0">
                <a:solidFill>
                  <a:srgbClr val="262626"/>
                </a:solidFill>
                <a:latin typeface="微软雅黑 Light" panose="020B0502040204020203" charset="-122"/>
                <a:ea typeface="微软雅黑 Light" panose="020B0502040204020203" charset="-122"/>
              </a:rPr>
              <a:t>相比，</a:t>
            </a:r>
            <a:r>
              <a:rPr lang="en-US" altLang="zh-CN" sz="1600" dirty="0">
                <a:solidFill>
                  <a:srgbClr val="262626"/>
                </a:solidFill>
                <a:latin typeface="微软雅黑 Light" panose="020B0502040204020203" charset="-122"/>
                <a:ea typeface="微软雅黑 Light" panose="020B0502040204020203" charset="-122"/>
              </a:rPr>
              <a:t>DETR </a:t>
            </a:r>
            <a:r>
              <a:rPr lang="zh-CN" altLang="en-US" sz="1600" dirty="0">
                <a:solidFill>
                  <a:srgbClr val="262626"/>
                </a:solidFill>
                <a:latin typeface="微软雅黑 Light" panose="020B0502040204020203" charset="-122"/>
                <a:ea typeface="微软雅黑 Light" panose="020B0502040204020203" charset="-122"/>
              </a:rPr>
              <a:t>在较长的训练计划下表现更好。</a:t>
            </a:r>
            <a:endParaRPr lang="zh-CN" altLang="en-US" sz="1600" dirty="0">
              <a:solidFill>
                <a:srgbClr val="262626"/>
              </a:solidFill>
              <a:latin typeface="微软雅黑 Light" panose="020B0502040204020203" charset="-122"/>
              <a:ea typeface="微软雅黑 Light" panose="020B0502040204020203" charset="-122"/>
              <a:sym typeface="微软雅黑" panose="020B0503020204020204" pitchFamily="34" charset="-122"/>
            </a:endParaRPr>
          </a:p>
        </p:txBody>
      </p:sp>
      <p:cxnSp>
        <p:nvCxnSpPr>
          <p:cNvPr id="87" name="直接连接符 86"/>
          <p:cNvCxnSpPr/>
          <p:nvPr/>
        </p:nvCxnSpPr>
        <p:spPr>
          <a:xfrm>
            <a:off x="7792604" y="1687366"/>
            <a:ext cx="10160" cy="3061624"/>
          </a:xfrm>
          <a:prstGeom prst="line">
            <a:avLst/>
          </a:prstGeom>
          <a:ln w="12700">
            <a:solidFill>
              <a:srgbClr val="C65844"/>
            </a:solidFill>
            <a:prstDash val="dash"/>
          </a:ln>
        </p:spPr>
        <p:style>
          <a:lnRef idx="1">
            <a:schemeClr val="accent1"/>
          </a:lnRef>
          <a:fillRef idx="0">
            <a:schemeClr val="accent1"/>
          </a:fillRef>
          <a:effectRef idx="0">
            <a:schemeClr val="accent1"/>
          </a:effectRef>
          <a:fontRef idx="minor">
            <a:schemeClr val="tx1"/>
          </a:fontRef>
        </p:style>
      </p:cxnSp>
      <p:sp>
        <p:nvSpPr>
          <p:cNvPr id="89" name="文本框 88"/>
          <p:cNvSpPr txBox="1"/>
          <p:nvPr/>
        </p:nvSpPr>
        <p:spPr>
          <a:xfrm>
            <a:off x="918788" y="5038840"/>
            <a:ext cx="10061575" cy="1363345"/>
          </a:xfrm>
          <a:custGeom>
            <a:avLst/>
            <a:gdLst/>
            <a:ahLst/>
            <a:cxnLst>
              <a:cxn ang="3">
                <a:pos x="hc" y="t"/>
              </a:cxn>
              <a:cxn ang="cd2">
                <a:pos x="l" y="vc"/>
              </a:cxn>
              <a:cxn ang="cd4">
                <a:pos x="hc" y="b"/>
              </a:cxn>
              <a:cxn ang="0">
                <a:pos x="r" y="vc"/>
              </a:cxn>
            </a:cxnLst>
            <a:rect l="l" t="t" r="r" b="b"/>
            <a:pathLst>
              <a:path w="16734" h="3016">
                <a:moveTo>
                  <a:pt x="15039" y="521"/>
                </a:moveTo>
                <a:lnTo>
                  <a:pt x="15044" y="550"/>
                </a:lnTo>
                <a:cubicBezTo>
                  <a:pt x="15067" y="676"/>
                  <a:pt x="15079" y="816"/>
                  <a:pt x="15079" y="970"/>
                </a:cubicBezTo>
                <a:lnTo>
                  <a:pt x="15079" y="2983"/>
                </a:lnTo>
                <a:lnTo>
                  <a:pt x="14947" y="2989"/>
                </a:lnTo>
                <a:cubicBezTo>
                  <a:pt x="14668" y="3002"/>
                  <a:pt x="14388" y="3009"/>
                  <a:pt x="14109" y="3013"/>
                </a:cubicBezTo>
                <a:lnTo>
                  <a:pt x="14048" y="3014"/>
                </a:lnTo>
                <a:lnTo>
                  <a:pt x="14048" y="1038"/>
                </a:lnTo>
                <a:cubicBezTo>
                  <a:pt x="14048" y="903"/>
                  <a:pt x="14032" y="809"/>
                  <a:pt x="14000" y="757"/>
                </a:cubicBezTo>
                <a:cubicBezTo>
                  <a:pt x="13968" y="704"/>
                  <a:pt x="13910" y="678"/>
                  <a:pt x="13827" y="678"/>
                </a:cubicBezTo>
                <a:cubicBezTo>
                  <a:pt x="13666" y="678"/>
                  <a:pt x="13586" y="798"/>
                  <a:pt x="13586" y="1038"/>
                </a:cubicBezTo>
                <a:lnTo>
                  <a:pt x="13586" y="1470"/>
                </a:lnTo>
                <a:lnTo>
                  <a:pt x="13883" y="1470"/>
                </a:lnTo>
                <a:lnTo>
                  <a:pt x="13883" y="2384"/>
                </a:lnTo>
                <a:lnTo>
                  <a:pt x="13586" y="2384"/>
                </a:lnTo>
                <a:lnTo>
                  <a:pt x="13586" y="3016"/>
                </a:lnTo>
                <a:lnTo>
                  <a:pt x="13550" y="3016"/>
                </a:lnTo>
                <a:cubicBezTo>
                  <a:pt x="13224" y="3015"/>
                  <a:pt x="12898" y="3008"/>
                  <a:pt x="12572" y="2998"/>
                </a:cubicBezTo>
                <a:lnTo>
                  <a:pt x="12555" y="2998"/>
                </a:lnTo>
                <a:lnTo>
                  <a:pt x="12555" y="1005"/>
                </a:lnTo>
                <a:cubicBezTo>
                  <a:pt x="12555" y="846"/>
                  <a:pt x="12571" y="699"/>
                  <a:pt x="12604" y="566"/>
                </a:cubicBezTo>
                <a:lnTo>
                  <a:pt x="12612" y="535"/>
                </a:lnTo>
                <a:lnTo>
                  <a:pt x="12712" y="538"/>
                </a:lnTo>
                <a:cubicBezTo>
                  <a:pt x="13457" y="559"/>
                  <a:pt x="14202" y="558"/>
                  <a:pt x="14947" y="525"/>
                </a:cubicBezTo>
                <a:lnTo>
                  <a:pt x="15039" y="521"/>
                </a:lnTo>
                <a:close/>
                <a:moveTo>
                  <a:pt x="10818" y="448"/>
                </a:moveTo>
                <a:lnTo>
                  <a:pt x="11035" y="462"/>
                </a:lnTo>
                <a:cubicBezTo>
                  <a:pt x="11268" y="476"/>
                  <a:pt x="11501" y="489"/>
                  <a:pt x="11734" y="500"/>
                </a:cubicBezTo>
                <a:lnTo>
                  <a:pt x="11837" y="505"/>
                </a:lnTo>
                <a:lnTo>
                  <a:pt x="11367" y="1315"/>
                </a:lnTo>
                <a:lnTo>
                  <a:pt x="12168" y="2984"/>
                </a:lnTo>
                <a:lnTo>
                  <a:pt x="12153" y="2983"/>
                </a:lnTo>
                <a:cubicBezTo>
                  <a:pt x="11780" y="2968"/>
                  <a:pt x="11408" y="2949"/>
                  <a:pt x="11035" y="2926"/>
                </a:cubicBezTo>
                <a:lnTo>
                  <a:pt x="11001" y="2924"/>
                </a:lnTo>
                <a:lnTo>
                  <a:pt x="10333" y="1295"/>
                </a:lnTo>
                <a:lnTo>
                  <a:pt x="10818" y="448"/>
                </a:lnTo>
                <a:close/>
                <a:moveTo>
                  <a:pt x="16734" y="379"/>
                </a:moveTo>
                <a:lnTo>
                  <a:pt x="16734" y="2843"/>
                </a:lnTo>
                <a:lnTo>
                  <a:pt x="16624" y="2856"/>
                </a:lnTo>
                <a:cubicBezTo>
                  <a:pt x="16344" y="2889"/>
                  <a:pt x="16065" y="2916"/>
                  <a:pt x="15785" y="2938"/>
                </a:cubicBezTo>
                <a:lnTo>
                  <a:pt x="15703" y="2944"/>
                </a:lnTo>
                <a:lnTo>
                  <a:pt x="15703" y="480"/>
                </a:lnTo>
                <a:lnTo>
                  <a:pt x="15785" y="474"/>
                </a:lnTo>
                <a:cubicBezTo>
                  <a:pt x="16065" y="452"/>
                  <a:pt x="16344" y="425"/>
                  <a:pt x="16624" y="392"/>
                </a:cubicBezTo>
                <a:lnTo>
                  <a:pt x="16734" y="379"/>
                </a:lnTo>
                <a:close/>
                <a:moveTo>
                  <a:pt x="9272" y="336"/>
                </a:moveTo>
                <a:lnTo>
                  <a:pt x="9359" y="343"/>
                </a:lnTo>
                <a:cubicBezTo>
                  <a:pt x="9638" y="364"/>
                  <a:pt x="9918" y="386"/>
                  <a:pt x="10197" y="406"/>
                </a:cubicBezTo>
                <a:lnTo>
                  <a:pt x="10303" y="413"/>
                </a:lnTo>
                <a:lnTo>
                  <a:pt x="10303" y="2877"/>
                </a:lnTo>
                <a:lnTo>
                  <a:pt x="10197" y="2870"/>
                </a:lnTo>
                <a:cubicBezTo>
                  <a:pt x="9918" y="2850"/>
                  <a:pt x="9638" y="2829"/>
                  <a:pt x="9359" y="2807"/>
                </a:cubicBezTo>
                <a:lnTo>
                  <a:pt x="9272" y="2800"/>
                </a:lnTo>
                <a:lnTo>
                  <a:pt x="9272" y="336"/>
                </a:lnTo>
                <a:close/>
                <a:moveTo>
                  <a:pt x="6402" y="116"/>
                </a:moveTo>
                <a:lnTo>
                  <a:pt x="6565" y="127"/>
                </a:lnTo>
                <a:cubicBezTo>
                  <a:pt x="7030" y="159"/>
                  <a:pt x="7496" y="194"/>
                  <a:pt x="7962" y="231"/>
                </a:cubicBezTo>
                <a:lnTo>
                  <a:pt x="8511" y="275"/>
                </a:lnTo>
                <a:lnTo>
                  <a:pt x="8511" y="276"/>
                </a:lnTo>
                <a:cubicBezTo>
                  <a:pt x="8600" y="472"/>
                  <a:pt x="8645" y="712"/>
                  <a:pt x="8645" y="995"/>
                </a:cubicBezTo>
                <a:lnTo>
                  <a:pt x="8645" y="2750"/>
                </a:lnTo>
                <a:lnTo>
                  <a:pt x="8521" y="2740"/>
                </a:lnTo>
                <a:cubicBezTo>
                  <a:pt x="8241" y="2718"/>
                  <a:pt x="7962" y="2695"/>
                  <a:pt x="7682" y="2673"/>
                </a:cubicBezTo>
                <a:lnTo>
                  <a:pt x="7614" y="2668"/>
                </a:lnTo>
                <a:lnTo>
                  <a:pt x="7614" y="995"/>
                </a:lnTo>
                <a:cubicBezTo>
                  <a:pt x="7614" y="784"/>
                  <a:pt x="7539" y="678"/>
                  <a:pt x="7388" y="678"/>
                </a:cubicBezTo>
                <a:cubicBezTo>
                  <a:pt x="7243" y="678"/>
                  <a:pt x="7170" y="784"/>
                  <a:pt x="7170" y="995"/>
                </a:cubicBezTo>
                <a:lnTo>
                  <a:pt x="7170" y="2634"/>
                </a:lnTo>
                <a:lnTo>
                  <a:pt x="7123" y="2631"/>
                </a:lnTo>
                <a:cubicBezTo>
                  <a:pt x="6844" y="2610"/>
                  <a:pt x="6565" y="2590"/>
                  <a:pt x="6285" y="2572"/>
                </a:cubicBezTo>
                <a:lnTo>
                  <a:pt x="6139" y="2563"/>
                </a:lnTo>
                <a:lnTo>
                  <a:pt x="6139" y="960"/>
                </a:lnTo>
                <a:cubicBezTo>
                  <a:pt x="6139" y="627"/>
                  <a:pt x="6223" y="350"/>
                  <a:pt x="6391" y="129"/>
                </a:cubicBezTo>
                <a:lnTo>
                  <a:pt x="6402" y="116"/>
                </a:lnTo>
                <a:close/>
                <a:moveTo>
                  <a:pt x="2212" y="22"/>
                </a:moveTo>
                <a:lnTo>
                  <a:pt x="2214" y="24"/>
                </a:lnTo>
                <a:cubicBezTo>
                  <a:pt x="2409" y="253"/>
                  <a:pt x="2506" y="577"/>
                  <a:pt x="2506" y="995"/>
                </a:cubicBezTo>
                <a:lnTo>
                  <a:pt x="2506" y="2476"/>
                </a:lnTo>
                <a:lnTo>
                  <a:pt x="2373" y="2480"/>
                </a:lnTo>
                <a:cubicBezTo>
                  <a:pt x="2094" y="2489"/>
                  <a:pt x="1814" y="2503"/>
                  <a:pt x="1535" y="2522"/>
                </a:cubicBezTo>
                <a:lnTo>
                  <a:pt x="1475" y="2526"/>
                </a:lnTo>
                <a:lnTo>
                  <a:pt x="1475" y="995"/>
                </a:lnTo>
                <a:cubicBezTo>
                  <a:pt x="1475" y="784"/>
                  <a:pt x="1400" y="678"/>
                  <a:pt x="1249" y="678"/>
                </a:cubicBezTo>
                <a:cubicBezTo>
                  <a:pt x="1104" y="678"/>
                  <a:pt x="1031" y="784"/>
                  <a:pt x="1031" y="995"/>
                </a:cubicBezTo>
                <a:lnTo>
                  <a:pt x="1031" y="2561"/>
                </a:lnTo>
                <a:lnTo>
                  <a:pt x="976" y="2566"/>
                </a:lnTo>
                <a:cubicBezTo>
                  <a:pt x="697" y="2591"/>
                  <a:pt x="417" y="2622"/>
                  <a:pt x="138" y="2659"/>
                </a:cubicBezTo>
                <a:lnTo>
                  <a:pt x="0" y="2677"/>
                </a:lnTo>
                <a:lnTo>
                  <a:pt x="0" y="960"/>
                </a:lnTo>
                <a:cubicBezTo>
                  <a:pt x="0" y="664"/>
                  <a:pt x="66" y="412"/>
                  <a:pt x="199" y="205"/>
                </a:cubicBezTo>
                <a:lnTo>
                  <a:pt x="213" y="185"/>
                </a:lnTo>
                <a:lnTo>
                  <a:pt x="278" y="177"/>
                </a:lnTo>
                <a:cubicBezTo>
                  <a:pt x="883" y="101"/>
                  <a:pt x="1488" y="53"/>
                  <a:pt x="2094" y="27"/>
                </a:cubicBezTo>
                <a:lnTo>
                  <a:pt x="2212" y="22"/>
                </a:lnTo>
                <a:close/>
                <a:moveTo>
                  <a:pt x="3423" y="0"/>
                </a:moveTo>
                <a:lnTo>
                  <a:pt x="3491" y="0"/>
                </a:lnTo>
                <a:cubicBezTo>
                  <a:pt x="4096" y="3"/>
                  <a:pt x="4702" y="22"/>
                  <a:pt x="5307" y="51"/>
                </a:cubicBezTo>
                <a:lnTo>
                  <a:pt x="5355" y="54"/>
                </a:lnTo>
                <a:lnTo>
                  <a:pt x="5362" y="64"/>
                </a:lnTo>
                <a:cubicBezTo>
                  <a:pt x="5511" y="277"/>
                  <a:pt x="5586" y="579"/>
                  <a:pt x="5586" y="970"/>
                </a:cubicBezTo>
                <a:lnTo>
                  <a:pt x="5586" y="2530"/>
                </a:lnTo>
                <a:lnTo>
                  <a:pt x="5447" y="2523"/>
                </a:lnTo>
                <a:cubicBezTo>
                  <a:pt x="5167" y="2508"/>
                  <a:pt x="4888" y="2496"/>
                  <a:pt x="4609" y="2486"/>
                </a:cubicBezTo>
                <a:lnTo>
                  <a:pt x="4555" y="2485"/>
                </a:lnTo>
                <a:lnTo>
                  <a:pt x="4555" y="1038"/>
                </a:lnTo>
                <a:cubicBezTo>
                  <a:pt x="4555" y="903"/>
                  <a:pt x="4539" y="809"/>
                  <a:pt x="4507" y="757"/>
                </a:cubicBezTo>
                <a:cubicBezTo>
                  <a:pt x="4475" y="704"/>
                  <a:pt x="4417" y="678"/>
                  <a:pt x="4334" y="678"/>
                </a:cubicBezTo>
                <a:cubicBezTo>
                  <a:pt x="4173" y="678"/>
                  <a:pt x="4093" y="798"/>
                  <a:pt x="4093" y="1038"/>
                </a:cubicBezTo>
                <a:lnTo>
                  <a:pt x="4093" y="1470"/>
                </a:lnTo>
                <a:lnTo>
                  <a:pt x="4390" y="1470"/>
                </a:lnTo>
                <a:lnTo>
                  <a:pt x="4390" y="2384"/>
                </a:lnTo>
                <a:lnTo>
                  <a:pt x="4093" y="2384"/>
                </a:lnTo>
                <a:lnTo>
                  <a:pt x="4093" y="2472"/>
                </a:lnTo>
                <a:lnTo>
                  <a:pt x="4050" y="2471"/>
                </a:lnTo>
                <a:cubicBezTo>
                  <a:pt x="3724" y="2465"/>
                  <a:pt x="3398" y="2462"/>
                  <a:pt x="3072" y="2465"/>
                </a:cubicBezTo>
                <a:lnTo>
                  <a:pt x="3062" y="2465"/>
                </a:lnTo>
                <a:lnTo>
                  <a:pt x="3062" y="1005"/>
                </a:lnTo>
                <a:cubicBezTo>
                  <a:pt x="3062" y="579"/>
                  <a:pt x="3178" y="247"/>
                  <a:pt x="3411" y="11"/>
                </a:cubicBezTo>
                <a:lnTo>
                  <a:pt x="3423" y="0"/>
                </a:lnTo>
                <a:close/>
              </a:path>
            </a:pathLst>
          </a:custGeom>
          <a:solidFill>
            <a:srgbClr val="B78EAE"/>
          </a:solidFill>
          <a:effectLst/>
        </p:spPr>
        <p:txBody>
          <a:bodyPr wrap="square" rtlCol="0">
            <a:noAutofit/>
          </a:bodyPr>
          <a:lstStyle/>
          <a:p>
            <a:endParaRPr lang="en-US" altLang="zh-CN" sz="26000">
              <a:solidFill>
                <a:srgbClr val="C65844"/>
              </a:solidFill>
              <a:latin typeface="Bauhaus 93" panose="04030905020B02020C02" charset="0"/>
              <a:cs typeface="Bauhaus 93" panose="04030905020B02020C02" charset="0"/>
            </a:endParaRPr>
          </a:p>
        </p:txBody>
      </p:sp>
      <p:sp>
        <p:nvSpPr>
          <p:cNvPr id="4" name="1111"/>
          <p:cNvSpPr txBox="1"/>
          <p:nvPr/>
        </p:nvSpPr>
        <p:spPr>
          <a:xfrm>
            <a:off x="617566" y="1278746"/>
            <a:ext cx="6738389" cy="3743782"/>
          </a:xfrm>
          <a:prstGeom prst="rect">
            <a:avLst/>
          </a:prstGeom>
          <a:noFill/>
          <a:ln w="9525">
            <a:noFill/>
          </a:ln>
        </p:spPr>
        <p:txBody>
          <a:bodyPr wrap="square" anchor="t">
            <a:spAutoFit/>
          </a:bodyPr>
          <a:lstStyle/>
          <a:p>
            <a:pPr algn="just">
              <a:lnSpc>
                <a:spcPct val="150000"/>
              </a:lnSpc>
            </a:pPr>
            <a:r>
              <a:rPr lang="zh-CN" altLang="en-US" sz="1600" dirty="0">
                <a:solidFill>
                  <a:srgbClr val="262626"/>
                </a:solidFill>
                <a:latin typeface="微软雅黑 Light" panose="020B0502040204020203" charset="-122"/>
                <a:ea typeface="微软雅黑 Light" panose="020B0502040204020203" charset="-122"/>
              </a:rPr>
              <a:t>（</a:t>
            </a:r>
            <a:r>
              <a:rPr lang="en-US" altLang="zh-CN" sz="1600" dirty="0">
                <a:solidFill>
                  <a:srgbClr val="262626"/>
                </a:solidFill>
                <a:latin typeface="微软雅黑 Light" panose="020B0502040204020203" charset="-122"/>
                <a:ea typeface="微软雅黑 Light" panose="020B0502040204020203" charset="-122"/>
              </a:rPr>
              <a:t>3</a:t>
            </a:r>
            <a:r>
              <a:rPr lang="zh-CN" altLang="en-US" sz="1600" dirty="0">
                <a:solidFill>
                  <a:srgbClr val="262626"/>
                </a:solidFill>
                <a:latin typeface="微软雅黑 Light" panose="020B0502040204020203" charset="-122"/>
                <a:ea typeface="微软雅黑 Light" panose="020B0502040204020203" charset="-122"/>
              </a:rPr>
              <a:t>）技术细节：</a:t>
            </a:r>
          </a:p>
          <a:p>
            <a:pPr algn="just">
              <a:lnSpc>
                <a:spcPct val="150000"/>
              </a:lnSpc>
            </a:pPr>
            <a:r>
              <a:rPr lang="en-US" altLang="zh-CN" sz="1600" dirty="0">
                <a:solidFill>
                  <a:srgbClr val="262626"/>
                </a:solidFill>
                <a:latin typeface="微软雅黑 Light" panose="020B0502040204020203" charset="-122"/>
                <a:ea typeface="微软雅黑 Light" panose="020B0502040204020203" charset="-122"/>
              </a:rPr>
              <a:t>·</a:t>
            </a:r>
            <a:r>
              <a:rPr lang="zh-CN" altLang="en-US" sz="1600" dirty="0">
                <a:solidFill>
                  <a:srgbClr val="262626"/>
                </a:solidFill>
                <a:latin typeface="微软雅黑 Light" panose="020B0502040204020203" charset="-122"/>
                <a:ea typeface="微软雅黑 Light" panose="020B0502040204020203" charset="-122"/>
              </a:rPr>
              <a:t>使用 </a:t>
            </a:r>
            <a:r>
              <a:rPr lang="en-US" altLang="zh-CN" sz="1600" dirty="0" err="1">
                <a:solidFill>
                  <a:srgbClr val="262626"/>
                </a:solidFill>
                <a:latin typeface="微软雅黑 Light" panose="020B0502040204020203" charset="-122"/>
                <a:ea typeface="微软雅黑 Light" panose="020B0502040204020203" charset="-122"/>
              </a:rPr>
              <a:t>AdamW</a:t>
            </a:r>
            <a:r>
              <a:rPr lang="en-US" altLang="zh-CN" sz="1600" dirty="0">
                <a:solidFill>
                  <a:srgbClr val="262626"/>
                </a:solidFill>
                <a:latin typeface="微软雅黑 Light" panose="020B0502040204020203" charset="-122"/>
                <a:ea typeface="微软雅黑 Light" panose="020B0502040204020203" charset="-122"/>
              </a:rPr>
              <a:t> </a:t>
            </a:r>
            <a:r>
              <a:rPr lang="zh-CN" altLang="en-US" sz="1600" dirty="0">
                <a:solidFill>
                  <a:srgbClr val="262626"/>
                </a:solidFill>
                <a:latin typeface="微软雅黑 Light" panose="020B0502040204020203" charset="-122"/>
                <a:ea typeface="微软雅黑 Light" panose="020B0502040204020203" charset="-122"/>
              </a:rPr>
              <a:t>优化器训练 </a:t>
            </a:r>
            <a:r>
              <a:rPr lang="en-US" altLang="zh-CN" sz="1600" dirty="0">
                <a:solidFill>
                  <a:srgbClr val="262626"/>
                </a:solidFill>
                <a:latin typeface="微软雅黑 Light" panose="020B0502040204020203" charset="-122"/>
                <a:ea typeface="微软雅黑 Light" panose="020B0502040204020203" charset="-122"/>
              </a:rPr>
              <a:t>DETR</a:t>
            </a:r>
            <a:r>
              <a:rPr lang="zh-CN" altLang="en-US" sz="1600" dirty="0">
                <a:solidFill>
                  <a:srgbClr val="262626"/>
                </a:solidFill>
                <a:latin typeface="微软雅黑 Light" panose="020B0502040204020203" charset="-122"/>
                <a:ea typeface="微软雅黑 Light" panose="020B0502040204020203" charset="-122"/>
              </a:rPr>
              <a:t>，设置了不同的学习率和权重衰减参数。</a:t>
            </a:r>
          </a:p>
          <a:p>
            <a:pPr algn="just">
              <a:lnSpc>
                <a:spcPct val="150000"/>
              </a:lnSpc>
            </a:pPr>
            <a:r>
              <a:rPr lang="en-US" altLang="zh-CN" sz="1600" dirty="0">
                <a:solidFill>
                  <a:srgbClr val="262626"/>
                </a:solidFill>
                <a:latin typeface="微软雅黑 Light" panose="020B0502040204020203" charset="-122"/>
                <a:ea typeface="微软雅黑 Light" panose="020B0502040204020203" charset="-122"/>
              </a:rPr>
              <a:t>·</a:t>
            </a:r>
            <a:r>
              <a:rPr lang="zh-CN" altLang="en-US" sz="1600" dirty="0">
                <a:solidFill>
                  <a:srgbClr val="262626"/>
                </a:solidFill>
                <a:latin typeface="微软雅黑 Light" panose="020B0502040204020203" charset="-122"/>
                <a:ea typeface="微软雅黑 Light" panose="020B0502040204020203" charset="-122"/>
              </a:rPr>
              <a:t>所有 </a:t>
            </a:r>
            <a:r>
              <a:rPr lang="en-US" altLang="zh-CN" sz="1600" dirty="0">
                <a:solidFill>
                  <a:srgbClr val="262626"/>
                </a:solidFill>
                <a:latin typeface="微软雅黑 Light" panose="020B0502040204020203" charset="-122"/>
                <a:ea typeface="微软雅黑 Light" panose="020B0502040204020203" charset="-122"/>
              </a:rPr>
              <a:t>transformer </a:t>
            </a:r>
            <a:r>
              <a:rPr lang="zh-CN" altLang="en-US" sz="1600" dirty="0">
                <a:solidFill>
                  <a:srgbClr val="262626"/>
                </a:solidFill>
                <a:latin typeface="微软雅黑 Light" panose="020B0502040204020203" charset="-122"/>
                <a:ea typeface="微软雅黑 Light" panose="020B0502040204020203" charset="-122"/>
              </a:rPr>
              <a:t>权重都用 </a:t>
            </a:r>
            <a:r>
              <a:rPr lang="en-US" altLang="zh-CN" sz="1600" dirty="0">
                <a:solidFill>
                  <a:srgbClr val="262626"/>
                </a:solidFill>
                <a:latin typeface="微软雅黑 Light" panose="020B0502040204020203" charset="-122"/>
                <a:ea typeface="微软雅黑 Light" panose="020B0502040204020203" charset="-122"/>
              </a:rPr>
              <a:t>Xavier </a:t>
            </a:r>
            <a:r>
              <a:rPr lang="zh-CN" altLang="en-US" sz="1600" dirty="0">
                <a:solidFill>
                  <a:srgbClr val="262626"/>
                </a:solidFill>
                <a:latin typeface="微软雅黑 Light" panose="020B0502040204020203" charset="-122"/>
                <a:ea typeface="微软雅黑 Light" panose="020B0502040204020203" charset="-122"/>
              </a:rPr>
              <a:t>初始化，主干使用来自 </a:t>
            </a:r>
            <a:r>
              <a:rPr lang="en-US" altLang="zh-CN" sz="1600" dirty="0" err="1">
                <a:solidFill>
                  <a:srgbClr val="262626"/>
                </a:solidFill>
                <a:latin typeface="微软雅黑 Light" panose="020B0502040204020203" charset="-122"/>
                <a:ea typeface="微软雅黑 Light" panose="020B0502040204020203" charset="-122"/>
              </a:rPr>
              <a:t>torchvision</a:t>
            </a:r>
            <a:r>
              <a:rPr lang="en-US" altLang="zh-CN" sz="1600" dirty="0">
                <a:solidFill>
                  <a:srgbClr val="262626"/>
                </a:solidFill>
                <a:latin typeface="微软雅黑 Light" panose="020B0502040204020203" charset="-122"/>
                <a:ea typeface="微软雅黑 Light" panose="020B0502040204020203" charset="-122"/>
              </a:rPr>
              <a:t> </a:t>
            </a:r>
            <a:r>
              <a:rPr lang="zh-CN" altLang="en-US" sz="1600" dirty="0">
                <a:solidFill>
                  <a:srgbClr val="262626"/>
                </a:solidFill>
                <a:latin typeface="微软雅黑 Light" panose="020B0502040204020203" charset="-122"/>
                <a:ea typeface="微软雅黑 Light" panose="020B0502040204020203" charset="-122"/>
              </a:rPr>
              <a:t>的</a:t>
            </a:r>
          </a:p>
          <a:p>
            <a:pPr algn="just">
              <a:lnSpc>
                <a:spcPct val="150000"/>
              </a:lnSpc>
            </a:pPr>
            <a:r>
              <a:rPr lang="en-US" altLang="zh-CN" sz="1600" dirty="0">
                <a:solidFill>
                  <a:srgbClr val="262626"/>
                </a:solidFill>
                <a:latin typeface="微软雅黑 Light" panose="020B0502040204020203" charset="-122"/>
                <a:ea typeface="微软雅黑 Light" panose="020B0502040204020203" charset="-122"/>
              </a:rPr>
              <a:t>  ImageNet </a:t>
            </a:r>
            <a:r>
              <a:rPr lang="zh-CN" altLang="en-US" sz="1600" dirty="0">
                <a:solidFill>
                  <a:srgbClr val="262626"/>
                </a:solidFill>
                <a:latin typeface="微软雅黑 Light" panose="020B0502040204020203" charset="-122"/>
                <a:ea typeface="微软雅黑 Light" panose="020B0502040204020203" charset="-122"/>
              </a:rPr>
              <a:t>预训练 </a:t>
            </a:r>
            <a:r>
              <a:rPr lang="en-US" altLang="zh-CN" sz="1600" dirty="0" err="1">
                <a:solidFill>
                  <a:srgbClr val="262626"/>
                </a:solidFill>
                <a:latin typeface="微软雅黑 Light" panose="020B0502040204020203" charset="-122"/>
                <a:ea typeface="微软雅黑 Light" panose="020B0502040204020203" charset="-122"/>
              </a:rPr>
              <a:t>ResNet</a:t>
            </a:r>
            <a:r>
              <a:rPr lang="en-US" altLang="zh-CN" sz="1600" dirty="0">
                <a:solidFill>
                  <a:srgbClr val="262626"/>
                </a:solidFill>
                <a:latin typeface="微软雅黑 Light" panose="020B0502040204020203" charset="-122"/>
                <a:ea typeface="微软雅黑 Light" panose="020B0502040204020203" charset="-122"/>
              </a:rPr>
              <a:t> </a:t>
            </a:r>
            <a:r>
              <a:rPr lang="zh-CN" altLang="en-US" sz="1600" dirty="0">
                <a:solidFill>
                  <a:srgbClr val="262626"/>
                </a:solidFill>
                <a:latin typeface="微软雅黑 Light" panose="020B0502040204020203" charset="-122"/>
                <a:ea typeface="微软雅黑 Light" panose="020B0502040204020203" charset="-122"/>
              </a:rPr>
              <a:t>模型。</a:t>
            </a:r>
          </a:p>
          <a:p>
            <a:pPr algn="just">
              <a:lnSpc>
                <a:spcPct val="150000"/>
              </a:lnSpc>
            </a:pPr>
            <a:r>
              <a:rPr lang="en-US" altLang="zh-CN" sz="1600" dirty="0">
                <a:solidFill>
                  <a:srgbClr val="262626"/>
                </a:solidFill>
                <a:latin typeface="微软雅黑 Light" panose="020B0502040204020203" charset="-122"/>
                <a:ea typeface="微软雅黑 Light" panose="020B0502040204020203" charset="-122"/>
              </a:rPr>
              <a:t>·</a:t>
            </a:r>
            <a:r>
              <a:rPr lang="zh-CN" altLang="en-US" sz="1600" dirty="0">
                <a:solidFill>
                  <a:srgbClr val="262626"/>
                </a:solidFill>
                <a:latin typeface="微软雅黑 Light" panose="020B0502040204020203" charset="-122"/>
                <a:ea typeface="微软雅黑 Light" panose="020B0502040204020203" charset="-122"/>
              </a:rPr>
              <a:t>提供了两种不同主干的结果（</a:t>
            </a:r>
            <a:r>
              <a:rPr lang="en-US" altLang="zh-CN" sz="1600" dirty="0">
                <a:solidFill>
                  <a:srgbClr val="262626"/>
                </a:solidFill>
                <a:latin typeface="微软雅黑 Light" panose="020B0502040204020203" charset="-122"/>
                <a:ea typeface="微软雅黑 Light" panose="020B0502040204020203" charset="-122"/>
              </a:rPr>
              <a:t>ResNet-50 </a:t>
            </a:r>
            <a:r>
              <a:rPr lang="zh-CN" altLang="en-US" sz="1600" dirty="0">
                <a:solidFill>
                  <a:srgbClr val="262626"/>
                </a:solidFill>
                <a:latin typeface="微软雅黑 Light" panose="020B0502040204020203" charset="-122"/>
                <a:ea typeface="微软雅黑 Light" panose="020B0502040204020203" charset="-122"/>
              </a:rPr>
              <a:t>和 </a:t>
            </a:r>
            <a:r>
              <a:rPr lang="en-US" altLang="zh-CN" sz="1600" dirty="0">
                <a:solidFill>
                  <a:srgbClr val="262626"/>
                </a:solidFill>
                <a:latin typeface="微软雅黑 Light" panose="020B0502040204020203" charset="-122"/>
                <a:ea typeface="微软雅黑 Light" panose="020B0502040204020203" charset="-122"/>
              </a:rPr>
              <a:t>ResNet-101</a:t>
            </a:r>
            <a:r>
              <a:rPr lang="zh-CN" altLang="en-US" sz="1600" dirty="0">
                <a:solidFill>
                  <a:srgbClr val="262626"/>
                </a:solidFill>
                <a:latin typeface="微软雅黑 Light" panose="020B0502040204020203" charset="-122"/>
                <a:ea typeface="微软雅黑 Light" panose="020B0502040204020203" charset="-122"/>
              </a:rPr>
              <a:t>），并使用扩展提高了特征分辨率以提升小目标的性能。</a:t>
            </a:r>
          </a:p>
          <a:p>
            <a:pPr algn="just">
              <a:lnSpc>
                <a:spcPct val="150000"/>
              </a:lnSpc>
            </a:pPr>
            <a:r>
              <a:rPr lang="en-US" altLang="zh-CN" sz="1600" dirty="0">
                <a:solidFill>
                  <a:srgbClr val="262626"/>
                </a:solidFill>
                <a:latin typeface="微软雅黑 Light" panose="020B0502040204020203" charset="-122"/>
                <a:ea typeface="微软雅黑 Light" panose="020B0502040204020203" charset="-122"/>
              </a:rPr>
              <a:t>·</a:t>
            </a:r>
            <a:r>
              <a:rPr lang="zh-CN" altLang="en-US" sz="1600" dirty="0">
                <a:solidFill>
                  <a:srgbClr val="262626"/>
                </a:solidFill>
                <a:latin typeface="微软雅黑 Light" panose="020B0502040204020203" charset="-122"/>
                <a:ea typeface="微软雅黑 Light" panose="020B0502040204020203" charset="-122"/>
              </a:rPr>
              <a:t>使用了尺度增强和随机裁剪增强，提升了性能。</a:t>
            </a:r>
          </a:p>
          <a:p>
            <a:pPr algn="just">
              <a:lnSpc>
                <a:spcPct val="150000"/>
              </a:lnSpc>
            </a:pPr>
            <a:r>
              <a:rPr lang="en-US" altLang="zh-CN" sz="1600" dirty="0">
                <a:solidFill>
                  <a:srgbClr val="262626"/>
                </a:solidFill>
                <a:latin typeface="微软雅黑 Light" panose="020B0502040204020203" charset="-122"/>
                <a:ea typeface="微软雅黑 Light" panose="020B0502040204020203" charset="-122"/>
              </a:rPr>
              <a:t>·</a:t>
            </a:r>
            <a:r>
              <a:rPr lang="zh-CN" altLang="en-US" sz="1600" dirty="0">
                <a:solidFill>
                  <a:srgbClr val="262626"/>
                </a:solidFill>
                <a:latin typeface="微软雅黑 Light" panose="020B0502040204020203" charset="-122"/>
                <a:ea typeface="微软雅黑 Light" panose="020B0502040204020203" charset="-122"/>
              </a:rPr>
              <a:t>在推理时，通过覆盖空类预测来优化 </a:t>
            </a:r>
            <a:r>
              <a:rPr lang="en-US" altLang="zh-CN" sz="1600" dirty="0">
                <a:solidFill>
                  <a:srgbClr val="262626"/>
                </a:solidFill>
                <a:latin typeface="微软雅黑 Light" panose="020B0502040204020203" charset="-122"/>
                <a:ea typeface="微软雅黑 Light" panose="020B0502040204020203" charset="-122"/>
              </a:rPr>
              <a:t>AP</a:t>
            </a:r>
            <a:r>
              <a:rPr lang="zh-CN" altLang="en-US" sz="1600" dirty="0">
                <a:solidFill>
                  <a:srgbClr val="262626"/>
                </a:solidFill>
                <a:latin typeface="微软雅黑 Light" panose="020B0502040204020203" charset="-122"/>
                <a:ea typeface="微软雅黑 Light" panose="020B0502040204020203" charset="-122"/>
              </a:rPr>
              <a:t>。</a:t>
            </a:r>
          </a:p>
          <a:p>
            <a:pPr algn="just">
              <a:lnSpc>
                <a:spcPct val="150000"/>
              </a:lnSpc>
            </a:pPr>
            <a:r>
              <a:rPr lang="en-US" altLang="zh-CN" sz="1600" dirty="0">
                <a:solidFill>
                  <a:srgbClr val="262626"/>
                </a:solidFill>
                <a:latin typeface="微软雅黑 Light" panose="020B0502040204020203" charset="-122"/>
                <a:ea typeface="微软雅黑 Light" panose="020B0502040204020203" charset="-122"/>
              </a:rPr>
              <a:t>·</a:t>
            </a:r>
            <a:r>
              <a:rPr lang="zh-CN" altLang="en-US" sz="1600" dirty="0">
                <a:solidFill>
                  <a:srgbClr val="262626"/>
                </a:solidFill>
                <a:latin typeface="微软雅黑 Light" panose="020B0502040204020203" charset="-122"/>
                <a:ea typeface="微软雅黑 Light" panose="020B0502040204020203" charset="-122"/>
              </a:rPr>
              <a:t>训练超参数和训练计划细节也进行了详细描述，包括使用 </a:t>
            </a:r>
            <a:r>
              <a:rPr lang="en-US" altLang="zh-CN" sz="1600" dirty="0">
                <a:solidFill>
                  <a:srgbClr val="262626"/>
                </a:solidFill>
                <a:latin typeface="微软雅黑 Light" panose="020B0502040204020203" charset="-122"/>
                <a:ea typeface="微软雅黑 Light" panose="020B0502040204020203" charset="-122"/>
              </a:rPr>
              <a:t>16 </a:t>
            </a:r>
            <a:r>
              <a:rPr lang="zh-CN" altLang="en-US" sz="1600" dirty="0">
                <a:solidFill>
                  <a:srgbClr val="262626"/>
                </a:solidFill>
                <a:latin typeface="微软雅黑 Light" panose="020B0502040204020203" charset="-122"/>
                <a:ea typeface="微软雅黑 Light" panose="020B0502040204020203" charset="-122"/>
              </a:rPr>
              <a:t>个 </a:t>
            </a:r>
            <a:r>
              <a:rPr lang="en-US" altLang="zh-CN" sz="1600" dirty="0">
                <a:solidFill>
                  <a:srgbClr val="262626"/>
                </a:solidFill>
                <a:latin typeface="微软雅黑 Light" panose="020B0502040204020203" charset="-122"/>
                <a:ea typeface="微软雅黑 Light" panose="020B0502040204020203" charset="-122"/>
              </a:rPr>
              <a:t>V100 GPU</a:t>
            </a:r>
            <a:r>
              <a:rPr lang="zh-CN" altLang="en-US" sz="1600" dirty="0">
                <a:solidFill>
                  <a:srgbClr val="262626"/>
                </a:solidFill>
                <a:latin typeface="微软雅黑 Light" panose="020B0502040204020203" charset="-122"/>
                <a:ea typeface="微软雅黑 Light" panose="020B0502040204020203" charset="-122"/>
              </a:rPr>
              <a:t>训练 </a:t>
            </a:r>
            <a:r>
              <a:rPr lang="en-US" altLang="zh-CN" sz="1600" dirty="0">
                <a:solidFill>
                  <a:srgbClr val="262626"/>
                </a:solidFill>
                <a:latin typeface="微软雅黑 Light" panose="020B0502040204020203" charset="-122"/>
                <a:ea typeface="微软雅黑 Light" panose="020B0502040204020203" charset="-122"/>
              </a:rPr>
              <a:t>300 </a:t>
            </a:r>
            <a:r>
              <a:rPr lang="zh-CN" altLang="en-US" sz="1600" dirty="0">
                <a:solidFill>
                  <a:srgbClr val="262626"/>
                </a:solidFill>
                <a:latin typeface="微软雅黑 Light" panose="020B0502040204020203" charset="-122"/>
                <a:ea typeface="微软雅黑 Light" panose="020B0502040204020203" charset="-122"/>
              </a:rPr>
              <a:t>个时期，以及在特定时期后调整学习率。</a:t>
            </a:r>
          </a:p>
        </p:txBody>
      </p:sp>
    </p:spTree>
    <p:custDataLst>
      <p:tags r:id="rId1"/>
    </p:custData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1"/>
          <p:nvPr/>
        </p:nvSpPr>
        <p:spPr>
          <a:xfrm>
            <a:off x="4707255" y="233680"/>
            <a:ext cx="2772410" cy="649188"/>
          </a:xfrm>
          <a:prstGeom prst="roundRect">
            <a:avLst>
              <a:gd name="adj" fmla="val 49999"/>
            </a:avLst>
          </a:prstGeom>
          <a:solidFill>
            <a:srgbClr val="701E5E"/>
          </a:solidFill>
        </p:spPr>
        <p:txBody>
          <a:bodyPr wrap="square" rtlCol="0" anchor="t">
            <a:spAutoFit/>
          </a:bodyPr>
          <a:lstStyle/>
          <a:p>
            <a:pPr lvl="0" algn="ctr">
              <a:buClrTx/>
              <a:buSzTx/>
              <a:buFontTx/>
            </a:pPr>
            <a:r>
              <a:rPr lang="zh-CN" altLang="en-US" sz="2400" b="1" spc="300" dirty="0">
                <a:solidFill>
                  <a:schemeClr val="bg1"/>
                </a:solidFill>
                <a:latin typeface="微软雅黑" panose="020B0503020204020204" pitchFamily="34" charset="-122"/>
                <a:ea typeface="微软雅黑" panose="020B0503020204020204" pitchFamily="34" charset="-122"/>
                <a:sym typeface="+mn-ea"/>
              </a:rPr>
              <a:t>实验结果</a:t>
            </a:r>
            <a:endParaRPr lang="zh-CN" altLang="en-US" sz="2400" b="1" spc="300" dirty="0">
              <a:solidFill>
                <a:schemeClr val="bg1"/>
              </a:solidFill>
              <a:uFillTx/>
              <a:latin typeface="微软雅黑" panose="020B0503020204020204" pitchFamily="34" charset="-122"/>
              <a:ea typeface="微软雅黑" panose="020B0503020204020204" pitchFamily="34" charset="-122"/>
              <a:sym typeface="+mn-ea"/>
            </a:endParaRPr>
          </a:p>
        </p:txBody>
      </p:sp>
      <p:sp>
        <p:nvSpPr>
          <p:cNvPr id="7" name="333333"/>
          <p:cNvSpPr txBox="1"/>
          <p:nvPr/>
        </p:nvSpPr>
        <p:spPr>
          <a:xfrm>
            <a:off x="1010069" y="992297"/>
            <a:ext cx="3131669" cy="369332"/>
          </a:xfrm>
          <a:prstGeom prst="rect">
            <a:avLst/>
          </a:prstGeom>
          <a:noFill/>
          <a:ln w="9525">
            <a:noFill/>
          </a:ln>
        </p:spPr>
        <p:txBody>
          <a:bodyPr wrap="square" anchor="t">
            <a:spAutoFit/>
          </a:bodyPr>
          <a:lstStyle/>
          <a:p>
            <a:pPr algn="l"/>
            <a:r>
              <a:rPr lang="en-US" altLang="zh-CN" b="1" dirty="0">
                <a:solidFill>
                  <a:schemeClr val="tx1">
                    <a:lumMod val="75000"/>
                    <a:lumOff val="25000"/>
                  </a:schemeClr>
                </a:solidFill>
                <a:latin typeface="微软雅黑" panose="020B0503020204020204" pitchFamily="34" charset="-122"/>
                <a:ea typeface="微软雅黑" panose="020B0503020204020204" pitchFamily="34" charset="-122"/>
              </a:rPr>
              <a:t>1. </a:t>
            </a:r>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rPr>
              <a:t>模型性能的对比试验</a:t>
            </a:r>
          </a:p>
        </p:txBody>
      </p:sp>
      <p:pic>
        <p:nvPicPr>
          <p:cNvPr id="12" name="图片 11"/>
          <p:cNvPicPr>
            <a:picLocks noChangeAspect="1"/>
          </p:cNvPicPr>
          <p:nvPr/>
        </p:nvPicPr>
        <p:blipFill>
          <a:blip r:embed="rId3"/>
          <a:stretch>
            <a:fillRect/>
          </a:stretch>
        </p:blipFill>
        <p:spPr>
          <a:xfrm>
            <a:off x="933132" y="1423753"/>
            <a:ext cx="4965191" cy="2083737"/>
          </a:xfrm>
          <a:prstGeom prst="rect">
            <a:avLst/>
          </a:prstGeom>
        </p:spPr>
      </p:pic>
      <p:pic>
        <p:nvPicPr>
          <p:cNvPr id="13" name="图片 12"/>
          <p:cNvPicPr>
            <a:picLocks noChangeAspect="1"/>
          </p:cNvPicPr>
          <p:nvPr/>
        </p:nvPicPr>
        <p:blipFill>
          <a:blip r:embed="rId4"/>
          <a:stretch>
            <a:fillRect/>
          </a:stretch>
        </p:blipFill>
        <p:spPr>
          <a:xfrm>
            <a:off x="933132" y="3631738"/>
            <a:ext cx="4626178" cy="2992582"/>
          </a:xfrm>
          <a:prstGeom prst="rect">
            <a:avLst/>
          </a:prstGeom>
        </p:spPr>
      </p:pic>
      <p:sp>
        <p:nvSpPr>
          <p:cNvPr id="17" name="1111"/>
          <p:cNvSpPr txBox="1"/>
          <p:nvPr/>
        </p:nvSpPr>
        <p:spPr>
          <a:xfrm>
            <a:off x="6721188" y="1423753"/>
            <a:ext cx="4886647" cy="3743782"/>
          </a:xfrm>
          <a:prstGeom prst="rect">
            <a:avLst/>
          </a:prstGeom>
          <a:noFill/>
          <a:ln w="9525">
            <a:noFill/>
          </a:ln>
        </p:spPr>
        <p:txBody>
          <a:bodyPr wrap="square" anchor="t">
            <a:spAutoFit/>
          </a:bodyPr>
          <a:lstStyle/>
          <a:p>
            <a:pPr algn="just">
              <a:lnSpc>
                <a:spcPct val="150000"/>
              </a:lnSpc>
            </a:pPr>
            <a:r>
              <a:rPr lang="zh-CN" altLang="en-US" sz="1600" dirty="0">
                <a:solidFill>
                  <a:srgbClr val="262626"/>
                </a:solidFill>
                <a:latin typeface="微软雅黑 Light" panose="020B0502040204020203" charset="-122"/>
                <a:ea typeface="微软雅黑 Light" panose="020B0502040204020203" charset="-122"/>
              </a:rPr>
              <a:t>      将统一的全景分割方法与几种不同处理 </a:t>
            </a:r>
            <a:r>
              <a:rPr lang="en-US" altLang="zh-CN" sz="1600" dirty="0">
                <a:solidFill>
                  <a:srgbClr val="262626"/>
                </a:solidFill>
                <a:latin typeface="微软雅黑 Light" panose="020B0502040204020203" charset="-122"/>
                <a:ea typeface="微软雅黑 Light" panose="020B0502040204020203" charset="-122"/>
              </a:rPr>
              <a:t>things </a:t>
            </a:r>
            <a:r>
              <a:rPr lang="zh-CN" altLang="en-US" sz="1600" dirty="0">
                <a:solidFill>
                  <a:srgbClr val="262626"/>
                </a:solidFill>
                <a:latin typeface="微软雅黑 Light" panose="020B0502040204020203" charset="-122"/>
                <a:ea typeface="微软雅黑 Light" panose="020B0502040204020203" charset="-122"/>
              </a:rPr>
              <a:t>和 </a:t>
            </a:r>
            <a:r>
              <a:rPr lang="en-US" altLang="zh-CN" sz="1600" dirty="0">
                <a:solidFill>
                  <a:srgbClr val="262626"/>
                </a:solidFill>
                <a:latin typeface="微软雅黑 Light" panose="020B0502040204020203" charset="-122"/>
                <a:ea typeface="微软雅黑 Light" panose="020B0502040204020203" charset="-122"/>
              </a:rPr>
              <a:t>stuff </a:t>
            </a:r>
            <a:r>
              <a:rPr lang="zh-CN" altLang="en-US" sz="1600" dirty="0">
                <a:solidFill>
                  <a:srgbClr val="262626"/>
                </a:solidFill>
                <a:latin typeface="微软雅黑 Light" panose="020B0502040204020203" charset="-122"/>
                <a:ea typeface="微软雅黑 Light" panose="020B0502040204020203" charset="-122"/>
              </a:rPr>
              <a:t>的既定方法进行了比较。我们报告了全景质量（</a:t>
            </a:r>
            <a:r>
              <a:rPr lang="en-US" altLang="zh-CN" sz="1600" dirty="0">
                <a:solidFill>
                  <a:srgbClr val="262626"/>
                </a:solidFill>
                <a:latin typeface="微软雅黑 Light" panose="020B0502040204020203" charset="-122"/>
                <a:ea typeface="微软雅黑 Light" panose="020B0502040204020203" charset="-122"/>
              </a:rPr>
              <a:t>PQ</a:t>
            </a:r>
            <a:r>
              <a:rPr lang="zh-CN" altLang="en-US" sz="1600" dirty="0">
                <a:solidFill>
                  <a:srgbClr val="262626"/>
                </a:solidFill>
                <a:latin typeface="微软雅黑 Light" panose="020B0502040204020203" charset="-122"/>
                <a:ea typeface="微软雅黑 Light" panose="020B0502040204020203" charset="-122"/>
              </a:rPr>
              <a:t>）以及对 </a:t>
            </a:r>
            <a:r>
              <a:rPr lang="en-US" altLang="zh-CN" sz="1600" dirty="0">
                <a:solidFill>
                  <a:srgbClr val="262626"/>
                </a:solidFill>
                <a:latin typeface="微软雅黑 Light" panose="020B0502040204020203" charset="-122"/>
                <a:ea typeface="微软雅黑 Light" panose="020B0502040204020203" charset="-122"/>
              </a:rPr>
              <a:t>things</a:t>
            </a:r>
            <a:r>
              <a:rPr lang="zh-CN" altLang="en-US" sz="1600" dirty="0">
                <a:solidFill>
                  <a:srgbClr val="262626"/>
                </a:solidFill>
                <a:latin typeface="微软雅黑 Light" panose="020B0502040204020203" charset="-122"/>
                <a:ea typeface="微软雅黑 Light" panose="020B0502040204020203" charset="-122"/>
              </a:rPr>
              <a:t>（</a:t>
            </a:r>
            <a:r>
              <a:rPr lang="en-US" altLang="zh-CN" sz="1600" dirty="0" err="1">
                <a:solidFill>
                  <a:srgbClr val="262626"/>
                </a:solidFill>
                <a:latin typeface="微软雅黑 Light" panose="020B0502040204020203" charset="-122"/>
                <a:ea typeface="微软雅黑 Light" panose="020B0502040204020203" charset="-122"/>
              </a:rPr>
              <a:t>PQth</a:t>
            </a:r>
            <a:r>
              <a:rPr lang="zh-CN" altLang="en-US" sz="1600" dirty="0">
                <a:solidFill>
                  <a:srgbClr val="262626"/>
                </a:solidFill>
                <a:latin typeface="微软雅黑 Light" panose="020B0502040204020203" charset="-122"/>
                <a:ea typeface="微软雅黑 Light" panose="020B0502040204020203" charset="-122"/>
              </a:rPr>
              <a:t>）和 </a:t>
            </a:r>
            <a:r>
              <a:rPr lang="en-US" altLang="zh-CN" sz="1600" dirty="0">
                <a:solidFill>
                  <a:srgbClr val="262626"/>
                </a:solidFill>
                <a:latin typeface="微软雅黑 Light" panose="020B0502040204020203" charset="-122"/>
                <a:ea typeface="微软雅黑 Light" panose="020B0502040204020203" charset="-122"/>
              </a:rPr>
              <a:t>stuff</a:t>
            </a:r>
            <a:r>
              <a:rPr lang="zh-CN" altLang="en-US" sz="1600" dirty="0">
                <a:solidFill>
                  <a:srgbClr val="262626"/>
                </a:solidFill>
                <a:latin typeface="微软雅黑 Light" panose="020B0502040204020203" charset="-122"/>
                <a:ea typeface="微软雅黑 Light" panose="020B0502040204020203" charset="-122"/>
              </a:rPr>
              <a:t>（</a:t>
            </a:r>
            <a:r>
              <a:rPr lang="en-US" altLang="zh-CN" sz="1600" dirty="0" err="1">
                <a:solidFill>
                  <a:srgbClr val="262626"/>
                </a:solidFill>
                <a:latin typeface="微软雅黑 Light" panose="020B0502040204020203" charset="-122"/>
                <a:ea typeface="微软雅黑 Light" panose="020B0502040204020203" charset="-122"/>
              </a:rPr>
              <a:t>PQst</a:t>
            </a:r>
            <a:r>
              <a:rPr lang="zh-CN" altLang="en-US" sz="1600" dirty="0">
                <a:solidFill>
                  <a:srgbClr val="262626"/>
                </a:solidFill>
                <a:latin typeface="微软雅黑 Light" panose="020B0502040204020203" charset="-122"/>
                <a:ea typeface="微软雅黑 Light" panose="020B0502040204020203" charset="-122"/>
              </a:rPr>
              <a:t>）的分解。我们还报告了在任何全景后处理之前（在我们的情况下，在采用像素方式的 </a:t>
            </a:r>
            <a:r>
              <a:rPr lang="en-US" altLang="zh-CN" sz="1600" dirty="0">
                <a:solidFill>
                  <a:srgbClr val="262626"/>
                </a:solidFill>
                <a:latin typeface="微软雅黑 Light" panose="020B0502040204020203" charset="-122"/>
                <a:ea typeface="微软雅黑 Light" panose="020B0502040204020203" charset="-122"/>
              </a:rPr>
              <a:t>argmax </a:t>
            </a:r>
            <a:r>
              <a:rPr lang="zh-CN" altLang="en-US" sz="1600" dirty="0">
                <a:solidFill>
                  <a:srgbClr val="262626"/>
                </a:solidFill>
                <a:latin typeface="微软雅黑 Light" panose="020B0502040204020203" charset="-122"/>
                <a:ea typeface="微软雅黑 Light" panose="020B0502040204020203" charset="-122"/>
              </a:rPr>
              <a:t>之前）的掩码 </a:t>
            </a:r>
            <a:r>
              <a:rPr lang="en-US" altLang="zh-CN" sz="1600" dirty="0">
                <a:solidFill>
                  <a:srgbClr val="262626"/>
                </a:solidFill>
                <a:latin typeface="微软雅黑 Light" panose="020B0502040204020203" charset="-122"/>
                <a:ea typeface="微软雅黑 Light" panose="020B0502040204020203" charset="-122"/>
              </a:rPr>
              <a:t>AP</a:t>
            </a:r>
            <a:r>
              <a:rPr lang="zh-CN" altLang="en-US" sz="1600" dirty="0">
                <a:solidFill>
                  <a:srgbClr val="262626"/>
                </a:solidFill>
                <a:latin typeface="微软雅黑 Light" panose="020B0502040204020203" charset="-122"/>
                <a:ea typeface="微软雅黑 Light" panose="020B0502040204020203" charset="-122"/>
              </a:rPr>
              <a:t>（根据 </a:t>
            </a:r>
            <a:r>
              <a:rPr lang="en-US" altLang="zh-CN" sz="1600" dirty="0">
                <a:solidFill>
                  <a:srgbClr val="262626"/>
                </a:solidFill>
                <a:latin typeface="微软雅黑 Light" panose="020B0502040204020203" charset="-122"/>
                <a:ea typeface="微软雅黑 Light" panose="020B0502040204020203" charset="-122"/>
              </a:rPr>
              <a:t>things </a:t>
            </a:r>
            <a:r>
              <a:rPr lang="zh-CN" altLang="en-US" sz="1600" dirty="0">
                <a:solidFill>
                  <a:srgbClr val="262626"/>
                </a:solidFill>
                <a:latin typeface="微软雅黑 Light" panose="020B0502040204020203" charset="-122"/>
                <a:ea typeface="微软雅黑 Light" panose="020B0502040204020203" charset="-122"/>
              </a:rPr>
              <a:t>类计算）。</a:t>
            </a:r>
          </a:p>
          <a:p>
            <a:pPr algn="just">
              <a:lnSpc>
                <a:spcPct val="150000"/>
              </a:lnSpc>
            </a:pPr>
            <a:r>
              <a:rPr lang="zh-CN" altLang="en-US" sz="1600" dirty="0">
                <a:solidFill>
                  <a:srgbClr val="262626"/>
                </a:solidFill>
                <a:latin typeface="微软雅黑 Light" panose="020B0502040204020203" charset="-122"/>
                <a:ea typeface="微软雅黑 Light" panose="020B0502040204020203" charset="-122"/>
              </a:rPr>
              <a:t>     可以看出，</a:t>
            </a:r>
            <a:r>
              <a:rPr lang="en-US" altLang="zh-CN" sz="1600" dirty="0">
                <a:solidFill>
                  <a:srgbClr val="262626"/>
                </a:solidFill>
                <a:latin typeface="微软雅黑 Light" panose="020B0502040204020203" charset="-122"/>
                <a:ea typeface="微软雅黑 Light" panose="020B0502040204020203" charset="-122"/>
              </a:rPr>
              <a:t>DETR </a:t>
            </a:r>
            <a:r>
              <a:rPr lang="zh-CN" altLang="en-US" sz="1600" dirty="0">
                <a:solidFill>
                  <a:srgbClr val="262626"/>
                </a:solidFill>
                <a:latin typeface="微软雅黑 Light" panose="020B0502040204020203" charset="-122"/>
                <a:ea typeface="微软雅黑 Light" panose="020B0502040204020203" charset="-122"/>
              </a:rPr>
              <a:t>的性能可以超过目前的在 </a:t>
            </a:r>
            <a:r>
              <a:rPr lang="en-US" altLang="zh-CN" sz="1600" dirty="0">
                <a:solidFill>
                  <a:srgbClr val="262626"/>
                </a:solidFill>
                <a:latin typeface="微软雅黑 Light" panose="020B0502040204020203" charset="-122"/>
                <a:ea typeface="微软雅黑 Light" panose="020B0502040204020203" charset="-122"/>
              </a:rPr>
              <a:t>MSCOCO </a:t>
            </a:r>
            <a:r>
              <a:rPr lang="zh-CN" altLang="en-US" sz="1600" dirty="0">
                <a:solidFill>
                  <a:srgbClr val="262626"/>
                </a:solidFill>
                <a:latin typeface="微软雅黑 Light" panose="020B0502040204020203" charset="-122"/>
                <a:ea typeface="微软雅黑 Light" panose="020B0502040204020203" charset="-122"/>
              </a:rPr>
              <a:t>数据集下的 </a:t>
            </a:r>
            <a:r>
              <a:rPr lang="en-US" altLang="zh-CN" sz="1600" dirty="0">
                <a:solidFill>
                  <a:srgbClr val="262626"/>
                </a:solidFill>
                <a:latin typeface="微软雅黑 Light" panose="020B0502040204020203" charset="-122"/>
                <a:ea typeface="微软雅黑 Light" panose="020B0502040204020203" charset="-122"/>
              </a:rPr>
              <a:t>SOTA </a:t>
            </a:r>
            <a:r>
              <a:rPr lang="zh-CN" altLang="en-US" sz="1600" dirty="0">
                <a:solidFill>
                  <a:srgbClr val="262626"/>
                </a:solidFill>
                <a:latin typeface="微软雅黑 Light" panose="020B0502040204020203" charset="-122"/>
                <a:ea typeface="微软雅黑 Light" panose="020B0502040204020203" charset="-122"/>
              </a:rPr>
              <a:t>模型。</a:t>
            </a:r>
            <a:endParaRPr lang="en-US" altLang="zh-CN" sz="1600" dirty="0">
              <a:solidFill>
                <a:srgbClr val="262626"/>
              </a:solidFill>
              <a:latin typeface="微软雅黑 Light" panose="020B0502040204020203" charset="-122"/>
              <a:ea typeface="微软雅黑 Light" panose="020B0502040204020203" charset="-122"/>
            </a:endParaRPr>
          </a:p>
          <a:p>
            <a:pPr algn="just">
              <a:lnSpc>
                <a:spcPct val="150000"/>
              </a:lnSpc>
            </a:pPr>
            <a:r>
              <a:rPr lang="zh-CN" altLang="en-US" sz="1600" dirty="0">
                <a:solidFill>
                  <a:srgbClr val="262626"/>
                </a:solidFill>
                <a:latin typeface="微软雅黑 Light" panose="020B0502040204020203" charset="-122"/>
                <a:ea typeface="微软雅黑 Light" panose="020B0502040204020203" charset="-122"/>
                <a:sym typeface="微软雅黑" panose="020B0503020204020204" pitchFamily="34" charset="-122"/>
              </a:rPr>
              <a:t>     且 </a:t>
            </a:r>
            <a:r>
              <a:rPr lang="en-US" altLang="zh-CN" sz="1600" dirty="0">
                <a:solidFill>
                  <a:srgbClr val="262626"/>
                </a:solidFill>
                <a:latin typeface="微软雅黑 Light" panose="020B0502040204020203" charset="-122"/>
                <a:ea typeface="微软雅黑 Light" panose="020B0502040204020203" charset="-122"/>
                <a:sym typeface="微软雅黑" panose="020B0503020204020204" pitchFamily="34" charset="-122"/>
              </a:rPr>
              <a:t>DETR </a:t>
            </a:r>
            <a:r>
              <a:rPr lang="zh-CN" altLang="en-US" sz="1600" dirty="0">
                <a:solidFill>
                  <a:srgbClr val="262626"/>
                </a:solidFill>
                <a:latin typeface="微软雅黑 Light" panose="020B0502040204020203" charset="-122"/>
                <a:ea typeface="微软雅黑 Light" panose="020B0502040204020203" charset="-122"/>
                <a:sym typeface="微软雅黑" panose="020B0503020204020204" pitchFamily="34" charset="-122"/>
              </a:rPr>
              <a:t>模型获得了与经过大量调整的 </a:t>
            </a:r>
            <a:r>
              <a:rPr lang="en-US" altLang="zh-CN" sz="1600" dirty="0">
                <a:solidFill>
                  <a:srgbClr val="262626"/>
                </a:solidFill>
                <a:latin typeface="微软雅黑 Light" panose="020B0502040204020203" charset="-122"/>
                <a:ea typeface="微软雅黑 Light" panose="020B0502040204020203" charset="-122"/>
                <a:sym typeface="微软雅黑" panose="020B0503020204020204" pitchFamily="34" charset="-122"/>
              </a:rPr>
              <a:t>Faster R-CNN baseline </a:t>
            </a:r>
            <a:r>
              <a:rPr lang="zh-CN" altLang="en-US" sz="1600" dirty="0">
                <a:solidFill>
                  <a:srgbClr val="262626"/>
                </a:solidFill>
                <a:latin typeface="微软雅黑 Light" panose="020B0502040204020203" charset="-122"/>
                <a:ea typeface="微软雅黑 Light" panose="020B0502040204020203" charset="-122"/>
                <a:sym typeface="微软雅黑" panose="020B0503020204020204" pitchFamily="34" charset="-122"/>
              </a:rPr>
              <a:t>相当的结果。</a:t>
            </a:r>
          </a:p>
        </p:txBody>
      </p:sp>
    </p:spTree>
    <p:custDataLst>
      <p:tags r:id="rId1"/>
    </p:custData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1"/>
          <p:nvPr/>
        </p:nvSpPr>
        <p:spPr>
          <a:xfrm>
            <a:off x="4707255" y="233680"/>
            <a:ext cx="2772410" cy="649188"/>
          </a:xfrm>
          <a:prstGeom prst="roundRect">
            <a:avLst>
              <a:gd name="adj" fmla="val 49999"/>
            </a:avLst>
          </a:prstGeom>
          <a:solidFill>
            <a:srgbClr val="701E5E"/>
          </a:solidFill>
        </p:spPr>
        <p:txBody>
          <a:bodyPr wrap="square" rtlCol="0" anchor="t">
            <a:spAutoFit/>
          </a:bodyPr>
          <a:lstStyle/>
          <a:p>
            <a:pPr lvl="0" algn="ctr">
              <a:buClrTx/>
              <a:buSzTx/>
              <a:buFontTx/>
            </a:pPr>
            <a:r>
              <a:rPr lang="zh-CN" altLang="en-US" sz="2400" b="1" spc="300" dirty="0">
                <a:solidFill>
                  <a:schemeClr val="bg1"/>
                </a:solidFill>
                <a:latin typeface="微软雅黑" panose="020B0503020204020204" pitchFamily="34" charset="-122"/>
                <a:ea typeface="微软雅黑" panose="020B0503020204020204" pitchFamily="34" charset="-122"/>
                <a:sym typeface="+mn-ea"/>
              </a:rPr>
              <a:t>实验结果</a:t>
            </a:r>
            <a:endParaRPr lang="zh-CN" altLang="en-US" sz="2400" b="1" spc="300" dirty="0">
              <a:solidFill>
                <a:schemeClr val="bg1"/>
              </a:solidFill>
              <a:uFillTx/>
              <a:latin typeface="微软雅黑" panose="020B0503020204020204" pitchFamily="34" charset="-122"/>
              <a:ea typeface="微软雅黑" panose="020B0503020204020204" pitchFamily="34" charset="-122"/>
              <a:sym typeface="+mn-ea"/>
            </a:endParaRPr>
          </a:p>
        </p:txBody>
      </p:sp>
      <p:sp>
        <p:nvSpPr>
          <p:cNvPr id="7" name="333333"/>
          <p:cNvSpPr txBox="1"/>
          <p:nvPr/>
        </p:nvSpPr>
        <p:spPr>
          <a:xfrm>
            <a:off x="1097072" y="934926"/>
            <a:ext cx="3131669" cy="369332"/>
          </a:xfrm>
          <a:prstGeom prst="rect">
            <a:avLst/>
          </a:prstGeom>
          <a:noFill/>
          <a:ln w="9525">
            <a:noFill/>
          </a:ln>
        </p:spPr>
        <p:txBody>
          <a:bodyPr wrap="square" anchor="t">
            <a:spAutoFit/>
          </a:bodyPr>
          <a:lstStyle/>
          <a:p>
            <a:pPr algn="l"/>
            <a:r>
              <a:rPr lang="en-US" altLang="zh-CN" b="1" dirty="0">
                <a:solidFill>
                  <a:schemeClr val="tx1">
                    <a:lumMod val="75000"/>
                    <a:lumOff val="25000"/>
                  </a:schemeClr>
                </a:solidFill>
                <a:latin typeface="微软雅黑" panose="020B0503020204020204" pitchFamily="34" charset="-122"/>
                <a:ea typeface="微软雅黑" panose="020B0503020204020204" pitchFamily="34" charset="-122"/>
              </a:rPr>
              <a:t>2. Encoder </a:t>
            </a:r>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rPr>
              <a:t>层数对比试验</a:t>
            </a:r>
          </a:p>
        </p:txBody>
      </p:sp>
      <p:sp>
        <p:nvSpPr>
          <p:cNvPr id="17" name="1111"/>
          <p:cNvSpPr txBox="1"/>
          <p:nvPr/>
        </p:nvSpPr>
        <p:spPr>
          <a:xfrm>
            <a:off x="7419111" y="1582173"/>
            <a:ext cx="4540826" cy="789127"/>
          </a:xfrm>
          <a:prstGeom prst="rect">
            <a:avLst/>
          </a:prstGeom>
          <a:noFill/>
          <a:ln w="9525">
            <a:noFill/>
          </a:ln>
        </p:spPr>
        <p:txBody>
          <a:bodyPr wrap="square" anchor="t">
            <a:spAutoFit/>
          </a:bodyPr>
          <a:lstStyle/>
          <a:p>
            <a:pPr algn="just">
              <a:lnSpc>
                <a:spcPct val="150000"/>
              </a:lnSpc>
            </a:pPr>
            <a:r>
              <a:rPr lang="zh-CN" altLang="en-US" sz="1600" dirty="0">
                <a:solidFill>
                  <a:srgbClr val="262626"/>
                </a:solidFill>
                <a:latin typeface="微软雅黑 Light" panose="020B0502040204020203" charset="-122"/>
                <a:ea typeface="微软雅黑 Light" panose="020B0502040204020203" charset="-122"/>
              </a:rPr>
              <a:t>       可以发现，从实验结果来看 </a:t>
            </a:r>
            <a:r>
              <a:rPr lang="en-US" altLang="zh-CN" sz="1600" dirty="0">
                <a:solidFill>
                  <a:srgbClr val="262626"/>
                </a:solidFill>
                <a:latin typeface="微软雅黑 Light" panose="020B0502040204020203" charset="-122"/>
                <a:ea typeface="微软雅黑 Light" panose="020B0502040204020203" charset="-122"/>
              </a:rPr>
              <a:t>Encoder </a:t>
            </a:r>
            <a:r>
              <a:rPr lang="zh-CN" altLang="en-US" sz="1600" dirty="0">
                <a:solidFill>
                  <a:srgbClr val="262626"/>
                </a:solidFill>
                <a:latin typeface="微软雅黑 Light" panose="020B0502040204020203" charset="-122"/>
                <a:ea typeface="微软雅黑 Light" panose="020B0502040204020203" charset="-122"/>
              </a:rPr>
              <a:t>层数越多越好。</a:t>
            </a:r>
            <a:endParaRPr lang="zh-CN" altLang="en-US" sz="1600" dirty="0">
              <a:solidFill>
                <a:srgbClr val="262626"/>
              </a:solidFill>
              <a:latin typeface="微软雅黑 Light" panose="020B0502040204020203" charset="-122"/>
              <a:ea typeface="微软雅黑 Light" panose="020B0502040204020203" charset="-122"/>
              <a:sym typeface="微软雅黑" panose="020B0503020204020204" pitchFamily="34" charset="-122"/>
            </a:endParaRPr>
          </a:p>
        </p:txBody>
      </p:sp>
      <p:pic>
        <p:nvPicPr>
          <p:cNvPr id="3" name="图片 2"/>
          <p:cNvPicPr>
            <a:picLocks noChangeAspect="1"/>
          </p:cNvPicPr>
          <p:nvPr/>
        </p:nvPicPr>
        <p:blipFill>
          <a:blip r:embed="rId3"/>
          <a:stretch>
            <a:fillRect/>
          </a:stretch>
        </p:blipFill>
        <p:spPr>
          <a:xfrm>
            <a:off x="1043568" y="1304258"/>
            <a:ext cx="6183310" cy="1957438"/>
          </a:xfrm>
          <a:prstGeom prst="rect">
            <a:avLst/>
          </a:prstGeom>
        </p:spPr>
      </p:pic>
      <p:sp>
        <p:nvSpPr>
          <p:cNvPr id="4" name="333333"/>
          <p:cNvSpPr txBox="1"/>
          <p:nvPr/>
        </p:nvSpPr>
        <p:spPr>
          <a:xfrm>
            <a:off x="1097072" y="3411639"/>
            <a:ext cx="5085931" cy="369332"/>
          </a:xfrm>
          <a:prstGeom prst="rect">
            <a:avLst/>
          </a:prstGeom>
          <a:noFill/>
          <a:ln w="9525">
            <a:noFill/>
          </a:ln>
        </p:spPr>
        <p:txBody>
          <a:bodyPr wrap="square" anchor="t">
            <a:spAutoFit/>
          </a:bodyPr>
          <a:lstStyle/>
          <a:p>
            <a:pPr algn="l"/>
            <a:r>
              <a:rPr lang="en-US" altLang="zh-CN" b="1" dirty="0">
                <a:solidFill>
                  <a:schemeClr val="tx1">
                    <a:lumMod val="75000"/>
                    <a:lumOff val="25000"/>
                  </a:schemeClr>
                </a:solidFill>
                <a:latin typeface="微软雅黑" panose="020B0503020204020204" pitchFamily="34" charset="-122"/>
                <a:ea typeface="微软雅黑" panose="020B0503020204020204" pitchFamily="34" charset="-122"/>
              </a:rPr>
              <a:t>3. Encoder Layer </a:t>
            </a:r>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rPr>
              <a:t>的 </a:t>
            </a:r>
            <a:r>
              <a:rPr lang="en-US" altLang="zh-CN" b="1" dirty="0">
                <a:solidFill>
                  <a:schemeClr val="tx1">
                    <a:lumMod val="75000"/>
                    <a:lumOff val="25000"/>
                  </a:schemeClr>
                </a:solidFill>
                <a:latin typeface="微软雅黑" panose="020B0503020204020204" pitchFamily="34" charset="-122"/>
                <a:ea typeface="微软雅黑" panose="020B0503020204020204" pitchFamily="34" charset="-122"/>
              </a:rPr>
              <a:t>attention </a:t>
            </a:r>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rPr>
              <a:t>可视化</a:t>
            </a:r>
          </a:p>
        </p:txBody>
      </p:sp>
      <p:pic>
        <p:nvPicPr>
          <p:cNvPr id="5" name="图片 4"/>
          <p:cNvPicPr>
            <a:picLocks noChangeAspect="1"/>
          </p:cNvPicPr>
          <p:nvPr/>
        </p:nvPicPr>
        <p:blipFill>
          <a:blip r:embed="rId4"/>
          <a:stretch>
            <a:fillRect/>
          </a:stretch>
        </p:blipFill>
        <p:spPr>
          <a:xfrm>
            <a:off x="1043567" y="3780970"/>
            <a:ext cx="6094987" cy="2798889"/>
          </a:xfrm>
          <a:prstGeom prst="rect">
            <a:avLst/>
          </a:prstGeom>
        </p:spPr>
      </p:pic>
      <p:sp>
        <p:nvSpPr>
          <p:cNvPr id="6" name="1111"/>
          <p:cNvSpPr txBox="1"/>
          <p:nvPr/>
        </p:nvSpPr>
        <p:spPr>
          <a:xfrm>
            <a:off x="7419110" y="4336884"/>
            <a:ext cx="4597977" cy="1158459"/>
          </a:xfrm>
          <a:prstGeom prst="rect">
            <a:avLst/>
          </a:prstGeom>
          <a:noFill/>
          <a:ln w="9525">
            <a:noFill/>
          </a:ln>
        </p:spPr>
        <p:txBody>
          <a:bodyPr wrap="square" anchor="t">
            <a:spAutoFit/>
          </a:bodyPr>
          <a:lstStyle/>
          <a:p>
            <a:pPr algn="just">
              <a:lnSpc>
                <a:spcPct val="150000"/>
              </a:lnSpc>
            </a:pPr>
            <a:r>
              <a:rPr lang="zh-CN" altLang="en-US" sz="1600" dirty="0">
                <a:solidFill>
                  <a:srgbClr val="262626"/>
                </a:solidFill>
                <a:latin typeface="微软雅黑 Light" panose="020B0502040204020203" charset="-122"/>
                <a:ea typeface="微软雅黑 Light" panose="020B0502040204020203" charset="-122"/>
                <a:sym typeface="微软雅黑" panose="020B0503020204020204" pitchFamily="34" charset="-122"/>
              </a:rPr>
              <a:t>      该图是最后一个 </a:t>
            </a:r>
            <a:r>
              <a:rPr lang="en-US" altLang="zh-CN" sz="1600" dirty="0">
                <a:solidFill>
                  <a:srgbClr val="262626"/>
                </a:solidFill>
                <a:latin typeface="微软雅黑 Light" panose="020B0502040204020203" charset="-122"/>
                <a:ea typeface="微软雅黑 Light" panose="020B0502040204020203" charset="-122"/>
                <a:sym typeface="微软雅黑" panose="020B0503020204020204" pitchFamily="34" charset="-122"/>
              </a:rPr>
              <a:t>Encoder Layer </a:t>
            </a:r>
            <a:r>
              <a:rPr lang="zh-CN" altLang="en-US" sz="1600" dirty="0">
                <a:solidFill>
                  <a:srgbClr val="262626"/>
                </a:solidFill>
                <a:latin typeface="微软雅黑 Light" panose="020B0502040204020203" charset="-122"/>
                <a:ea typeface="微软雅黑 Light" panose="020B0502040204020203" charset="-122"/>
                <a:sym typeface="微软雅黑" panose="020B0503020204020204" pitchFamily="34" charset="-122"/>
              </a:rPr>
              <a:t>的 </a:t>
            </a:r>
            <a:r>
              <a:rPr lang="en-US" altLang="zh-CN" sz="1600" dirty="0">
                <a:solidFill>
                  <a:srgbClr val="262626"/>
                </a:solidFill>
                <a:latin typeface="微软雅黑 Light" panose="020B0502040204020203" charset="-122"/>
                <a:ea typeface="微软雅黑 Light" panose="020B0502040204020203" charset="-122"/>
                <a:sym typeface="微软雅黑" panose="020B0503020204020204" pitchFamily="34" charset="-122"/>
              </a:rPr>
              <a:t>attention </a:t>
            </a:r>
            <a:r>
              <a:rPr lang="zh-CN" altLang="en-US" sz="1600" dirty="0">
                <a:solidFill>
                  <a:srgbClr val="262626"/>
                </a:solidFill>
                <a:latin typeface="微软雅黑 Light" panose="020B0502040204020203" charset="-122"/>
                <a:ea typeface="微软雅黑 Light" panose="020B0502040204020203" charset="-122"/>
                <a:sym typeface="微软雅黑" panose="020B0503020204020204" pitchFamily="34" charset="-122"/>
              </a:rPr>
              <a:t>可视化，可以看出，</a:t>
            </a:r>
            <a:r>
              <a:rPr lang="en-US" altLang="zh-CN" sz="1600" dirty="0">
                <a:solidFill>
                  <a:srgbClr val="262626"/>
                </a:solidFill>
                <a:latin typeface="微软雅黑 Light" panose="020B0502040204020203" charset="-122"/>
                <a:ea typeface="微软雅黑 Light" panose="020B0502040204020203" charset="-122"/>
                <a:sym typeface="微软雅黑" panose="020B0503020204020204" pitchFamily="34" charset="-122"/>
              </a:rPr>
              <a:t>Encoder </a:t>
            </a:r>
            <a:r>
              <a:rPr lang="zh-CN" altLang="en-US" sz="1600" dirty="0">
                <a:solidFill>
                  <a:srgbClr val="262626"/>
                </a:solidFill>
                <a:latin typeface="微软雅黑 Light" panose="020B0502040204020203" charset="-122"/>
                <a:ea typeface="微软雅黑 Light" panose="020B0502040204020203" charset="-122"/>
                <a:sym typeface="微软雅黑" panose="020B0503020204020204" pitchFamily="34" charset="-122"/>
              </a:rPr>
              <a:t>已经分离了 </a:t>
            </a:r>
            <a:r>
              <a:rPr lang="en-US" altLang="zh-CN" sz="1600" dirty="0">
                <a:solidFill>
                  <a:srgbClr val="262626"/>
                </a:solidFill>
                <a:latin typeface="微软雅黑 Light" panose="020B0502040204020203" charset="-122"/>
                <a:ea typeface="微软雅黑 Light" panose="020B0502040204020203" charset="-122"/>
                <a:sym typeface="微软雅黑" panose="020B0503020204020204" pitchFamily="34" charset="-122"/>
              </a:rPr>
              <a:t>instances</a:t>
            </a:r>
            <a:r>
              <a:rPr lang="zh-CN" altLang="en-US" sz="1600" dirty="0">
                <a:solidFill>
                  <a:srgbClr val="262626"/>
                </a:solidFill>
                <a:latin typeface="微软雅黑 Light" panose="020B0502040204020203" charset="-122"/>
                <a:ea typeface="微软雅黑 Light" panose="020B0502040204020203" charset="-122"/>
                <a:sym typeface="微软雅黑" panose="020B0503020204020204" pitchFamily="34" charset="-122"/>
              </a:rPr>
              <a:t>，简化了 </a:t>
            </a:r>
            <a:r>
              <a:rPr lang="en-US" altLang="zh-CN" sz="1600" dirty="0">
                <a:solidFill>
                  <a:srgbClr val="262626"/>
                </a:solidFill>
                <a:latin typeface="微软雅黑 Light" panose="020B0502040204020203" charset="-122"/>
                <a:ea typeface="微软雅黑 Light" panose="020B0502040204020203" charset="-122"/>
                <a:sym typeface="微软雅黑" panose="020B0503020204020204" pitchFamily="34" charset="-122"/>
              </a:rPr>
              <a:t>Decoder </a:t>
            </a:r>
            <a:r>
              <a:rPr lang="zh-CN" altLang="en-US" sz="1600" dirty="0">
                <a:solidFill>
                  <a:srgbClr val="262626"/>
                </a:solidFill>
                <a:latin typeface="微软雅黑 Light" panose="020B0502040204020203" charset="-122"/>
                <a:ea typeface="微软雅黑 Light" panose="020B0502040204020203" charset="-122"/>
                <a:sym typeface="微软雅黑" panose="020B0503020204020204" pitchFamily="34" charset="-122"/>
              </a:rPr>
              <a:t>的对象提取和定位。</a:t>
            </a:r>
          </a:p>
        </p:txBody>
      </p:sp>
    </p:spTree>
    <p:custDataLst>
      <p:tags r:id="rId1"/>
    </p:custData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4091940" y="936625"/>
            <a:ext cx="9293225" cy="5312410"/>
            <a:chOff x="6444" y="1475"/>
            <a:chExt cx="14635" cy="8366"/>
          </a:xfrm>
        </p:grpSpPr>
        <p:pic>
          <p:nvPicPr>
            <p:cNvPr id="5" name="图片 4"/>
            <p:cNvPicPr>
              <a:picLocks noChangeAspect="1"/>
            </p:cNvPicPr>
            <p:nvPr/>
          </p:nvPicPr>
          <p:blipFill>
            <a:blip r:embed="rId3"/>
            <a:stretch>
              <a:fillRect/>
            </a:stretch>
          </p:blipFill>
          <p:spPr>
            <a:xfrm>
              <a:off x="6444" y="1475"/>
              <a:ext cx="4345" cy="3310"/>
            </a:xfrm>
            <a:prstGeom prst="rect">
              <a:avLst/>
            </a:prstGeom>
          </p:spPr>
        </p:pic>
        <p:pic>
          <p:nvPicPr>
            <p:cNvPr id="9" name="图片 8"/>
            <p:cNvPicPr>
              <a:picLocks noChangeAspect="1"/>
            </p:cNvPicPr>
            <p:nvPr/>
          </p:nvPicPr>
          <p:blipFill>
            <a:blip r:embed="rId4"/>
            <a:stretch>
              <a:fillRect/>
            </a:stretch>
          </p:blipFill>
          <p:spPr>
            <a:xfrm>
              <a:off x="17025" y="6753"/>
              <a:ext cx="4054" cy="3088"/>
            </a:xfrm>
            <a:prstGeom prst="rect">
              <a:avLst/>
            </a:prstGeom>
          </p:spPr>
        </p:pic>
      </p:grpSp>
      <p:sp>
        <p:nvSpPr>
          <p:cNvPr id="14" name="文本框 13"/>
          <p:cNvSpPr txBox="1"/>
          <p:nvPr/>
        </p:nvSpPr>
        <p:spPr>
          <a:xfrm>
            <a:off x="4707255" y="233680"/>
            <a:ext cx="2772410" cy="649188"/>
          </a:xfrm>
          <a:prstGeom prst="roundRect">
            <a:avLst>
              <a:gd name="adj" fmla="val 49999"/>
            </a:avLst>
          </a:prstGeom>
          <a:solidFill>
            <a:srgbClr val="701E5E"/>
          </a:solidFill>
        </p:spPr>
        <p:txBody>
          <a:bodyPr wrap="square" rtlCol="0" anchor="t">
            <a:spAutoFit/>
          </a:bodyPr>
          <a:lstStyle/>
          <a:p>
            <a:pPr lvl="0" algn="ctr">
              <a:buClrTx/>
              <a:buSzTx/>
              <a:buFontTx/>
            </a:pPr>
            <a:r>
              <a:rPr lang="zh-CN" altLang="en-US" sz="2400" b="1" spc="300" dirty="0">
                <a:solidFill>
                  <a:schemeClr val="bg1"/>
                </a:solidFill>
                <a:uFillTx/>
                <a:latin typeface="微软雅黑" panose="020B0503020204020204" pitchFamily="34" charset="-122"/>
                <a:ea typeface="微软雅黑" panose="020B0503020204020204" pitchFamily="34" charset="-122"/>
                <a:sym typeface="+mn-ea"/>
              </a:rPr>
              <a:t>结论</a:t>
            </a:r>
          </a:p>
        </p:txBody>
      </p:sp>
      <p:sp>
        <p:nvSpPr>
          <p:cNvPr id="2" name="同心圆 1"/>
          <p:cNvSpPr/>
          <p:nvPr/>
        </p:nvSpPr>
        <p:spPr>
          <a:xfrm>
            <a:off x="480695" y="1600835"/>
            <a:ext cx="3667760" cy="3667760"/>
          </a:xfrm>
          <a:prstGeom prst="donut">
            <a:avLst>
              <a:gd name="adj" fmla="val 30560"/>
            </a:avLst>
          </a:prstGeom>
          <a:blipFill rotWithShape="1">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0" name="1111"/>
          <p:cNvSpPr txBox="1"/>
          <p:nvPr/>
        </p:nvSpPr>
        <p:spPr>
          <a:xfrm>
            <a:off x="5721351" y="1790117"/>
            <a:ext cx="4985636" cy="4113114"/>
          </a:xfrm>
          <a:prstGeom prst="rect">
            <a:avLst/>
          </a:prstGeom>
          <a:noFill/>
          <a:ln w="9525">
            <a:noFill/>
          </a:ln>
        </p:spPr>
        <p:txBody>
          <a:bodyPr wrap="square" anchor="t">
            <a:spAutoFit/>
          </a:bodyPr>
          <a:lstStyle/>
          <a:p>
            <a:pPr algn="just">
              <a:lnSpc>
                <a:spcPct val="150000"/>
              </a:lnSpc>
            </a:pPr>
            <a:r>
              <a:rPr lang="zh-CN" altLang="en-US" sz="1600" dirty="0">
                <a:solidFill>
                  <a:srgbClr val="262626"/>
                </a:solidFill>
                <a:latin typeface="微软雅黑 Light" panose="020B0502040204020203" charset="-122"/>
                <a:ea typeface="微软雅黑 Light" panose="020B0502040204020203" charset="-122"/>
              </a:rPr>
              <a:t>        本论文提出的 </a:t>
            </a:r>
            <a:r>
              <a:rPr lang="en-US" altLang="zh-CN" sz="1600" dirty="0" err="1">
                <a:solidFill>
                  <a:srgbClr val="262626"/>
                </a:solidFill>
                <a:latin typeface="微软雅黑 Light" panose="020B0502040204020203" charset="-122"/>
                <a:ea typeface="微软雅黑 Light" panose="020B0502040204020203" charset="-122"/>
              </a:rPr>
              <a:t>DEtection</a:t>
            </a:r>
            <a:r>
              <a:rPr lang="en-US" altLang="zh-CN" sz="1600" dirty="0">
                <a:solidFill>
                  <a:srgbClr val="262626"/>
                </a:solidFill>
                <a:latin typeface="微软雅黑 Light" panose="020B0502040204020203" charset="-122"/>
                <a:ea typeface="微软雅黑 Light" panose="020B0502040204020203" charset="-122"/>
              </a:rPr>
              <a:t> </a:t>
            </a:r>
            <a:r>
              <a:rPr lang="en-US" altLang="zh-CN" sz="1600" dirty="0" err="1">
                <a:solidFill>
                  <a:srgbClr val="262626"/>
                </a:solidFill>
                <a:latin typeface="微软雅黑 Light" panose="020B0502040204020203" charset="-122"/>
                <a:ea typeface="微软雅黑 Light" panose="020B0502040204020203" charset="-122"/>
              </a:rPr>
              <a:t>TRansformer</a:t>
            </a:r>
            <a:r>
              <a:rPr lang="zh-CN" altLang="en-US" sz="1600" dirty="0">
                <a:solidFill>
                  <a:srgbClr val="262626"/>
                </a:solidFill>
                <a:latin typeface="微软雅黑 Light" panose="020B0502040204020203" charset="-122"/>
                <a:ea typeface="微软雅黑 Light" panose="020B0502040204020203" charset="-122"/>
              </a:rPr>
              <a:t>（</a:t>
            </a:r>
            <a:r>
              <a:rPr lang="en-US" altLang="zh-CN" sz="1600" dirty="0">
                <a:solidFill>
                  <a:srgbClr val="262626"/>
                </a:solidFill>
                <a:latin typeface="微软雅黑 Light" panose="020B0502040204020203" charset="-122"/>
                <a:ea typeface="微软雅黑 Light" panose="020B0502040204020203" charset="-122"/>
              </a:rPr>
              <a:t>DETR</a:t>
            </a:r>
            <a:r>
              <a:rPr lang="zh-CN" altLang="en-US" sz="1600" dirty="0">
                <a:solidFill>
                  <a:srgbClr val="262626"/>
                </a:solidFill>
                <a:latin typeface="微软雅黑 Light" panose="020B0502040204020203" charset="-122"/>
                <a:ea typeface="微软雅黑 Light" panose="020B0502040204020203" charset="-122"/>
              </a:rPr>
              <a:t>）方法将目标检测视为一个使用 </a:t>
            </a:r>
            <a:r>
              <a:rPr lang="en-US" altLang="zh-CN" sz="1600" dirty="0">
                <a:solidFill>
                  <a:srgbClr val="262626"/>
                </a:solidFill>
                <a:latin typeface="微软雅黑 Light" panose="020B0502040204020203" charset="-122"/>
                <a:ea typeface="微软雅黑 Light" panose="020B0502040204020203" charset="-122"/>
              </a:rPr>
              <a:t>transformer </a:t>
            </a:r>
            <a:r>
              <a:rPr lang="zh-CN" altLang="en-US" sz="1600" dirty="0">
                <a:solidFill>
                  <a:srgbClr val="262626"/>
                </a:solidFill>
                <a:latin typeface="微软雅黑 Light" panose="020B0502040204020203" charset="-122"/>
                <a:ea typeface="微软雅黑 Light" panose="020B0502040204020203" charset="-122"/>
              </a:rPr>
              <a:t>模型和一个集损函数的集预测问题。</a:t>
            </a:r>
            <a:r>
              <a:rPr lang="en-US" altLang="zh-CN" sz="1600" dirty="0">
                <a:solidFill>
                  <a:srgbClr val="262626"/>
                </a:solidFill>
                <a:latin typeface="微软雅黑 Light" panose="020B0502040204020203" charset="-122"/>
                <a:ea typeface="微软雅黑 Light" panose="020B0502040204020203" charset="-122"/>
              </a:rPr>
              <a:t>DETR </a:t>
            </a:r>
            <a:r>
              <a:rPr lang="zh-CN" altLang="en-US" sz="1600" dirty="0">
                <a:solidFill>
                  <a:srgbClr val="262626"/>
                </a:solidFill>
                <a:latin typeface="微软雅黑 Light" panose="020B0502040204020203" charset="-122"/>
                <a:ea typeface="微软雅黑 Light" panose="020B0502040204020203" charset="-122"/>
              </a:rPr>
              <a:t>是第一个使用端对端的方式解决目标检测问题，解决的方法是把检测问题视作是一个直接的集合预测问题。该方法在具有挑战性的 </a:t>
            </a:r>
            <a:r>
              <a:rPr lang="en-US" altLang="zh-CN" sz="1600" dirty="0">
                <a:solidFill>
                  <a:srgbClr val="262626"/>
                </a:solidFill>
                <a:latin typeface="微软雅黑 Light" panose="020B0502040204020203" charset="-122"/>
                <a:ea typeface="微软雅黑 Light" panose="020B0502040204020203" charset="-122"/>
              </a:rPr>
              <a:t>COCO </a:t>
            </a:r>
            <a:r>
              <a:rPr lang="zh-CN" altLang="en-US" sz="1600" dirty="0">
                <a:solidFill>
                  <a:srgbClr val="262626"/>
                </a:solidFill>
                <a:latin typeface="微软雅黑 Light" panose="020B0502040204020203" charset="-122"/>
                <a:ea typeface="微软雅黑 Light" panose="020B0502040204020203" charset="-122"/>
              </a:rPr>
              <a:t>数据集上实现了与优化的</a:t>
            </a:r>
            <a:r>
              <a:rPr lang="en-US" altLang="zh-CN" sz="1600" dirty="0">
                <a:solidFill>
                  <a:srgbClr val="262626"/>
                </a:solidFill>
                <a:latin typeface="微软雅黑 Light" panose="020B0502040204020203" charset="-122"/>
                <a:ea typeface="微软雅黑 Light" panose="020B0502040204020203" charset="-122"/>
              </a:rPr>
              <a:t>Faster R-CNN </a:t>
            </a:r>
            <a:r>
              <a:rPr lang="zh-CN" altLang="en-US" sz="1600" dirty="0">
                <a:solidFill>
                  <a:srgbClr val="262626"/>
                </a:solidFill>
                <a:latin typeface="微软雅黑 Light" panose="020B0502040204020203" charset="-122"/>
                <a:ea typeface="微软雅黑 Light" panose="020B0502040204020203" charset="-122"/>
              </a:rPr>
              <a:t>基线相当的结果。</a:t>
            </a:r>
            <a:endParaRPr lang="en-US" altLang="zh-CN" sz="1600" dirty="0">
              <a:solidFill>
                <a:srgbClr val="262626"/>
              </a:solidFill>
              <a:latin typeface="微软雅黑 Light" panose="020B0502040204020203" charset="-122"/>
              <a:ea typeface="微软雅黑 Light" panose="020B0502040204020203" charset="-122"/>
            </a:endParaRPr>
          </a:p>
          <a:p>
            <a:pPr algn="just">
              <a:lnSpc>
                <a:spcPct val="150000"/>
              </a:lnSpc>
            </a:pPr>
            <a:r>
              <a:rPr lang="en-US" altLang="zh-CN" sz="1600" dirty="0">
                <a:solidFill>
                  <a:srgbClr val="262626"/>
                </a:solidFill>
                <a:latin typeface="微软雅黑 Light" panose="020B0502040204020203" charset="-122"/>
                <a:ea typeface="微软雅黑 Light" panose="020B0502040204020203" charset="-122"/>
              </a:rPr>
              <a:t>       DETR </a:t>
            </a:r>
            <a:r>
              <a:rPr lang="zh-CN" altLang="en-US" sz="1600" dirty="0">
                <a:solidFill>
                  <a:srgbClr val="262626"/>
                </a:solidFill>
                <a:latin typeface="微软雅黑 Light" panose="020B0502040204020203" charset="-122"/>
                <a:ea typeface="微软雅黑 Light" panose="020B0502040204020203" charset="-122"/>
              </a:rPr>
              <a:t>易于实现，具有灵活的架构，可轻松扩展到全景分割，并具有竞争性的结果。此外，与 </a:t>
            </a:r>
            <a:r>
              <a:rPr lang="en-US" altLang="zh-CN" sz="1600" dirty="0">
                <a:solidFill>
                  <a:srgbClr val="262626"/>
                </a:solidFill>
                <a:latin typeface="微软雅黑 Light" panose="020B0502040204020203" charset="-122"/>
                <a:ea typeface="微软雅黑 Light" panose="020B0502040204020203" charset="-122"/>
              </a:rPr>
              <a:t>Faster R-CNN </a:t>
            </a:r>
            <a:r>
              <a:rPr lang="zh-CN" altLang="en-US" sz="1600" dirty="0">
                <a:solidFill>
                  <a:srgbClr val="262626"/>
                </a:solidFill>
                <a:latin typeface="微软雅黑 Light" panose="020B0502040204020203" charset="-122"/>
                <a:ea typeface="微软雅黑 Light" panose="020B0502040204020203" charset="-122"/>
              </a:rPr>
              <a:t>相比，它在大型目标上的性能要好得多，这可能要归功于自注意力对全局信息的处理。</a:t>
            </a:r>
            <a:endParaRPr lang="zh-CN" altLang="en-US" sz="1600" dirty="0">
              <a:solidFill>
                <a:srgbClr val="262626"/>
              </a:solidFill>
              <a:latin typeface="微软雅黑 Light" panose="020B0502040204020203" charset="-122"/>
              <a:ea typeface="微软雅黑 Light" panose="020B0502040204020203" charset="-122"/>
              <a:sym typeface="微软雅黑" panose="020B0503020204020204" pitchFamily="34" charset="-122"/>
            </a:endParaRPr>
          </a:p>
        </p:txBody>
      </p:sp>
      <p:cxnSp>
        <p:nvCxnSpPr>
          <p:cNvPr id="10" name="直接连接符 9"/>
          <p:cNvCxnSpPr/>
          <p:nvPr/>
        </p:nvCxnSpPr>
        <p:spPr>
          <a:xfrm>
            <a:off x="4988087" y="5980697"/>
            <a:ext cx="6695440" cy="0"/>
          </a:xfrm>
          <a:prstGeom prst="line">
            <a:avLst/>
          </a:prstGeom>
          <a:ln w="19050">
            <a:solidFill>
              <a:srgbClr val="B78EAE"/>
            </a:solidFill>
            <a:prstDash val="dash"/>
          </a:ln>
        </p:spPr>
        <p:style>
          <a:lnRef idx="1">
            <a:schemeClr val="accent1"/>
          </a:lnRef>
          <a:fillRef idx="0">
            <a:schemeClr val="accent1"/>
          </a:fillRef>
          <a:effectRef idx="0">
            <a:schemeClr val="accent1"/>
          </a:effectRef>
          <a:fontRef idx="minor">
            <a:schemeClr val="tx1"/>
          </a:fontRef>
        </p:style>
      </p:cxnSp>
    </p:spTree>
    <p:custDataLst>
      <p:tags r:id="rId1"/>
    </p:custData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FFFFF">
            <a:alpha val="80000"/>
          </a:srgbClr>
        </a:solidFill>
        <a:effectLst/>
      </p:bgPr>
    </p:bg>
    <p:spTree>
      <p:nvGrpSpPr>
        <p:cNvPr id="1" name=""/>
        <p:cNvGrpSpPr/>
        <p:nvPr/>
      </p:nvGrpSpPr>
      <p:grpSpPr>
        <a:xfrm>
          <a:off x="0" y="0"/>
          <a:ext cx="0" cy="0"/>
          <a:chOff x="0" y="0"/>
          <a:chExt cx="0" cy="0"/>
        </a:xfrm>
      </p:grpSpPr>
      <p:sp>
        <p:nvSpPr>
          <p:cNvPr id="2" name="八角星 1"/>
          <p:cNvSpPr/>
          <p:nvPr/>
        </p:nvSpPr>
        <p:spPr>
          <a:xfrm>
            <a:off x="4286885" y="2373630"/>
            <a:ext cx="2129790" cy="2129790"/>
          </a:xfrm>
          <a:prstGeom prst="star8">
            <a:avLst>
              <a:gd name="adj" fmla="val 38189"/>
            </a:avLst>
          </a:prstGeom>
          <a:solidFill>
            <a:srgbClr val="701E5E"/>
          </a:solidFill>
          <a:ln>
            <a:noFill/>
          </a:ln>
        </p:spPr>
        <p:style>
          <a:lnRef idx="2">
            <a:schemeClr val="accent1">
              <a:shade val="50000"/>
            </a:schemeClr>
          </a:lnRef>
          <a:fillRef idx="1">
            <a:schemeClr val="accent1"/>
          </a:fillRef>
          <a:effectRef idx="0">
            <a:schemeClr val="accent1"/>
          </a:effectRef>
          <a:fontRef idx="minor">
            <a:schemeClr val="lt1"/>
          </a:fontRef>
        </p:style>
        <p:txBody>
          <a:bodyPr lIns="36195" tIns="288290" rIns="36195" bIns="0" rtlCol="0" anchor="ctr" anchorCtr="1"/>
          <a:lstStyle/>
          <a:p>
            <a:pPr algn="ctr" fontAlgn="auto">
              <a:lnSpc>
                <a:spcPts val="4000"/>
              </a:lnSpc>
            </a:pPr>
            <a:r>
              <a:rPr lang="en-US" altLang="zh-CN" sz="4000" b="1">
                <a:latin typeface="微软雅黑" panose="020B0503020204020204" pitchFamily="34" charset="-122"/>
                <a:ea typeface="微软雅黑" panose="020B0503020204020204" pitchFamily="34" charset="-122"/>
              </a:rPr>
              <a:t>PART</a:t>
            </a:r>
          </a:p>
          <a:p>
            <a:pPr algn="ctr" fontAlgn="auto">
              <a:lnSpc>
                <a:spcPts val="4000"/>
              </a:lnSpc>
            </a:pPr>
            <a:r>
              <a:rPr lang="en-US" altLang="zh-CN" sz="4000" b="1">
                <a:latin typeface="微软雅黑" panose="020B0503020204020204" pitchFamily="34" charset="-122"/>
                <a:ea typeface="微软雅黑" panose="020B0503020204020204" pitchFamily="34" charset="-122"/>
              </a:rPr>
              <a:t>03</a:t>
            </a:r>
          </a:p>
        </p:txBody>
      </p:sp>
      <p:sp>
        <p:nvSpPr>
          <p:cNvPr id="9240" name="文本框 47"/>
          <p:cNvSpPr txBox="1"/>
          <p:nvPr/>
        </p:nvSpPr>
        <p:spPr>
          <a:xfrm>
            <a:off x="6429058" y="2884805"/>
            <a:ext cx="5762625" cy="1014730"/>
          </a:xfrm>
          <a:prstGeom prst="rect">
            <a:avLst/>
          </a:prstGeom>
          <a:noFill/>
          <a:ln w="9525">
            <a:noFill/>
          </a:ln>
        </p:spPr>
        <p:txBody>
          <a:bodyPr vert="horz" wrap="square" anchor="t">
            <a:spAutoFit/>
          </a:bodyPr>
          <a:lstStyle/>
          <a:p>
            <a:pPr lvl="0" algn="ctr">
              <a:buClrTx/>
              <a:buSzTx/>
              <a:buFontTx/>
            </a:pPr>
            <a:r>
              <a:rPr lang="zh-CN" altLang="en-US" sz="2000" b="1">
                <a:solidFill>
                  <a:srgbClr val="701E5E"/>
                </a:solidFill>
                <a:latin typeface="微软雅黑" panose="020B0503020204020204" pitchFamily="34" charset="-122"/>
                <a:ea typeface="微软雅黑" panose="020B0503020204020204" pitchFamily="34" charset="-122"/>
                <a:sym typeface="微软雅黑" panose="020B0503020204020204" pitchFamily="34" charset="-122"/>
              </a:rPr>
              <a:t>DetCLIPv2: Scalable Open-Vocabulary Object Detection Pre-training via Word-Region Alignment</a:t>
            </a:r>
          </a:p>
        </p:txBody>
      </p:sp>
      <p:sp>
        <p:nvSpPr>
          <p:cNvPr id="3" name="1111"/>
          <p:cNvSpPr txBox="1"/>
          <p:nvPr/>
        </p:nvSpPr>
        <p:spPr>
          <a:xfrm>
            <a:off x="7005955" y="4423410"/>
            <a:ext cx="4608830" cy="1014730"/>
          </a:xfrm>
          <a:prstGeom prst="rect">
            <a:avLst/>
          </a:prstGeom>
          <a:noFill/>
          <a:ln w="9525">
            <a:noFill/>
          </a:ln>
        </p:spPr>
        <p:txBody>
          <a:bodyPr vert="horz" wrap="square" lIns="36195" rIns="36195" anchor="t">
            <a:spAutoFit/>
          </a:bodyPr>
          <a:lstStyle/>
          <a:p>
            <a:pPr algn="ctr">
              <a:lnSpc>
                <a:spcPct val="150000"/>
              </a:lnSpc>
              <a:spcBef>
                <a:spcPts val="0"/>
              </a:spcBef>
              <a:spcAft>
                <a:spcPts val="0"/>
              </a:spcAft>
            </a:pPr>
            <a:r>
              <a:rPr lang="en-US" altLang="zh-CN" sz="2000" b="1"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2212724</a:t>
            </a:r>
          </a:p>
          <a:p>
            <a:pPr algn="ctr">
              <a:lnSpc>
                <a:spcPct val="150000"/>
              </a:lnSpc>
              <a:spcBef>
                <a:spcPts val="0"/>
              </a:spcBef>
              <a:spcAft>
                <a:spcPts val="0"/>
              </a:spcAft>
            </a:pP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赵婉彤</a:t>
            </a:r>
          </a:p>
        </p:txBody>
      </p:sp>
    </p:spTree>
    <p:custDataLst>
      <p:tags r:id="rId1"/>
    </p:custData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1"/>
          <p:nvPr/>
        </p:nvSpPr>
        <p:spPr>
          <a:xfrm>
            <a:off x="4707255" y="233680"/>
            <a:ext cx="2772410" cy="651059"/>
          </a:xfrm>
          <a:prstGeom prst="roundRect">
            <a:avLst>
              <a:gd name="adj" fmla="val 49999"/>
            </a:avLst>
          </a:prstGeom>
          <a:solidFill>
            <a:srgbClr val="701E5E"/>
          </a:solidFill>
        </p:spPr>
        <p:txBody>
          <a:bodyPr wrap="square" rtlCol="0" anchor="t">
            <a:spAutoFit/>
          </a:bodyPr>
          <a:lstStyle/>
          <a:p>
            <a:pPr lvl="0" algn="ctr">
              <a:buClrTx/>
              <a:buSzTx/>
              <a:buFontTx/>
            </a:pPr>
            <a:r>
              <a:rPr lang="zh-CN" altLang="en-US" sz="2400" b="1" spc="300" dirty="0">
                <a:solidFill>
                  <a:schemeClr val="bg1"/>
                </a:solidFill>
                <a:uFillTx/>
                <a:latin typeface="微软雅黑" panose="020B0503020204020204" pitchFamily="34" charset="-122"/>
                <a:ea typeface="微软雅黑" panose="020B0503020204020204" pitchFamily="34" charset="-122"/>
                <a:sym typeface="+mn-ea"/>
              </a:rPr>
              <a:t>论文动机</a:t>
            </a:r>
          </a:p>
        </p:txBody>
      </p:sp>
      <p:sp>
        <p:nvSpPr>
          <p:cNvPr id="2" name="矩形 1"/>
          <p:cNvSpPr/>
          <p:nvPr>
            <p:custDataLst>
              <p:tags r:id="rId2"/>
            </p:custDataLst>
          </p:nvPr>
        </p:nvSpPr>
        <p:spPr>
          <a:xfrm>
            <a:off x="1046480" y="1143000"/>
            <a:ext cx="10080000" cy="1620000"/>
          </a:xfrm>
          <a:prstGeom prst="rect">
            <a:avLst/>
          </a:prstGeom>
          <a:solidFill>
            <a:srgbClr val="EFE6E1">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custDataLst>
              <p:tags r:id="rId3"/>
            </p:custDataLst>
          </p:nvPr>
        </p:nvSpPr>
        <p:spPr>
          <a:xfrm>
            <a:off x="1046480" y="4889615"/>
            <a:ext cx="10080000" cy="1619885"/>
          </a:xfrm>
          <a:prstGeom prst="rect">
            <a:avLst/>
          </a:prstGeom>
          <a:solidFill>
            <a:srgbClr val="EFE6E1">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custDataLst>
              <p:tags r:id="rId4"/>
            </p:custDataLst>
          </p:nvPr>
        </p:nvSpPr>
        <p:spPr>
          <a:xfrm>
            <a:off x="1012825" y="2989060"/>
            <a:ext cx="10080000" cy="1619885"/>
          </a:xfrm>
          <a:prstGeom prst="rect">
            <a:avLst/>
          </a:prstGeom>
          <a:solidFill>
            <a:srgbClr val="EFE6E1">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custDataLst>
              <p:tags r:id="rId5"/>
            </p:custDataLst>
          </p:nvPr>
        </p:nvSpPr>
        <p:spPr>
          <a:xfrm>
            <a:off x="1325245" y="1266190"/>
            <a:ext cx="415925" cy="1374140"/>
          </a:xfrm>
          <a:prstGeom prst="rect">
            <a:avLst/>
          </a:prstGeom>
          <a:solidFill>
            <a:srgbClr val="701E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latin typeface="微软雅黑" panose="020B0503020204020204" pitchFamily="34" charset="-122"/>
                <a:ea typeface="微软雅黑" panose="020B0503020204020204" pitchFamily="34" charset="-122"/>
                <a:sym typeface="+mn-ea"/>
              </a:rPr>
              <a:t>论文背景</a:t>
            </a:r>
          </a:p>
        </p:txBody>
      </p:sp>
      <p:sp>
        <p:nvSpPr>
          <p:cNvPr id="19" name="矩形 18"/>
          <p:cNvSpPr/>
          <p:nvPr>
            <p:custDataLst>
              <p:tags r:id="rId6"/>
            </p:custDataLst>
          </p:nvPr>
        </p:nvSpPr>
        <p:spPr>
          <a:xfrm>
            <a:off x="1325245" y="5012055"/>
            <a:ext cx="415925" cy="1374140"/>
          </a:xfrm>
          <a:prstGeom prst="rect">
            <a:avLst/>
          </a:prstGeom>
          <a:solidFill>
            <a:srgbClr val="701E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latin typeface="微软雅黑" panose="020B0503020204020204" pitchFamily="34" charset="-122"/>
                <a:ea typeface="微软雅黑" panose="020B0503020204020204" pitchFamily="34" charset="-122"/>
                <a:sym typeface="+mn-ea"/>
              </a:rPr>
              <a:t>解决方法</a:t>
            </a:r>
          </a:p>
        </p:txBody>
      </p:sp>
      <p:sp>
        <p:nvSpPr>
          <p:cNvPr id="20" name="矩形 19"/>
          <p:cNvSpPr/>
          <p:nvPr>
            <p:custDataLst>
              <p:tags r:id="rId7"/>
            </p:custDataLst>
          </p:nvPr>
        </p:nvSpPr>
        <p:spPr>
          <a:xfrm>
            <a:off x="1325245" y="3139440"/>
            <a:ext cx="415925" cy="1374140"/>
          </a:xfrm>
          <a:prstGeom prst="rect">
            <a:avLst/>
          </a:prstGeom>
          <a:solidFill>
            <a:srgbClr val="B78E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latin typeface="微软雅黑" panose="020B0503020204020204" pitchFamily="34" charset="-122"/>
                <a:ea typeface="微软雅黑" panose="020B0503020204020204" pitchFamily="34" charset="-122"/>
                <a:sym typeface="+mn-ea"/>
              </a:rPr>
              <a:t>提出问题</a:t>
            </a:r>
          </a:p>
        </p:txBody>
      </p:sp>
      <p:sp>
        <p:nvSpPr>
          <p:cNvPr id="23" name="1111"/>
          <p:cNvSpPr txBox="1"/>
          <p:nvPr>
            <p:custDataLst>
              <p:tags r:id="rId8"/>
            </p:custDataLst>
          </p:nvPr>
        </p:nvSpPr>
        <p:spPr>
          <a:xfrm>
            <a:off x="1999615" y="1176020"/>
            <a:ext cx="7155180" cy="1549400"/>
          </a:xfrm>
          <a:prstGeom prst="rect">
            <a:avLst/>
          </a:prstGeom>
          <a:noFill/>
          <a:ln w="9525">
            <a:noFill/>
          </a:ln>
        </p:spPr>
        <p:txBody>
          <a:bodyPr wrap="square" tIns="36195" bIns="36195" anchor="t">
            <a:spAutoFit/>
          </a:bodyPr>
          <a:lstStyle/>
          <a:p>
            <a:pPr algn="just">
              <a:lnSpc>
                <a:spcPct val="150000"/>
              </a:lnSpc>
            </a:pPr>
            <a:r>
              <a:rPr lang="zh-CN" altLang="en-US" sz="1600" dirty="0">
                <a:solidFill>
                  <a:srgbClr val="262626"/>
                </a:solidFill>
                <a:latin typeface="微软雅黑 Light" panose="020B0502040204020203" charset="-122"/>
                <a:ea typeface="微软雅黑 Light" panose="020B0502040204020203" charset="-122"/>
              </a:rPr>
              <a:t>传统的目标检测框架，通常被设计为预测一组预定义的类别，这在面对需要检测任意类别物体的下游应用场景时显得力不从心，这类需求被称为开放词汇检测。为了克服这一局限，近期研究开始探索通过从预训练的视觉语言</a:t>
            </a:r>
            <a:r>
              <a:rPr lang="en-US" altLang="zh-CN" sz="1600" dirty="0">
                <a:solidFill>
                  <a:srgbClr val="262626"/>
                </a:solidFill>
                <a:latin typeface="微软雅黑 Light" panose="020B0502040204020203" charset="-122"/>
                <a:ea typeface="微软雅黑 Light" panose="020B0502040204020203" charset="-122"/>
              </a:rPr>
              <a:t>(VL)</a:t>
            </a:r>
            <a:r>
              <a:rPr lang="zh-CN" altLang="en-US" sz="1600" dirty="0">
                <a:solidFill>
                  <a:srgbClr val="262626"/>
                </a:solidFill>
                <a:latin typeface="微软雅黑 Light" panose="020B0502040204020203" charset="-122"/>
                <a:ea typeface="微软雅黑 Light" panose="020B0502040204020203" charset="-122"/>
              </a:rPr>
              <a:t>模型中迁移知识来实现开放词汇目标检测。</a:t>
            </a:r>
          </a:p>
        </p:txBody>
      </p:sp>
      <p:sp>
        <p:nvSpPr>
          <p:cNvPr id="24" name="1111"/>
          <p:cNvSpPr txBox="1"/>
          <p:nvPr>
            <p:custDataLst>
              <p:tags r:id="rId9"/>
            </p:custDataLst>
          </p:nvPr>
        </p:nvSpPr>
        <p:spPr>
          <a:xfrm>
            <a:off x="2040255" y="3032760"/>
            <a:ext cx="7155180" cy="1549400"/>
          </a:xfrm>
          <a:prstGeom prst="rect">
            <a:avLst/>
          </a:prstGeom>
          <a:noFill/>
          <a:ln w="9525">
            <a:noFill/>
          </a:ln>
        </p:spPr>
        <p:txBody>
          <a:bodyPr wrap="square" tIns="36195" bIns="36195" anchor="t">
            <a:spAutoFit/>
          </a:bodyPr>
          <a:lstStyle/>
          <a:p>
            <a:pPr algn="just">
              <a:lnSpc>
                <a:spcPct val="150000"/>
              </a:lnSpc>
            </a:pPr>
            <a:r>
              <a:rPr lang="zh-CN" altLang="en-US" sz="1600" dirty="0">
                <a:solidFill>
                  <a:srgbClr val="262626"/>
                </a:solidFill>
                <a:latin typeface="微软雅黑 Light" panose="020B0502040204020203" charset="-122"/>
                <a:ea typeface="微软雅黑 Light" panose="020B0502040204020203" charset="-122"/>
              </a:rPr>
              <a:t>这些方法普遍面临一个挑战，即领域差异问题：VL模型通常使用固定分辨率的图像级监督进行预训练，这导致在检测任务中难以识别不同尺度的物体，尤其是小物体。并且对于海量的图像-文本对，使用与检测数据相似的高分辨率输入会极大地增加训练的计算负担，限制了图像-文本对规模的进一步扩大。</a:t>
            </a:r>
          </a:p>
        </p:txBody>
      </p:sp>
      <p:sp>
        <p:nvSpPr>
          <p:cNvPr id="25" name="1111"/>
          <p:cNvSpPr txBox="1"/>
          <p:nvPr>
            <p:custDataLst>
              <p:tags r:id="rId10"/>
            </p:custDataLst>
          </p:nvPr>
        </p:nvSpPr>
        <p:spPr>
          <a:xfrm>
            <a:off x="1999615" y="4872355"/>
            <a:ext cx="7155180" cy="1549400"/>
          </a:xfrm>
          <a:prstGeom prst="rect">
            <a:avLst/>
          </a:prstGeom>
          <a:noFill/>
          <a:ln w="9525">
            <a:noFill/>
          </a:ln>
        </p:spPr>
        <p:txBody>
          <a:bodyPr wrap="square" tIns="36195" bIns="36195" anchor="t">
            <a:spAutoFit/>
          </a:bodyPr>
          <a:lstStyle/>
          <a:p>
            <a:pPr algn="just">
              <a:lnSpc>
                <a:spcPct val="150000"/>
              </a:lnSpc>
            </a:pPr>
            <a:r>
              <a:rPr lang="zh-CN" altLang="en-US" sz="1600" dirty="0">
                <a:solidFill>
                  <a:srgbClr val="262626"/>
                </a:solidFill>
                <a:latin typeface="微软雅黑 Light" panose="020B0502040204020203" charset="-122"/>
                <a:ea typeface="微软雅黑 Light" panose="020B0502040204020203" charset="-122"/>
              </a:rPr>
              <a:t>为了解决这些问题，提出了DetCLIPv2，一个高效且可扩展的训练框架，用于实现开放词汇目标检测。DetCLIPv2在统一的数据格式下，结合检测、grounding和图像-文本对数据的混合监督进行训练。通过交替训练方案，De能够高效且有效地利用图像-文本对数据，特别是采用低分辨率输入的方式。</a:t>
            </a:r>
          </a:p>
        </p:txBody>
      </p:sp>
      <p:grpSp>
        <p:nvGrpSpPr>
          <p:cNvPr id="30" name="组合 29"/>
          <p:cNvGrpSpPr/>
          <p:nvPr>
            <p:custDataLst>
              <p:tags r:id="rId11"/>
            </p:custDataLst>
          </p:nvPr>
        </p:nvGrpSpPr>
        <p:grpSpPr>
          <a:xfrm>
            <a:off x="9361170" y="1085215"/>
            <a:ext cx="1731010" cy="1731010"/>
            <a:chOff x="1566" y="1709"/>
            <a:chExt cx="2726" cy="2726"/>
          </a:xfrm>
        </p:grpSpPr>
        <p:sp>
          <p:nvSpPr>
            <p:cNvPr id="31" name="八角星 30"/>
            <p:cNvSpPr/>
            <p:nvPr>
              <p:custDataLst>
                <p:tags r:id="rId20"/>
              </p:custDataLst>
            </p:nvPr>
          </p:nvSpPr>
          <p:spPr>
            <a:xfrm>
              <a:off x="1648" y="1788"/>
              <a:ext cx="2563" cy="2563"/>
            </a:xfrm>
            <a:prstGeom prst="star8">
              <a:avLst>
                <a:gd name="adj" fmla="val 38209"/>
              </a:avLst>
            </a:prstGeom>
            <a:solidFill>
              <a:srgbClr val="B78E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八角星 31"/>
            <p:cNvSpPr/>
            <p:nvPr>
              <p:custDataLst>
                <p:tags r:id="rId21"/>
              </p:custDataLst>
            </p:nvPr>
          </p:nvSpPr>
          <p:spPr>
            <a:xfrm>
              <a:off x="1566" y="1709"/>
              <a:ext cx="2727" cy="2727"/>
            </a:xfrm>
            <a:prstGeom prst="star8">
              <a:avLst>
                <a:gd name="adj" fmla="val 38209"/>
              </a:avLst>
            </a:prstGeom>
            <a:noFill/>
            <a:ln>
              <a:solidFill>
                <a:srgbClr val="B78EAE"/>
              </a:solidFill>
            </a:ln>
            <a:extLst>
              <a:ext uri="{909E8E84-426E-40DD-AFC4-6F175D3DCCD1}">
                <a14:hiddenFill xmlns:a14="http://schemas.microsoft.com/office/drawing/2010/main">
                  <a:solidFill>
                    <a:srgbClr val="DCAAA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3" name="图片 32" descr="303b32303139323730333bc7a6b1ca"/>
            <p:cNvPicPr>
              <a:picLocks noChangeAspect="1"/>
            </p:cNvPicPr>
            <p:nvPr>
              <p:custDataLst>
                <p:tags r:id="rId22"/>
              </p:custDataLst>
            </p:nvPr>
          </p:nvPicPr>
          <p:blipFill>
            <a:blip r:embed="rId24"/>
            <a:stretch>
              <a:fillRect/>
            </a:stretch>
          </p:blipFill>
          <p:spPr>
            <a:xfrm>
              <a:off x="2315" y="2480"/>
              <a:ext cx="1228" cy="1228"/>
            </a:xfrm>
            <a:prstGeom prst="rect">
              <a:avLst/>
            </a:prstGeom>
          </p:spPr>
        </p:pic>
      </p:grpSp>
      <p:grpSp>
        <p:nvGrpSpPr>
          <p:cNvPr id="34" name="组合 33"/>
          <p:cNvGrpSpPr/>
          <p:nvPr>
            <p:custDataLst>
              <p:tags r:id="rId12"/>
            </p:custDataLst>
          </p:nvPr>
        </p:nvGrpSpPr>
        <p:grpSpPr>
          <a:xfrm>
            <a:off x="9361170" y="2956560"/>
            <a:ext cx="1731010" cy="1731010"/>
            <a:chOff x="1566" y="4656"/>
            <a:chExt cx="2726" cy="2726"/>
          </a:xfrm>
        </p:grpSpPr>
        <p:sp>
          <p:nvSpPr>
            <p:cNvPr id="35" name="八角星 34"/>
            <p:cNvSpPr/>
            <p:nvPr>
              <p:custDataLst>
                <p:tags r:id="rId17"/>
              </p:custDataLst>
            </p:nvPr>
          </p:nvSpPr>
          <p:spPr>
            <a:xfrm>
              <a:off x="1648" y="4738"/>
              <a:ext cx="2563" cy="2563"/>
            </a:xfrm>
            <a:prstGeom prst="star8">
              <a:avLst>
                <a:gd name="adj" fmla="val 38209"/>
              </a:avLst>
            </a:prstGeom>
            <a:solidFill>
              <a:srgbClr val="B78E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八角星 35"/>
            <p:cNvSpPr/>
            <p:nvPr>
              <p:custDataLst>
                <p:tags r:id="rId18"/>
              </p:custDataLst>
            </p:nvPr>
          </p:nvSpPr>
          <p:spPr>
            <a:xfrm>
              <a:off x="1566" y="4656"/>
              <a:ext cx="2727" cy="2727"/>
            </a:xfrm>
            <a:prstGeom prst="star8">
              <a:avLst>
                <a:gd name="adj" fmla="val 38209"/>
              </a:avLst>
            </a:prstGeom>
            <a:noFill/>
            <a:ln>
              <a:solidFill>
                <a:srgbClr val="B78EAE"/>
              </a:solidFill>
            </a:ln>
            <a:extLst>
              <a:ext uri="{909E8E84-426E-40DD-AFC4-6F175D3DCCD1}">
                <a14:hiddenFill xmlns:a14="http://schemas.microsoft.com/office/drawing/2010/main">
                  <a:solidFill>
                    <a:srgbClr val="DCAAA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7" name="图片 36" descr="303b32303039333137363bc1b4bdd3"/>
            <p:cNvPicPr>
              <a:picLocks noChangeAspect="1"/>
            </p:cNvPicPr>
            <p:nvPr>
              <p:custDataLst>
                <p:tags r:id="rId19"/>
              </p:custDataLst>
            </p:nvPr>
          </p:nvPicPr>
          <p:blipFill>
            <a:blip r:embed="rId25"/>
            <a:stretch>
              <a:fillRect/>
            </a:stretch>
          </p:blipFill>
          <p:spPr>
            <a:xfrm>
              <a:off x="2295" y="5410"/>
              <a:ext cx="1227" cy="1227"/>
            </a:xfrm>
            <a:prstGeom prst="rect">
              <a:avLst/>
            </a:prstGeom>
          </p:spPr>
        </p:pic>
      </p:grpSp>
      <p:grpSp>
        <p:nvGrpSpPr>
          <p:cNvPr id="38" name="组合 37"/>
          <p:cNvGrpSpPr/>
          <p:nvPr>
            <p:custDataLst>
              <p:tags r:id="rId13"/>
            </p:custDataLst>
          </p:nvPr>
        </p:nvGrpSpPr>
        <p:grpSpPr>
          <a:xfrm>
            <a:off x="9361170" y="4835525"/>
            <a:ext cx="1731010" cy="1731010"/>
            <a:chOff x="1566" y="7615"/>
            <a:chExt cx="2726" cy="2726"/>
          </a:xfrm>
        </p:grpSpPr>
        <p:sp>
          <p:nvSpPr>
            <p:cNvPr id="39" name="八角星 38"/>
            <p:cNvSpPr/>
            <p:nvPr>
              <p:custDataLst>
                <p:tags r:id="rId14"/>
              </p:custDataLst>
            </p:nvPr>
          </p:nvSpPr>
          <p:spPr>
            <a:xfrm>
              <a:off x="1648" y="7688"/>
              <a:ext cx="2563" cy="2563"/>
            </a:xfrm>
            <a:prstGeom prst="star8">
              <a:avLst>
                <a:gd name="adj" fmla="val 38209"/>
              </a:avLst>
            </a:prstGeom>
            <a:solidFill>
              <a:srgbClr val="B78E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八角星 39"/>
            <p:cNvSpPr/>
            <p:nvPr>
              <p:custDataLst>
                <p:tags r:id="rId15"/>
              </p:custDataLst>
            </p:nvPr>
          </p:nvSpPr>
          <p:spPr>
            <a:xfrm>
              <a:off x="1566" y="7615"/>
              <a:ext cx="2727" cy="2727"/>
            </a:xfrm>
            <a:prstGeom prst="star8">
              <a:avLst>
                <a:gd name="adj" fmla="val 38209"/>
              </a:avLst>
            </a:prstGeom>
            <a:noFill/>
            <a:ln>
              <a:solidFill>
                <a:srgbClr val="B78EAE"/>
              </a:solidFill>
            </a:ln>
            <a:extLst>
              <a:ext uri="{909E8E84-426E-40DD-AFC4-6F175D3DCCD1}">
                <a14:hiddenFill xmlns:a14="http://schemas.microsoft.com/office/drawing/2010/main">
                  <a:solidFill>
                    <a:srgbClr val="DCAAA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1" name="图片 40" descr="303b32303139323730333bc7a6b1ca"/>
            <p:cNvPicPr>
              <a:picLocks noChangeAspect="1"/>
            </p:cNvPicPr>
            <p:nvPr>
              <p:custDataLst>
                <p:tags r:id="rId16"/>
              </p:custDataLst>
            </p:nvPr>
          </p:nvPicPr>
          <p:blipFill>
            <a:blip r:embed="rId24"/>
            <a:stretch>
              <a:fillRect/>
            </a:stretch>
          </p:blipFill>
          <p:spPr>
            <a:xfrm>
              <a:off x="2294" y="8343"/>
              <a:ext cx="1228" cy="1228"/>
            </a:xfrm>
            <a:prstGeom prst="rect">
              <a:avLst/>
            </a:prstGeom>
          </p:spPr>
        </p:pic>
      </p:grpSp>
    </p:spTree>
    <p:custDataLst>
      <p:tags r:id="rId1"/>
    </p:custData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八角星 14"/>
          <p:cNvSpPr/>
          <p:nvPr>
            <p:custDataLst>
              <p:tags r:id="rId2"/>
            </p:custDataLst>
          </p:nvPr>
        </p:nvSpPr>
        <p:spPr>
          <a:xfrm>
            <a:off x="6513195" y="4330065"/>
            <a:ext cx="2174240" cy="2174240"/>
          </a:xfrm>
          <a:prstGeom prst="star8">
            <a:avLst>
              <a:gd name="adj" fmla="val 37895"/>
            </a:avLst>
          </a:prstGeom>
          <a:noFill/>
          <a:ln w="28575">
            <a:solidFill>
              <a:srgbClr val="B78EAE">
                <a:alpha val="10000"/>
              </a:srgbClr>
            </a:solidFill>
          </a:ln>
          <a:extLst>
            <a:ext uri="{909E8E84-426E-40DD-AFC4-6F175D3DCCD1}">
              <a14:hiddenFill xmlns:a14="http://schemas.microsoft.com/office/drawing/2010/main">
                <a:solidFill>
                  <a:srgbClr val="EFE6E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ym typeface="+mn-ea"/>
            </a:endParaRPr>
          </a:p>
        </p:txBody>
      </p:sp>
      <p:sp>
        <p:nvSpPr>
          <p:cNvPr id="14" name="文本框 13"/>
          <p:cNvSpPr txBox="1"/>
          <p:nvPr/>
        </p:nvSpPr>
        <p:spPr>
          <a:xfrm>
            <a:off x="4707255" y="233680"/>
            <a:ext cx="2772410" cy="651059"/>
          </a:xfrm>
          <a:prstGeom prst="roundRect">
            <a:avLst>
              <a:gd name="adj" fmla="val 49999"/>
            </a:avLst>
          </a:prstGeom>
          <a:solidFill>
            <a:srgbClr val="701E5E"/>
          </a:solidFill>
        </p:spPr>
        <p:txBody>
          <a:bodyPr wrap="square" rtlCol="0" anchor="t">
            <a:spAutoFit/>
          </a:bodyPr>
          <a:lstStyle/>
          <a:p>
            <a:pPr lvl="0" algn="ctr">
              <a:buClrTx/>
              <a:buSzTx/>
              <a:buFontTx/>
            </a:pPr>
            <a:r>
              <a:rPr lang="zh-CN" altLang="en-US" sz="2400" b="1" spc="300" dirty="0">
                <a:solidFill>
                  <a:schemeClr val="bg1"/>
                </a:solidFill>
                <a:uFillTx/>
                <a:latin typeface="微软雅黑" panose="020B0503020204020204" pitchFamily="34" charset="-122"/>
                <a:ea typeface="微软雅黑" panose="020B0503020204020204" pitchFamily="34" charset="-122"/>
                <a:sym typeface="+mn-ea"/>
              </a:rPr>
              <a:t>实验方法</a:t>
            </a:r>
          </a:p>
        </p:txBody>
      </p:sp>
      <p:grpSp>
        <p:nvGrpSpPr>
          <p:cNvPr id="12" name="组合 11"/>
          <p:cNvGrpSpPr/>
          <p:nvPr>
            <p:custDataLst>
              <p:tags r:id="rId3"/>
            </p:custDataLst>
          </p:nvPr>
        </p:nvGrpSpPr>
        <p:grpSpPr>
          <a:xfrm>
            <a:off x="1341120" y="1190625"/>
            <a:ext cx="9309735" cy="2468880"/>
            <a:chOff x="2112" y="2147"/>
            <a:chExt cx="14661" cy="3888"/>
          </a:xfrm>
        </p:grpSpPr>
        <p:sp>
          <p:nvSpPr>
            <p:cNvPr id="11" name="右箭头 10"/>
            <p:cNvSpPr/>
            <p:nvPr>
              <p:custDataLst>
                <p:tags r:id="rId8"/>
              </p:custDataLst>
            </p:nvPr>
          </p:nvSpPr>
          <p:spPr>
            <a:xfrm>
              <a:off x="10081" y="2147"/>
              <a:ext cx="4174" cy="2469"/>
            </a:xfrm>
            <a:prstGeom prst="rightArrow">
              <a:avLst>
                <a:gd name="adj1" fmla="val 60388"/>
                <a:gd name="adj2" fmla="val 50000"/>
              </a:avLst>
            </a:prstGeom>
            <a:solidFill>
              <a:schemeClr val="bg1">
                <a:lumMod val="75000"/>
                <a:alpha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右箭头 6"/>
            <p:cNvSpPr/>
            <p:nvPr>
              <p:custDataLst>
                <p:tags r:id="rId9"/>
              </p:custDataLst>
            </p:nvPr>
          </p:nvSpPr>
          <p:spPr>
            <a:xfrm>
              <a:off x="4489" y="3565"/>
              <a:ext cx="3663" cy="2469"/>
            </a:xfrm>
            <a:prstGeom prst="rightArrow">
              <a:avLst>
                <a:gd name="adj1" fmla="val 60388"/>
                <a:gd name="adj2" fmla="val 50000"/>
              </a:avLst>
            </a:prstGeom>
            <a:solidFill>
              <a:schemeClr val="bg1">
                <a:lumMod val="75000"/>
                <a:alpha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右箭头 1"/>
            <p:cNvSpPr/>
            <p:nvPr>
              <p:custDataLst>
                <p:tags r:id="rId10"/>
              </p:custDataLst>
            </p:nvPr>
          </p:nvSpPr>
          <p:spPr>
            <a:xfrm>
              <a:off x="2112" y="2800"/>
              <a:ext cx="3696" cy="2614"/>
            </a:xfrm>
            <a:prstGeom prst="rightArrow">
              <a:avLst/>
            </a:prstGeom>
            <a:solidFill>
              <a:srgbClr val="B78EA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数据处理</a:t>
              </a:r>
            </a:p>
          </p:txBody>
        </p:sp>
        <p:sp>
          <p:nvSpPr>
            <p:cNvPr id="3" name="燕尾形箭头 2"/>
            <p:cNvSpPr/>
            <p:nvPr>
              <p:custDataLst>
                <p:tags r:id="rId11"/>
              </p:custDataLst>
            </p:nvPr>
          </p:nvSpPr>
          <p:spPr>
            <a:xfrm>
              <a:off x="6467" y="2179"/>
              <a:ext cx="5312" cy="3856"/>
            </a:xfrm>
            <a:prstGeom prst="notchedRightArrow">
              <a:avLst/>
            </a:prstGeom>
            <a:solidFill>
              <a:srgbClr val="701E5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latin typeface="微软雅黑" panose="020B0503020204020204" pitchFamily="34" charset="-122"/>
                  <a:ea typeface="微软雅黑" panose="020B0503020204020204" pitchFamily="34" charset="-122"/>
                  <a:sym typeface="+mn-ea"/>
                </a:rPr>
                <a:t>实验主体</a:t>
              </a:r>
            </a:p>
          </p:txBody>
        </p:sp>
        <p:sp>
          <p:nvSpPr>
            <p:cNvPr id="4" name="燕尾形箭头 3"/>
            <p:cNvSpPr/>
            <p:nvPr>
              <p:custDataLst>
                <p:tags r:id="rId12"/>
              </p:custDataLst>
            </p:nvPr>
          </p:nvSpPr>
          <p:spPr>
            <a:xfrm>
              <a:off x="12725" y="2499"/>
              <a:ext cx="4048" cy="3216"/>
            </a:xfrm>
            <a:prstGeom prst="notchedRightArrow">
              <a:avLst>
                <a:gd name="adj1" fmla="val 48009"/>
                <a:gd name="adj2" fmla="val 50000"/>
              </a:avLst>
            </a:prstGeom>
            <a:solidFill>
              <a:srgbClr val="B78EA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模型架构</a:t>
              </a:r>
            </a:p>
          </p:txBody>
        </p:sp>
      </p:grpSp>
      <p:sp>
        <p:nvSpPr>
          <p:cNvPr id="25" name="1111"/>
          <p:cNvSpPr txBox="1"/>
          <p:nvPr>
            <p:custDataLst>
              <p:tags r:id="rId4"/>
            </p:custDataLst>
          </p:nvPr>
        </p:nvSpPr>
        <p:spPr>
          <a:xfrm>
            <a:off x="1136650" y="3872865"/>
            <a:ext cx="2755900" cy="2657475"/>
          </a:xfrm>
          <a:prstGeom prst="rect">
            <a:avLst/>
          </a:prstGeom>
          <a:noFill/>
          <a:ln w="9525">
            <a:noFill/>
          </a:ln>
        </p:spPr>
        <p:txBody>
          <a:bodyPr wrap="square" tIns="36195" bIns="36195" anchor="t">
            <a:spAutoFit/>
          </a:bodyPr>
          <a:lstStyle/>
          <a:p>
            <a:pPr algn="just">
              <a:lnSpc>
                <a:spcPct val="150000"/>
              </a:lnSpc>
            </a:pPr>
            <a:r>
              <a:rPr lang="zh-CN" altLang="en-US" sz="1600" dirty="0">
                <a:solidFill>
                  <a:srgbClr val="262626"/>
                </a:solidFill>
                <a:latin typeface="微软雅黑 Light" panose="020B0502040204020203" charset="-122"/>
                <a:ea typeface="微软雅黑 Light" panose="020B0502040204020203" charset="-122"/>
              </a:rPr>
              <a:t>DetCLIPv2旨在构建一个健壮的开放世界目标检测系统。为了实现这一目标，它融合了来自多个渠道的数据：检测数据、grounding数据以及图像-文本对，用于预训练过程。</a:t>
            </a:r>
          </a:p>
        </p:txBody>
      </p:sp>
      <p:sp>
        <p:nvSpPr>
          <p:cNvPr id="5" name="1111"/>
          <p:cNvSpPr txBox="1"/>
          <p:nvPr>
            <p:custDataLst>
              <p:tags r:id="rId5"/>
            </p:custDataLst>
          </p:nvPr>
        </p:nvSpPr>
        <p:spPr>
          <a:xfrm>
            <a:off x="4415155" y="3872865"/>
            <a:ext cx="2755900" cy="2287905"/>
          </a:xfrm>
          <a:prstGeom prst="rect">
            <a:avLst/>
          </a:prstGeom>
          <a:noFill/>
          <a:ln w="9525">
            <a:noFill/>
          </a:ln>
        </p:spPr>
        <p:txBody>
          <a:bodyPr wrap="square" tIns="36195" bIns="36195" anchor="t">
            <a:spAutoFit/>
          </a:bodyPr>
          <a:lstStyle/>
          <a:p>
            <a:pPr algn="just">
              <a:lnSpc>
                <a:spcPct val="150000"/>
              </a:lnSpc>
            </a:pPr>
            <a:r>
              <a:rPr lang="zh-CN" altLang="en-US" sz="1600" dirty="0">
                <a:solidFill>
                  <a:srgbClr val="262626"/>
                </a:solidFill>
                <a:latin typeface="微软雅黑 Light" panose="020B0502040204020203" charset="-122"/>
                <a:ea typeface="微软雅黑 Light" panose="020B0502040204020203" charset="-122"/>
              </a:rPr>
              <a:t>首先引入了一种统一的并行数据格式，允许系统以异构监督方式进行训练。对于没有实例级注释的图像-文本对，DetCLIPv2引入了一种精细的对比学习方法。</a:t>
            </a:r>
          </a:p>
        </p:txBody>
      </p:sp>
      <p:sp>
        <p:nvSpPr>
          <p:cNvPr id="6" name="1111"/>
          <p:cNvSpPr txBox="1"/>
          <p:nvPr>
            <p:custDataLst>
              <p:tags r:id="rId6"/>
            </p:custDataLst>
          </p:nvPr>
        </p:nvSpPr>
        <p:spPr>
          <a:xfrm>
            <a:off x="7987665" y="3872865"/>
            <a:ext cx="2755900" cy="1549400"/>
          </a:xfrm>
          <a:prstGeom prst="rect">
            <a:avLst/>
          </a:prstGeom>
          <a:noFill/>
          <a:ln w="9525">
            <a:noFill/>
          </a:ln>
        </p:spPr>
        <p:txBody>
          <a:bodyPr wrap="square" tIns="36195" bIns="36195" anchor="t">
            <a:spAutoFit/>
          </a:bodyPr>
          <a:lstStyle/>
          <a:p>
            <a:pPr algn="just">
              <a:lnSpc>
                <a:spcPct val="150000"/>
              </a:lnSpc>
            </a:pPr>
            <a:r>
              <a:rPr lang="zh-CN" altLang="en-US" sz="1600" dirty="0">
                <a:solidFill>
                  <a:srgbClr val="262626"/>
                </a:solidFill>
                <a:latin typeface="微软雅黑 Light" panose="020B0502040204020203" charset="-122"/>
                <a:ea typeface="微软雅黑 Light" panose="020B0502040204020203" charset="-122"/>
              </a:rPr>
              <a:t>DetCLIPv2与DetCLIP类似，但使用了一种特殊的设计，这种设计可以提高训练的效率并减小定位损失。</a:t>
            </a:r>
          </a:p>
        </p:txBody>
      </p:sp>
      <p:sp>
        <p:nvSpPr>
          <p:cNvPr id="16" name="八角星 15"/>
          <p:cNvSpPr/>
          <p:nvPr>
            <p:custDataLst>
              <p:tags r:id="rId7"/>
            </p:custDataLst>
          </p:nvPr>
        </p:nvSpPr>
        <p:spPr>
          <a:xfrm>
            <a:off x="3032760" y="4330065"/>
            <a:ext cx="2174240" cy="2174240"/>
          </a:xfrm>
          <a:prstGeom prst="star8">
            <a:avLst>
              <a:gd name="adj" fmla="val 37895"/>
            </a:avLst>
          </a:prstGeom>
          <a:noFill/>
          <a:ln w="28575">
            <a:solidFill>
              <a:srgbClr val="B78EAE">
                <a:alpha val="10000"/>
              </a:srgbClr>
            </a:solidFill>
          </a:ln>
          <a:extLst>
            <a:ext uri="{909E8E84-426E-40DD-AFC4-6F175D3DCCD1}">
              <a14:hiddenFill xmlns:a14="http://schemas.microsoft.com/office/drawing/2010/main">
                <a:solidFill>
                  <a:srgbClr val="EFE6E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1"/>
          <p:nvPr/>
        </p:nvSpPr>
        <p:spPr>
          <a:xfrm>
            <a:off x="4707255" y="233680"/>
            <a:ext cx="2772410" cy="651059"/>
          </a:xfrm>
          <a:prstGeom prst="roundRect">
            <a:avLst>
              <a:gd name="adj" fmla="val 49999"/>
            </a:avLst>
          </a:prstGeom>
          <a:solidFill>
            <a:srgbClr val="701E5E"/>
          </a:solidFill>
        </p:spPr>
        <p:txBody>
          <a:bodyPr wrap="square" rtlCol="0" anchor="t">
            <a:spAutoFit/>
          </a:bodyPr>
          <a:lstStyle/>
          <a:p>
            <a:pPr lvl="0" algn="ctr">
              <a:buClrTx/>
              <a:buSzTx/>
              <a:buFontTx/>
            </a:pPr>
            <a:r>
              <a:rPr lang="zh-CN" altLang="en-US" sz="2400" b="1" spc="300" dirty="0">
                <a:solidFill>
                  <a:schemeClr val="bg1"/>
                </a:solidFill>
                <a:uFillTx/>
                <a:latin typeface="微软雅黑" panose="020B0503020204020204" pitchFamily="34" charset="-122"/>
                <a:ea typeface="微软雅黑" panose="020B0503020204020204" pitchFamily="34" charset="-122"/>
                <a:sym typeface="+mn-ea"/>
              </a:rPr>
              <a:t>数据处理</a:t>
            </a:r>
          </a:p>
        </p:txBody>
      </p:sp>
      <p:grpSp>
        <p:nvGrpSpPr>
          <p:cNvPr id="4" name="组合 3"/>
          <p:cNvGrpSpPr/>
          <p:nvPr/>
        </p:nvGrpSpPr>
        <p:grpSpPr>
          <a:xfrm>
            <a:off x="153035" y="2565400"/>
            <a:ext cx="11884025" cy="2073275"/>
            <a:chOff x="241" y="3528"/>
            <a:chExt cx="18715" cy="3265"/>
          </a:xfrm>
        </p:grpSpPr>
        <p:sp>
          <p:nvSpPr>
            <p:cNvPr id="5" name="矩形 4"/>
            <p:cNvSpPr/>
            <p:nvPr/>
          </p:nvSpPr>
          <p:spPr>
            <a:xfrm>
              <a:off x="14471" y="3702"/>
              <a:ext cx="4485" cy="2594"/>
            </a:xfrm>
            <a:prstGeom prst="rect">
              <a:avLst/>
            </a:prstGeom>
            <a:solidFill>
              <a:srgbClr val="701E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 name="图片 12" descr="图片1-1"/>
            <p:cNvPicPr>
              <a:picLocks noChangeAspect="1"/>
            </p:cNvPicPr>
            <p:nvPr/>
          </p:nvPicPr>
          <p:blipFill>
            <a:blip r:embed="rId3">
              <a:biLevel thresh="50000"/>
            </a:blip>
            <a:srcRect b="2117"/>
            <a:stretch>
              <a:fillRect/>
            </a:stretch>
          </p:blipFill>
          <p:spPr>
            <a:xfrm>
              <a:off x="14451" y="3528"/>
              <a:ext cx="4479" cy="2959"/>
            </a:xfrm>
            <a:prstGeom prst="rect">
              <a:avLst/>
            </a:prstGeom>
          </p:spPr>
        </p:pic>
        <p:sp>
          <p:nvSpPr>
            <p:cNvPr id="3" name="矩形 2"/>
            <p:cNvSpPr/>
            <p:nvPr/>
          </p:nvSpPr>
          <p:spPr>
            <a:xfrm>
              <a:off x="241" y="3710"/>
              <a:ext cx="9336" cy="3083"/>
            </a:xfrm>
            <a:prstGeom prst="rect">
              <a:avLst/>
            </a:prstGeom>
            <a:solidFill>
              <a:srgbClr val="701E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3" name="组合 22"/>
          <p:cNvGrpSpPr/>
          <p:nvPr/>
        </p:nvGrpSpPr>
        <p:grpSpPr>
          <a:xfrm>
            <a:off x="334010" y="2770266"/>
            <a:ext cx="5532755" cy="1851212"/>
            <a:chOff x="1478" y="3883"/>
            <a:chExt cx="8713" cy="2915"/>
          </a:xfrm>
        </p:grpSpPr>
        <p:sp>
          <p:nvSpPr>
            <p:cNvPr id="24" name="333333"/>
            <p:cNvSpPr txBox="1"/>
            <p:nvPr/>
          </p:nvSpPr>
          <p:spPr>
            <a:xfrm>
              <a:off x="1478" y="3883"/>
              <a:ext cx="1811" cy="580"/>
            </a:xfrm>
            <a:prstGeom prst="rect">
              <a:avLst/>
            </a:prstGeom>
            <a:noFill/>
            <a:ln w="9525">
              <a:noFill/>
            </a:ln>
          </p:spPr>
          <p:txBody>
            <a:bodyPr wrap="square" anchor="t">
              <a:spAutoFit/>
            </a:bodyPr>
            <a:lstStyle/>
            <a:p>
              <a:pPr algn="l"/>
              <a:r>
                <a:rPr lang="en-US" altLang="zh-CN" b="1" dirty="0">
                  <a:solidFill>
                    <a:schemeClr val="bg1"/>
                  </a:solidFill>
                  <a:latin typeface="微软雅黑" panose="020B0503020204020204" pitchFamily="34" charset="-122"/>
                  <a:ea typeface="微软雅黑" panose="020B0503020204020204" pitchFamily="34" charset="-122"/>
                </a:rPr>
                <a:t>1.</a:t>
              </a:r>
              <a:r>
                <a:rPr lang="zh-CN" altLang="en-US" b="1" dirty="0">
                  <a:solidFill>
                    <a:schemeClr val="bg1"/>
                  </a:solidFill>
                  <a:latin typeface="微软雅黑" panose="020B0503020204020204" pitchFamily="34" charset="-122"/>
                  <a:ea typeface="微软雅黑" panose="020B0503020204020204" pitchFamily="34" charset="-122"/>
                </a:rPr>
                <a:t>检测</a:t>
              </a:r>
            </a:p>
          </p:txBody>
        </p:sp>
        <p:sp>
          <p:nvSpPr>
            <p:cNvPr id="25" name="1111"/>
            <p:cNvSpPr txBox="1"/>
            <p:nvPr/>
          </p:nvSpPr>
          <p:spPr>
            <a:xfrm>
              <a:off x="1478" y="4358"/>
              <a:ext cx="8713" cy="2440"/>
            </a:xfrm>
            <a:prstGeom prst="rect">
              <a:avLst/>
            </a:prstGeom>
            <a:noFill/>
            <a:ln w="9525">
              <a:noFill/>
            </a:ln>
          </p:spPr>
          <p:txBody>
            <a:bodyPr wrap="square" tIns="36195" bIns="36195" anchor="t">
              <a:spAutoFit/>
            </a:bodyPr>
            <a:lstStyle/>
            <a:p>
              <a:pPr algn="just">
                <a:lnSpc>
                  <a:spcPct val="150000"/>
                </a:lnSpc>
              </a:pPr>
              <a:r>
                <a:rPr lang="zh-CN" altLang="en-US" sz="1600" dirty="0">
                  <a:solidFill>
                    <a:schemeClr val="bg1"/>
                  </a:solidFill>
                  <a:latin typeface="微软雅黑 Light" panose="020B0502040204020203" charset="-122"/>
                  <a:ea typeface="微软雅黑 Light" panose="020B0502040204020203" charset="-122"/>
                  <a:sym typeface="+mn-ea"/>
                </a:rPr>
                <a:t>概念集是从数据集的采样类别名称构造的，它由图像中出现的类别和其他随机采样的负类别组成。为了明确地提供各种概念之间的关系，我们在训练和测试阶段每个概念名都是通过将其类别名称与相应的定义连接起来获得的.</a:t>
              </a:r>
              <a:endParaRPr lang="zh-CN" altLang="en-US" sz="1600" dirty="0">
                <a:solidFill>
                  <a:schemeClr val="bg1"/>
                </a:solidFill>
                <a:latin typeface="微软雅黑 Light" panose="020B0502040204020203" charset="-122"/>
                <a:ea typeface="微软雅黑 Light" panose="020B0502040204020203" charset="-122"/>
                <a:sym typeface="微软雅黑" panose="020B0503020204020204" pitchFamily="34" charset="-122"/>
              </a:endParaRPr>
            </a:p>
          </p:txBody>
        </p:sp>
      </p:grpSp>
      <p:sp>
        <p:nvSpPr>
          <p:cNvPr id="8" name="1111"/>
          <p:cNvSpPr txBox="1"/>
          <p:nvPr/>
        </p:nvSpPr>
        <p:spPr>
          <a:xfrm>
            <a:off x="334010" y="1266825"/>
            <a:ext cx="11503660" cy="810895"/>
          </a:xfrm>
          <a:prstGeom prst="rect">
            <a:avLst/>
          </a:prstGeom>
          <a:noFill/>
          <a:ln w="9525">
            <a:noFill/>
          </a:ln>
        </p:spPr>
        <p:txBody>
          <a:bodyPr wrap="square" tIns="36195" bIns="36195" anchor="t">
            <a:spAutoFit/>
          </a:bodyPr>
          <a:lstStyle/>
          <a:p>
            <a:pPr algn="just">
              <a:lnSpc>
                <a:spcPct val="150000"/>
              </a:lnSpc>
            </a:pPr>
            <a:r>
              <a:rPr lang="zh-CN" altLang="en-US" sz="1600" dirty="0">
                <a:solidFill>
                  <a:srgbClr val="262626"/>
                </a:solidFill>
                <a:latin typeface="微软雅黑 Light" panose="020B0502040204020203" charset="-122"/>
                <a:ea typeface="微软雅黑 Light" panose="020B0502040204020203" charset="-122"/>
              </a:rPr>
              <a:t>在DetCLIP之后，使用了一个并行的公式来统一来自不同来源的数据格式。具体来说，就是将每个数据样本表示为一个三元组：图片、边界框标注和概念名，但对于不同类型的数据，三元组的构造是不同的</a:t>
            </a:r>
          </a:p>
        </p:txBody>
      </p:sp>
      <p:grpSp>
        <p:nvGrpSpPr>
          <p:cNvPr id="9" name="组合 8"/>
          <p:cNvGrpSpPr/>
          <p:nvPr/>
        </p:nvGrpSpPr>
        <p:grpSpPr>
          <a:xfrm>
            <a:off x="384810" y="4796551"/>
            <a:ext cx="5481955" cy="1580676"/>
            <a:chOff x="1478" y="3883"/>
            <a:chExt cx="8633" cy="2489"/>
          </a:xfrm>
        </p:grpSpPr>
        <p:sp>
          <p:nvSpPr>
            <p:cNvPr id="10" name="333333"/>
            <p:cNvSpPr txBox="1"/>
            <p:nvPr/>
          </p:nvSpPr>
          <p:spPr>
            <a:xfrm>
              <a:off x="1478" y="3883"/>
              <a:ext cx="2623" cy="580"/>
            </a:xfrm>
            <a:prstGeom prst="rect">
              <a:avLst/>
            </a:prstGeom>
            <a:noFill/>
            <a:ln w="9525">
              <a:noFill/>
            </a:ln>
          </p:spPr>
          <p:txBody>
            <a:bodyPr wrap="square" anchor="t">
              <a:spAutoFit/>
            </a:bodyPr>
            <a:lstStyle/>
            <a:p>
              <a:pPr algn="l"/>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rPr>
                <a:t>2.Grounding</a:t>
              </a:r>
            </a:p>
          </p:txBody>
        </p:sp>
        <p:sp>
          <p:nvSpPr>
            <p:cNvPr id="11" name="1111"/>
            <p:cNvSpPr txBox="1"/>
            <p:nvPr/>
          </p:nvSpPr>
          <p:spPr>
            <a:xfrm>
              <a:off x="1478" y="4358"/>
              <a:ext cx="8633" cy="2014"/>
            </a:xfrm>
            <a:prstGeom prst="rect">
              <a:avLst/>
            </a:prstGeom>
            <a:noFill/>
            <a:ln w="9525">
              <a:noFill/>
            </a:ln>
          </p:spPr>
          <p:txBody>
            <a:bodyPr wrap="square" tIns="36195" bIns="36195" anchor="t">
              <a:noAutofit/>
            </a:bodyPr>
            <a:lstStyle/>
            <a:p>
              <a:pPr algn="just">
                <a:lnSpc>
                  <a:spcPct val="150000"/>
                </a:lnSpc>
              </a:pPr>
              <a:r>
                <a:rPr lang="zh-CN" altLang="en-US" sz="1600" dirty="0">
                  <a:solidFill>
                    <a:srgbClr val="262626"/>
                  </a:solidFill>
                  <a:latin typeface="微软雅黑 Light" panose="020B0502040204020203" charset="-122"/>
                  <a:ea typeface="微软雅黑 Light" panose="020B0502040204020203" charset="-122"/>
                </a:rPr>
                <a:t>首先从原始标题中提取名词短语，形成一个正概念集 ，为了给学习提供足够的负面概念，进一步从一个构造好的概念字典随机抽取一个负面概念集，最终概念集由正概念集和负概念集并集组成。</a:t>
              </a:r>
            </a:p>
          </p:txBody>
        </p:sp>
      </p:grpSp>
      <p:grpSp>
        <p:nvGrpSpPr>
          <p:cNvPr id="12" name="组合 11"/>
          <p:cNvGrpSpPr/>
          <p:nvPr/>
        </p:nvGrpSpPr>
        <p:grpSpPr>
          <a:xfrm>
            <a:off x="6213475" y="4931171"/>
            <a:ext cx="5481955" cy="1685461"/>
            <a:chOff x="1478" y="3883"/>
            <a:chExt cx="8633" cy="2654"/>
          </a:xfrm>
        </p:grpSpPr>
        <p:sp>
          <p:nvSpPr>
            <p:cNvPr id="15" name="333333"/>
            <p:cNvSpPr txBox="1"/>
            <p:nvPr/>
          </p:nvSpPr>
          <p:spPr>
            <a:xfrm>
              <a:off x="1478" y="3883"/>
              <a:ext cx="2729" cy="580"/>
            </a:xfrm>
            <a:prstGeom prst="rect">
              <a:avLst/>
            </a:prstGeom>
            <a:noFill/>
            <a:ln w="9525">
              <a:noFill/>
            </a:ln>
          </p:spPr>
          <p:txBody>
            <a:bodyPr wrap="square" anchor="t">
              <a:spAutoFit/>
            </a:bodyPr>
            <a:lstStyle/>
            <a:p>
              <a:pPr algn="l"/>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rPr>
                <a:t>3.图像-文本对</a:t>
              </a:r>
            </a:p>
          </p:txBody>
        </p:sp>
        <p:sp>
          <p:nvSpPr>
            <p:cNvPr id="16" name="1111"/>
            <p:cNvSpPr txBox="1"/>
            <p:nvPr/>
          </p:nvSpPr>
          <p:spPr>
            <a:xfrm>
              <a:off x="1478" y="4358"/>
              <a:ext cx="8633" cy="2179"/>
            </a:xfrm>
            <a:prstGeom prst="rect">
              <a:avLst/>
            </a:prstGeom>
            <a:noFill/>
            <a:ln w="9525">
              <a:noFill/>
            </a:ln>
          </p:spPr>
          <p:txBody>
            <a:bodyPr wrap="square" tIns="36195" bIns="36195" anchor="t">
              <a:noAutofit/>
            </a:bodyPr>
            <a:lstStyle/>
            <a:p>
              <a:pPr algn="just">
                <a:lnSpc>
                  <a:spcPct val="150000"/>
                </a:lnSpc>
              </a:pPr>
              <a:r>
                <a:rPr lang="zh-CN" altLang="en-US" sz="1600" dirty="0">
                  <a:solidFill>
                    <a:srgbClr val="262626"/>
                  </a:solidFill>
                  <a:latin typeface="微软雅黑 Light" panose="020B0502040204020203" charset="-122"/>
                  <a:ea typeface="微软雅黑 Light" panose="020B0502040204020203" charset="-122"/>
                </a:rPr>
                <a:t>由于实例级注释不可用，概念集由原始标题和从中提取的名词短语组成。</a:t>
              </a:r>
            </a:p>
          </p:txBody>
        </p:sp>
      </p:grpSp>
      <p:sp>
        <p:nvSpPr>
          <p:cNvPr id="17" name="1111"/>
          <p:cNvSpPr txBox="1"/>
          <p:nvPr/>
        </p:nvSpPr>
        <p:spPr>
          <a:xfrm>
            <a:off x="6254115" y="2914650"/>
            <a:ext cx="2749550" cy="1179830"/>
          </a:xfrm>
          <a:prstGeom prst="rect">
            <a:avLst/>
          </a:prstGeom>
          <a:noFill/>
          <a:ln w="9525">
            <a:noFill/>
          </a:ln>
        </p:spPr>
        <p:txBody>
          <a:bodyPr wrap="square" tIns="36195" bIns="36195" anchor="t">
            <a:spAutoFit/>
          </a:bodyPr>
          <a:lstStyle/>
          <a:p>
            <a:pPr algn="ctr">
              <a:lnSpc>
                <a:spcPct val="150000"/>
              </a:lnSpc>
            </a:pPr>
            <a:r>
              <a:rPr lang="zh-CN" altLang="en-US" sz="1600" dirty="0">
                <a:solidFill>
                  <a:srgbClr val="262626"/>
                </a:solidFill>
                <a:latin typeface="微软雅黑 Light" panose="020B0502040204020203" charset="-122"/>
                <a:ea typeface="微软雅黑 Light" panose="020B0502040204020203" charset="-122"/>
                <a:sym typeface="微软雅黑" panose="020B0503020204020204" pitchFamily="34" charset="-122"/>
              </a:rPr>
              <a:t>对于实例级注释不可用的情况，在实验时会提出一种精细的对比学习方法。</a:t>
            </a:r>
          </a:p>
        </p:txBody>
      </p:sp>
    </p:spTree>
    <p:custDataLst>
      <p:tags r:id="rId1"/>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八角星 1"/>
          <p:cNvSpPr/>
          <p:nvPr/>
        </p:nvSpPr>
        <p:spPr>
          <a:xfrm>
            <a:off x="4286885" y="2373630"/>
            <a:ext cx="2129790" cy="2129790"/>
          </a:xfrm>
          <a:prstGeom prst="star8">
            <a:avLst>
              <a:gd name="adj" fmla="val 38189"/>
            </a:avLst>
          </a:prstGeom>
          <a:solidFill>
            <a:srgbClr val="701E5E"/>
          </a:solidFill>
          <a:ln>
            <a:noFill/>
          </a:ln>
        </p:spPr>
        <p:style>
          <a:lnRef idx="2">
            <a:schemeClr val="accent1">
              <a:shade val="50000"/>
            </a:schemeClr>
          </a:lnRef>
          <a:fillRef idx="1">
            <a:schemeClr val="accent1"/>
          </a:fillRef>
          <a:effectRef idx="0">
            <a:schemeClr val="accent1"/>
          </a:effectRef>
          <a:fontRef idx="minor">
            <a:schemeClr val="lt1"/>
          </a:fontRef>
        </p:style>
        <p:txBody>
          <a:bodyPr lIns="36195" tIns="288290" rIns="36195" bIns="0" rtlCol="0" anchor="ctr" anchorCtr="1"/>
          <a:lstStyle/>
          <a:p>
            <a:pPr algn="ctr" fontAlgn="auto">
              <a:lnSpc>
                <a:spcPts val="4000"/>
              </a:lnSpc>
            </a:pPr>
            <a:r>
              <a:rPr lang="en-US" altLang="zh-CN" sz="4000" b="1">
                <a:latin typeface="微软雅黑" panose="020B0503020204020204" pitchFamily="34" charset="-122"/>
                <a:ea typeface="微软雅黑" panose="020B0503020204020204" pitchFamily="34" charset="-122"/>
              </a:rPr>
              <a:t>PART</a:t>
            </a:r>
          </a:p>
          <a:p>
            <a:pPr algn="ctr" fontAlgn="auto">
              <a:lnSpc>
                <a:spcPts val="4000"/>
              </a:lnSpc>
            </a:pPr>
            <a:r>
              <a:rPr lang="en-US" altLang="zh-CN" sz="4000" b="1">
                <a:latin typeface="微软雅黑" panose="020B0503020204020204" pitchFamily="34" charset="-122"/>
                <a:ea typeface="微软雅黑" panose="020B0503020204020204" pitchFamily="34" charset="-122"/>
              </a:rPr>
              <a:t>01</a:t>
            </a:r>
          </a:p>
        </p:txBody>
      </p:sp>
      <p:sp>
        <p:nvSpPr>
          <p:cNvPr id="9240" name="文本框 47"/>
          <p:cNvSpPr txBox="1"/>
          <p:nvPr/>
        </p:nvSpPr>
        <p:spPr>
          <a:xfrm>
            <a:off x="6429058" y="3017425"/>
            <a:ext cx="5762625" cy="830997"/>
          </a:xfrm>
          <a:prstGeom prst="rect">
            <a:avLst/>
          </a:prstGeom>
          <a:noFill/>
          <a:ln w="9525">
            <a:noFill/>
          </a:ln>
        </p:spPr>
        <p:txBody>
          <a:bodyPr vert="horz" wrap="square" anchor="t">
            <a:spAutoFit/>
          </a:bodyPr>
          <a:lstStyle/>
          <a:p>
            <a:pPr lvl="0" algn="ctr">
              <a:buClrTx/>
              <a:buSzTx/>
              <a:buFontTx/>
            </a:pPr>
            <a:r>
              <a:rPr lang="en-US" altLang="zh-CN" sz="2400" b="1" dirty="0" err="1">
                <a:solidFill>
                  <a:srgbClr val="701E5E"/>
                </a:solidFill>
                <a:latin typeface="微软雅黑" panose="020B0503020204020204" pitchFamily="34" charset="-122"/>
                <a:ea typeface="微软雅黑" panose="020B0503020204020204" pitchFamily="34" charset="-122"/>
                <a:sym typeface="微软雅黑" panose="020B0503020204020204" pitchFamily="34" charset="-122"/>
              </a:rPr>
              <a:t>EfficientDet</a:t>
            </a:r>
            <a:r>
              <a:rPr lang="en-US" altLang="zh-CN" sz="2400" b="1" dirty="0">
                <a:solidFill>
                  <a:srgbClr val="701E5E"/>
                </a:solidFill>
                <a:latin typeface="微软雅黑" panose="020B0503020204020204" pitchFamily="34" charset="-122"/>
                <a:ea typeface="微软雅黑" panose="020B0503020204020204" pitchFamily="34" charset="-122"/>
                <a:sym typeface="微软雅黑" panose="020B0503020204020204" pitchFamily="34" charset="-122"/>
              </a:rPr>
              <a:t>: Scalable and Efficient Object Detection</a:t>
            </a:r>
            <a:endParaRPr lang="zh-CN" altLang="en-US" sz="2400" b="1" dirty="0">
              <a:solidFill>
                <a:srgbClr val="701E5E"/>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 name="1111"/>
          <p:cNvSpPr txBox="1"/>
          <p:nvPr/>
        </p:nvSpPr>
        <p:spPr>
          <a:xfrm>
            <a:off x="7000875" y="4578002"/>
            <a:ext cx="4608830" cy="963277"/>
          </a:xfrm>
          <a:prstGeom prst="rect">
            <a:avLst/>
          </a:prstGeom>
          <a:noFill/>
          <a:ln w="9525">
            <a:noFill/>
          </a:ln>
        </p:spPr>
        <p:txBody>
          <a:bodyPr vert="horz" wrap="square" lIns="36195" rIns="36195" anchor="t">
            <a:spAutoFit/>
          </a:bodyPr>
          <a:lstStyle/>
          <a:p>
            <a:pPr algn="ctr">
              <a:lnSpc>
                <a:spcPct val="150000"/>
              </a:lnSpc>
              <a:spcBef>
                <a:spcPts val="0"/>
              </a:spcBef>
              <a:spcAft>
                <a:spcPts val="0"/>
              </a:spcAft>
            </a:pPr>
            <a:r>
              <a:rPr lang="en-US" altLang="zh-CN" sz="2000" b="1" dirty="0">
                <a:latin typeface="微软雅黑" panose="020B0503020204020204" pitchFamily="34" charset="-122"/>
                <a:ea typeface="微软雅黑" panose="020B0503020204020204" pitchFamily="34" charset="-122"/>
              </a:rPr>
              <a:t>2213400</a:t>
            </a:r>
          </a:p>
          <a:p>
            <a:pPr algn="ctr">
              <a:lnSpc>
                <a:spcPct val="150000"/>
              </a:lnSpc>
              <a:spcBef>
                <a:spcPts val="0"/>
              </a:spcBef>
              <a:spcAft>
                <a:spcPts val="0"/>
              </a:spcAft>
            </a:pPr>
            <a:r>
              <a:rPr lang="zh-CN" altLang="en-US" sz="2000" b="1" dirty="0">
                <a:latin typeface="微软雅黑" panose="020B0503020204020204" pitchFamily="34" charset="-122"/>
                <a:ea typeface="微软雅黑" panose="020B0503020204020204" pitchFamily="34" charset="-122"/>
                <a:sym typeface="微软雅黑" panose="020B0503020204020204" pitchFamily="34" charset="-122"/>
              </a:rPr>
              <a:t>王婧怡</a:t>
            </a:r>
          </a:p>
        </p:txBody>
      </p:sp>
    </p:spTree>
    <p:custDataLst>
      <p:tags r:id="rId1"/>
    </p:custData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1"/>
          <p:nvPr/>
        </p:nvSpPr>
        <p:spPr>
          <a:xfrm>
            <a:off x="3945467" y="233680"/>
            <a:ext cx="4690533" cy="651059"/>
          </a:xfrm>
          <a:prstGeom prst="roundRect">
            <a:avLst>
              <a:gd name="adj" fmla="val 49999"/>
            </a:avLst>
          </a:prstGeom>
          <a:solidFill>
            <a:srgbClr val="701E5E"/>
          </a:solidFill>
        </p:spPr>
        <p:txBody>
          <a:bodyPr wrap="square"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30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sym typeface="+mn-ea"/>
              </a:rPr>
              <a:t>实验内容</a:t>
            </a:r>
          </a:p>
        </p:txBody>
      </p:sp>
      <p:sp>
        <p:nvSpPr>
          <p:cNvPr id="80" name="1111"/>
          <p:cNvSpPr txBox="1"/>
          <p:nvPr/>
        </p:nvSpPr>
        <p:spPr>
          <a:xfrm>
            <a:off x="1785620" y="2237105"/>
            <a:ext cx="7712075" cy="2393315"/>
          </a:xfrm>
          <a:prstGeom prst="rect">
            <a:avLst/>
          </a:prstGeom>
          <a:noFill/>
          <a:ln w="9525">
            <a:noFill/>
          </a:ln>
        </p:spPr>
        <p:txBody>
          <a:bodyPr wrap="square" anchor="t">
            <a:noAutofit/>
          </a:bodyPr>
          <a:lstStyle/>
          <a:p>
            <a:pPr marL="0" marR="0" lvl="0" indent="0" algn="just" defTabSz="914400" rtl="0" eaLnBrk="1" fontAlgn="auto" latinLnBrk="0" hangingPunct="1">
              <a:lnSpc>
                <a:spcPct val="150000"/>
              </a:lnSpc>
              <a:spcBef>
                <a:spcPts val="0"/>
              </a:spcBef>
              <a:spcAft>
                <a:spcPts val="0"/>
              </a:spcAft>
              <a:buClrTx/>
              <a:buSzTx/>
              <a:buFontTx/>
              <a:buNone/>
              <a:defRPr/>
            </a:pPr>
            <a:r>
              <a:rPr kumimoji="0" b="0" i="0" u="none" strike="noStrike" kern="1200" cap="none" spc="0" normalizeH="0" baseline="0" noProof="0">
                <a:ln>
                  <a:noFill/>
                </a:ln>
                <a:solidFill>
                  <a:srgbClr val="262626"/>
                </a:solidFill>
                <a:effectLst/>
                <a:uLnTx/>
                <a:uFillTx/>
                <a:latin typeface="微软雅黑" panose="020B0503020204020204" pitchFamily="34" charset="-122"/>
                <a:ea typeface="微软雅黑" panose="020B0503020204020204" pitchFamily="34" charset="-122"/>
                <a:cs typeface="+mn-cs"/>
              </a:rPr>
              <a:t>使用由图像编码器和文本编码器组成的双流架构。图像编码器是一个任意形式的对象检测器，以一张图象为输入、用一组区域建议以及它们的分类特征为输出的目标检测器。对于文本端，我们将每个概念名称视为一个句子，</a:t>
            </a:r>
            <a:r>
              <a:rPr kumimoji="0" lang="zh-CN" b="0" i="0" u="none" strike="noStrike" kern="1200" cap="none" spc="0" normalizeH="0" baseline="0" noProof="0">
                <a:ln>
                  <a:noFill/>
                </a:ln>
                <a:solidFill>
                  <a:srgbClr val="262626"/>
                </a:solidFill>
                <a:effectLst/>
                <a:uLnTx/>
                <a:uFillTx/>
                <a:latin typeface="微软雅黑" panose="020B0503020204020204" pitchFamily="34" charset="-122"/>
                <a:ea typeface="微软雅黑" panose="020B0503020204020204" pitchFamily="34" charset="-122"/>
                <a:cs typeface="+mn-cs"/>
              </a:rPr>
              <a:t>然后</a:t>
            </a:r>
            <a:r>
              <a:rPr kumimoji="0" b="0" i="0" u="none" strike="noStrike" kern="1200" cap="none" spc="0" normalizeH="0" baseline="0" noProof="0">
                <a:ln>
                  <a:noFill/>
                </a:ln>
                <a:solidFill>
                  <a:srgbClr val="262626"/>
                </a:solidFill>
                <a:effectLst/>
                <a:uLnTx/>
                <a:uFillTx/>
                <a:latin typeface="微软雅黑" panose="020B0503020204020204" pitchFamily="34" charset="-122"/>
                <a:ea typeface="微软雅黑" panose="020B0503020204020204" pitchFamily="34" charset="-122"/>
                <a:cs typeface="+mn-cs"/>
              </a:rPr>
              <a:t>转入到文本编码器单独获得句子嵌入。根据之前的工作，为了增加负样本的数量，我们在全局批处理中收集</a:t>
            </a:r>
            <a:r>
              <a:rPr kumimoji="0" lang="zh-CN" b="0" i="0" u="none" strike="noStrike" kern="1200" cap="none" spc="0" normalizeH="0" baseline="0" noProof="0">
                <a:ln>
                  <a:noFill/>
                </a:ln>
                <a:solidFill>
                  <a:srgbClr val="262626"/>
                </a:solidFill>
                <a:effectLst/>
                <a:uLnTx/>
                <a:uFillTx/>
                <a:latin typeface="微软雅黑" panose="020B0503020204020204" pitchFamily="34" charset="-122"/>
                <a:ea typeface="微软雅黑" panose="020B0503020204020204" pitchFamily="34" charset="-122"/>
                <a:cs typeface="+mn-cs"/>
              </a:rPr>
              <a:t>句子嵌入</a:t>
            </a:r>
            <a:r>
              <a:rPr kumimoji="0" b="0" i="0" u="none" strike="noStrike" kern="1200" cap="none" spc="0" normalizeH="0" baseline="0" noProof="0">
                <a:ln>
                  <a:noFill/>
                </a:ln>
                <a:solidFill>
                  <a:srgbClr val="262626"/>
                </a:solidFill>
                <a:effectLst/>
                <a:uLnTx/>
                <a:uFillTx/>
                <a:latin typeface="微软雅黑" panose="020B0503020204020204" pitchFamily="34" charset="-122"/>
                <a:ea typeface="微软雅黑" panose="020B0503020204020204" pitchFamily="34" charset="-122"/>
                <a:cs typeface="+mn-cs"/>
              </a:rPr>
              <a:t>，并删除批处理中不同样本中包含的重复概念，从而获得收集到的文本嵌入.然后计算</a:t>
            </a:r>
            <a:r>
              <a:rPr kumimoji="0" lang="zh-CN" b="0" i="0" u="none" strike="noStrike" kern="1200" cap="none" spc="0" normalizeH="0" baseline="0" noProof="0">
                <a:ln>
                  <a:noFill/>
                </a:ln>
                <a:solidFill>
                  <a:srgbClr val="262626"/>
                </a:solidFill>
                <a:effectLst/>
                <a:uLnTx/>
                <a:uFillTx/>
                <a:latin typeface="微软雅黑" panose="020B0503020204020204" pitchFamily="34" charset="-122"/>
                <a:ea typeface="微软雅黑" panose="020B0503020204020204" pitchFamily="34" charset="-122"/>
                <a:cs typeface="+mn-cs"/>
              </a:rPr>
              <a:t>分类特征</a:t>
            </a:r>
            <a:r>
              <a:rPr kumimoji="0" b="0" i="0" u="none" strike="noStrike" kern="1200" cap="none" spc="0" normalizeH="0" baseline="0" noProof="0">
                <a:ln>
                  <a:noFill/>
                </a:ln>
                <a:solidFill>
                  <a:srgbClr val="262626"/>
                </a:solidFill>
                <a:effectLst/>
                <a:uLnTx/>
                <a:uFillTx/>
                <a:latin typeface="微软雅黑" panose="020B0503020204020204" pitchFamily="34" charset="-122"/>
                <a:ea typeface="微软雅黑" panose="020B0503020204020204" pitchFamily="34" charset="-122"/>
                <a:cs typeface="+mn-cs"/>
              </a:rPr>
              <a:t>和</a:t>
            </a:r>
            <a:r>
              <a:rPr kumimoji="0" lang="zh-CN" b="0" i="0" u="none" strike="noStrike" kern="1200" cap="none" spc="0" normalizeH="0" baseline="0" noProof="0">
                <a:ln>
                  <a:noFill/>
                </a:ln>
                <a:solidFill>
                  <a:srgbClr val="262626"/>
                </a:solidFill>
                <a:effectLst/>
                <a:uLnTx/>
                <a:uFillTx/>
                <a:latin typeface="微软雅黑" panose="020B0503020204020204" pitchFamily="34" charset="-122"/>
                <a:ea typeface="微软雅黑" panose="020B0503020204020204" pitchFamily="34" charset="-122"/>
                <a:cs typeface="+mn-cs"/>
              </a:rPr>
              <a:t>文本嵌入</a:t>
            </a:r>
            <a:r>
              <a:rPr kumimoji="0" b="0" i="0" u="none" strike="noStrike" kern="1200" cap="none" spc="0" normalizeH="0" baseline="0" noProof="0">
                <a:ln>
                  <a:noFill/>
                </a:ln>
                <a:solidFill>
                  <a:srgbClr val="262626"/>
                </a:solidFill>
                <a:effectLst/>
                <a:uLnTx/>
                <a:uFillTx/>
                <a:latin typeface="微软雅黑" panose="020B0503020204020204" pitchFamily="34" charset="-122"/>
                <a:ea typeface="微软雅黑" panose="020B0503020204020204" pitchFamily="34" charset="-122"/>
                <a:cs typeface="+mn-cs"/>
              </a:rPr>
              <a:t>之间的相似矩阵。</a:t>
            </a:r>
          </a:p>
        </p:txBody>
      </p:sp>
      <p:sp>
        <p:nvSpPr>
          <p:cNvPr id="2" name="文本框 1"/>
          <p:cNvSpPr txBox="1"/>
          <p:nvPr/>
        </p:nvSpPr>
        <p:spPr>
          <a:xfrm>
            <a:off x="715645" y="1393825"/>
            <a:ext cx="3228975" cy="408305"/>
          </a:xfrm>
          <a:prstGeom prst="roundRect">
            <a:avLst>
              <a:gd name="adj" fmla="val 49999"/>
            </a:avLst>
          </a:prstGeom>
          <a:solidFill>
            <a:srgbClr val="701E5E"/>
          </a:solidFill>
        </p:spPr>
        <p:txBody>
          <a:bodyPr wrap="square" rtlCol="0" anchor="t">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600" b="1" i="0" u="none" strike="noStrike" kern="1200" cap="none" spc="30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sym typeface="+mn-ea"/>
              </a:rPr>
              <a:t>对于实例级注释可用的情况</a:t>
            </a:r>
          </a:p>
        </p:txBody>
      </p:sp>
    </p:spTree>
    <p:custDataLst>
      <p:tags r:id="rId1"/>
    </p:custData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1"/>
          <p:nvPr/>
        </p:nvSpPr>
        <p:spPr>
          <a:xfrm>
            <a:off x="3458210" y="253365"/>
            <a:ext cx="5188585" cy="695873"/>
          </a:xfrm>
          <a:prstGeom prst="roundRect">
            <a:avLst>
              <a:gd name="adj" fmla="val 49999"/>
            </a:avLst>
          </a:prstGeom>
          <a:solidFill>
            <a:srgbClr val="701E5E"/>
          </a:solidFill>
        </p:spPr>
        <p:txBody>
          <a:bodyPr wrap="square" rtlCol="0" anchor="t">
            <a:spAutoFit/>
          </a:bodyPr>
          <a:lstStyle/>
          <a:p>
            <a:pPr lvl="0" algn="ctr">
              <a:buClrTx/>
              <a:buSzTx/>
              <a:buFontTx/>
            </a:pPr>
            <a:r>
              <a:rPr lang="zh-CN" altLang="en-US" sz="2400" b="1" spc="300" dirty="0">
                <a:solidFill>
                  <a:schemeClr val="bg1"/>
                </a:solidFill>
                <a:uFillTx/>
                <a:latin typeface="微软雅黑" panose="020B0503020204020204" pitchFamily="34" charset="-122"/>
                <a:ea typeface="微软雅黑" panose="020B0503020204020204" pitchFamily="34" charset="-122"/>
                <a:sym typeface="+mn-ea"/>
              </a:rPr>
              <a:t>实例级注释不可用的情况</a:t>
            </a:r>
          </a:p>
        </p:txBody>
      </p:sp>
      <p:sp>
        <p:nvSpPr>
          <p:cNvPr id="2" name="矩形 1"/>
          <p:cNvSpPr/>
          <p:nvPr>
            <p:custDataLst>
              <p:tags r:id="rId2"/>
            </p:custDataLst>
          </p:nvPr>
        </p:nvSpPr>
        <p:spPr>
          <a:xfrm>
            <a:off x="1046480" y="1143000"/>
            <a:ext cx="10080000" cy="1620000"/>
          </a:xfrm>
          <a:prstGeom prst="rect">
            <a:avLst/>
          </a:prstGeom>
          <a:solidFill>
            <a:srgbClr val="EFE6E1">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custDataLst>
              <p:tags r:id="rId3"/>
            </p:custDataLst>
          </p:nvPr>
        </p:nvSpPr>
        <p:spPr>
          <a:xfrm>
            <a:off x="1046480" y="4889615"/>
            <a:ext cx="10080000" cy="1619885"/>
          </a:xfrm>
          <a:prstGeom prst="rect">
            <a:avLst/>
          </a:prstGeom>
          <a:solidFill>
            <a:srgbClr val="EFE6E1">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custDataLst>
              <p:tags r:id="rId4"/>
            </p:custDataLst>
          </p:nvPr>
        </p:nvSpPr>
        <p:spPr>
          <a:xfrm>
            <a:off x="1012825" y="2989060"/>
            <a:ext cx="10080000" cy="1619885"/>
          </a:xfrm>
          <a:prstGeom prst="rect">
            <a:avLst/>
          </a:prstGeom>
          <a:solidFill>
            <a:srgbClr val="EFE6E1">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custDataLst>
              <p:tags r:id="rId5"/>
            </p:custDataLst>
          </p:nvPr>
        </p:nvSpPr>
        <p:spPr>
          <a:xfrm>
            <a:off x="1325245" y="1266190"/>
            <a:ext cx="415925" cy="1374140"/>
          </a:xfrm>
          <a:prstGeom prst="rect">
            <a:avLst/>
          </a:prstGeom>
          <a:solidFill>
            <a:srgbClr val="701E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chemeClr val="bg1"/>
                </a:solidFill>
                <a:latin typeface="微软雅黑" panose="020B0503020204020204" pitchFamily="34" charset="-122"/>
                <a:ea typeface="微软雅黑" panose="020B0503020204020204" pitchFamily="34" charset="-122"/>
                <a:sym typeface="+mn-ea"/>
              </a:rPr>
              <a:t>词-区对齐相似度</a:t>
            </a:r>
          </a:p>
        </p:txBody>
      </p:sp>
      <p:sp>
        <p:nvSpPr>
          <p:cNvPr id="19" name="矩形 18"/>
          <p:cNvSpPr/>
          <p:nvPr>
            <p:custDataLst>
              <p:tags r:id="rId6"/>
            </p:custDataLst>
          </p:nvPr>
        </p:nvSpPr>
        <p:spPr>
          <a:xfrm>
            <a:off x="1325245" y="5012055"/>
            <a:ext cx="415925" cy="1374140"/>
          </a:xfrm>
          <a:prstGeom prst="rect">
            <a:avLst/>
          </a:prstGeom>
          <a:solidFill>
            <a:srgbClr val="701E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latin typeface="微软雅黑" panose="020B0503020204020204" pitchFamily="34" charset="-122"/>
                <a:ea typeface="微软雅黑" panose="020B0503020204020204" pitchFamily="34" charset="-122"/>
                <a:sym typeface="+mn-ea"/>
              </a:rPr>
              <a:t>建议选择</a:t>
            </a:r>
          </a:p>
        </p:txBody>
      </p:sp>
      <p:sp>
        <p:nvSpPr>
          <p:cNvPr id="20" name="矩形 19"/>
          <p:cNvSpPr/>
          <p:nvPr>
            <p:custDataLst>
              <p:tags r:id="rId7"/>
            </p:custDataLst>
          </p:nvPr>
        </p:nvSpPr>
        <p:spPr>
          <a:xfrm>
            <a:off x="1325245" y="3139440"/>
            <a:ext cx="415925" cy="1374140"/>
          </a:xfrm>
          <a:prstGeom prst="rect">
            <a:avLst/>
          </a:prstGeom>
          <a:solidFill>
            <a:srgbClr val="B78E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dirty="0">
                <a:solidFill>
                  <a:schemeClr val="bg1"/>
                </a:solidFill>
                <a:latin typeface="微软雅黑" panose="020B0503020204020204" pitchFamily="34" charset="-122"/>
                <a:ea typeface="微软雅黑" panose="020B0503020204020204" pitchFamily="34" charset="-122"/>
                <a:sym typeface="+mn-ea"/>
              </a:rPr>
              <a:t>图像-文本对比损失</a:t>
            </a:r>
          </a:p>
        </p:txBody>
      </p:sp>
      <p:sp>
        <p:nvSpPr>
          <p:cNvPr id="23" name="1111"/>
          <p:cNvSpPr txBox="1"/>
          <p:nvPr>
            <p:custDataLst>
              <p:tags r:id="rId8"/>
            </p:custDataLst>
          </p:nvPr>
        </p:nvSpPr>
        <p:spPr>
          <a:xfrm>
            <a:off x="1999615" y="1018540"/>
            <a:ext cx="7155180" cy="1743710"/>
          </a:xfrm>
          <a:prstGeom prst="rect">
            <a:avLst/>
          </a:prstGeom>
          <a:noFill/>
          <a:ln w="9525">
            <a:noFill/>
          </a:ln>
        </p:spPr>
        <p:txBody>
          <a:bodyPr wrap="square" tIns="36195" bIns="36195" anchor="t">
            <a:noAutofit/>
          </a:bodyPr>
          <a:lstStyle/>
          <a:p>
            <a:pPr algn="just">
              <a:lnSpc>
                <a:spcPct val="150000"/>
              </a:lnSpc>
            </a:pPr>
            <a:r>
              <a:rPr sz="1400" dirty="0">
                <a:solidFill>
                  <a:srgbClr val="262626"/>
                </a:solidFill>
                <a:latin typeface="微软雅黑 Light" panose="020B0502040204020203" charset="-122"/>
                <a:ea typeface="微软雅黑 Light" panose="020B0502040204020203" charset="-122"/>
              </a:rPr>
              <a:t>给定一个图象-文本对,我们从</a:t>
            </a:r>
            <a:r>
              <a:rPr lang="zh-CN" sz="1400" dirty="0">
                <a:solidFill>
                  <a:srgbClr val="262626"/>
                </a:solidFill>
                <a:latin typeface="微软雅黑 Light" panose="020B0502040204020203" charset="-122"/>
                <a:ea typeface="微软雅黑 Light" panose="020B0502040204020203" charset="-122"/>
              </a:rPr>
              <a:t>文本</a:t>
            </a:r>
            <a:r>
              <a:rPr sz="1400" dirty="0">
                <a:solidFill>
                  <a:srgbClr val="262626"/>
                </a:solidFill>
                <a:latin typeface="微软雅黑 Light" panose="020B0502040204020203" charset="-122"/>
                <a:ea typeface="微软雅黑 Light" panose="020B0502040204020203" charset="-122"/>
              </a:rPr>
              <a:t>里提取一组名词短语,再将</a:t>
            </a:r>
            <a:r>
              <a:rPr lang="zh-CN" sz="1400" dirty="0">
                <a:solidFill>
                  <a:srgbClr val="262626"/>
                </a:solidFill>
                <a:latin typeface="微软雅黑 Light" panose="020B0502040204020203" charset="-122"/>
                <a:ea typeface="微软雅黑 Light" panose="020B0502040204020203" charset="-122"/>
              </a:rPr>
              <a:t>图像和名词短语</a:t>
            </a:r>
            <a:r>
              <a:rPr sz="1400" dirty="0">
                <a:solidFill>
                  <a:srgbClr val="262626"/>
                </a:solidFill>
                <a:latin typeface="微软雅黑 Light" panose="020B0502040204020203" charset="-122"/>
                <a:ea typeface="微软雅黑 Light" panose="020B0502040204020203" charset="-122"/>
              </a:rPr>
              <a:t>作为模型输入。图象编码器根据他们的区域特征从</a:t>
            </a:r>
            <a:r>
              <a:rPr lang="zh-CN" sz="1400" dirty="0">
                <a:solidFill>
                  <a:srgbClr val="262626"/>
                </a:solidFill>
                <a:latin typeface="微软雅黑 Light" panose="020B0502040204020203" charset="-122"/>
                <a:ea typeface="微软雅黑 Light" panose="020B0502040204020203" charset="-122"/>
              </a:rPr>
              <a:t>图像</a:t>
            </a:r>
            <a:r>
              <a:rPr sz="1400" dirty="0">
                <a:solidFill>
                  <a:srgbClr val="262626"/>
                </a:solidFill>
                <a:latin typeface="微软雅黑 Light" panose="020B0502040204020203" charset="-122"/>
                <a:ea typeface="微软雅黑 Light" panose="020B0502040204020203" charset="-122"/>
              </a:rPr>
              <a:t>生成一组建议。文本编码器提取文本嵌入,我们的词-区域对齐对比学习是基于</a:t>
            </a:r>
            <a:r>
              <a:rPr lang="zh-CN" sz="1400" dirty="0">
                <a:solidFill>
                  <a:srgbClr val="262626"/>
                </a:solidFill>
                <a:latin typeface="微软雅黑 Light" panose="020B0502040204020203" charset="-122"/>
                <a:ea typeface="微软雅黑 Light" panose="020B0502040204020203" charset="-122"/>
              </a:rPr>
              <a:t>名词短语</a:t>
            </a:r>
            <a:r>
              <a:rPr sz="1400" dirty="0">
                <a:solidFill>
                  <a:srgbClr val="262626"/>
                </a:solidFill>
                <a:latin typeface="微软雅黑 Light" panose="020B0502040204020203" charset="-122"/>
                <a:ea typeface="微软雅黑 Light" panose="020B0502040204020203" charset="-122"/>
              </a:rPr>
              <a:t>和</a:t>
            </a:r>
            <a:r>
              <a:rPr lang="zh-CN" sz="1400" dirty="0">
                <a:solidFill>
                  <a:srgbClr val="262626"/>
                </a:solidFill>
                <a:latin typeface="微软雅黑 Light" panose="020B0502040204020203" charset="-122"/>
                <a:ea typeface="微软雅黑 Light" panose="020B0502040204020203" charset="-122"/>
              </a:rPr>
              <a:t>区域建议</a:t>
            </a:r>
            <a:r>
              <a:rPr sz="1400" dirty="0">
                <a:solidFill>
                  <a:srgbClr val="262626"/>
                </a:solidFill>
                <a:latin typeface="微软雅黑 Light" panose="020B0502040204020203" charset="-122"/>
                <a:ea typeface="微软雅黑 Light" panose="020B0502040204020203" charset="-122"/>
              </a:rPr>
              <a:t>之间的集合相似度构建的，对于第j个概念，我们通过计算找到它在</a:t>
            </a:r>
            <a:r>
              <a:rPr lang="zh-CN" sz="1400" dirty="0">
                <a:solidFill>
                  <a:srgbClr val="262626"/>
                </a:solidFill>
                <a:latin typeface="微软雅黑 Light" panose="020B0502040204020203" charset="-122"/>
                <a:ea typeface="微软雅黑 Light" panose="020B0502040204020203" charset="-122"/>
              </a:rPr>
              <a:t>区域建议</a:t>
            </a:r>
            <a:r>
              <a:rPr sz="1400" dirty="0">
                <a:solidFill>
                  <a:srgbClr val="262626"/>
                </a:solidFill>
                <a:latin typeface="微软雅黑 Light" panose="020B0502040204020203" charset="-122"/>
                <a:ea typeface="微软雅黑 Light" panose="020B0502040204020203" charset="-122"/>
              </a:rPr>
              <a:t>中的最接近匹配。这个操作可以解释为，对于每个概念，我们找到一个最适合其描述的区域。然后我们通过汇总所有单词到区域的相似度来计算文本到图像的相似度，</a:t>
            </a:r>
          </a:p>
        </p:txBody>
      </p:sp>
      <p:sp>
        <p:nvSpPr>
          <p:cNvPr id="24" name="1111"/>
          <p:cNvSpPr txBox="1"/>
          <p:nvPr>
            <p:custDataLst>
              <p:tags r:id="rId9"/>
            </p:custDataLst>
          </p:nvPr>
        </p:nvSpPr>
        <p:spPr>
          <a:xfrm>
            <a:off x="2040255" y="3326765"/>
            <a:ext cx="7155180" cy="810895"/>
          </a:xfrm>
          <a:prstGeom prst="rect">
            <a:avLst/>
          </a:prstGeom>
          <a:noFill/>
          <a:ln w="9525">
            <a:noFill/>
          </a:ln>
        </p:spPr>
        <p:txBody>
          <a:bodyPr wrap="square" tIns="36195" bIns="36195" anchor="t">
            <a:spAutoFit/>
          </a:bodyPr>
          <a:lstStyle/>
          <a:p>
            <a:pPr algn="just">
              <a:lnSpc>
                <a:spcPct val="150000"/>
              </a:lnSpc>
            </a:pPr>
            <a:r>
              <a:rPr lang="zh-CN" altLang="en-US" sz="1600" dirty="0">
                <a:solidFill>
                  <a:srgbClr val="262626"/>
                </a:solidFill>
                <a:latin typeface="微软雅黑 Light" panose="020B0502040204020203" charset="-122"/>
                <a:ea typeface="微软雅黑 Light" panose="020B0502040204020203" charset="-122"/>
              </a:rPr>
              <a:t>基于引入的词-区域对齐相似度，可以执行图像-文本对之间的标准对比学习。通过执行对比学习，即可计算图像</a:t>
            </a:r>
            <a:r>
              <a:rPr lang="en-US" altLang="zh-CN" sz="1600" dirty="0">
                <a:solidFill>
                  <a:srgbClr val="262626"/>
                </a:solidFill>
                <a:latin typeface="微软雅黑 Light" panose="020B0502040204020203" charset="-122"/>
                <a:ea typeface="微软雅黑 Light" panose="020B0502040204020203" charset="-122"/>
              </a:rPr>
              <a:t>-</a:t>
            </a:r>
            <a:r>
              <a:rPr lang="zh-CN" altLang="en-US" sz="1600" dirty="0">
                <a:solidFill>
                  <a:srgbClr val="262626"/>
                </a:solidFill>
                <a:latin typeface="微软雅黑 Light" panose="020B0502040204020203" charset="-122"/>
                <a:ea typeface="微软雅黑 Light" panose="020B0502040204020203" charset="-122"/>
              </a:rPr>
              <a:t>文本之间的对比损失</a:t>
            </a:r>
          </a:p>
        </p:txBody>
      </p:sp>
      <p:sp>
        <p:nvSpPr>
          <p:cNvPr id="25" name="1111"/>
          <p:cNvSpPr txBox="1"/>
          <p:nvPr>
            <p:custDataLst>
              <p:tags r:id="rId10"/>
            </p:custDataLst>
          </p:nvPr>
        </p:nvSpPr>
        <p:spPr>
          <a:xfrm>
            <a:off x="1999615" y="4872355"/>
            <a:ext cx="7155180" cy="1687830"/>
          </a:xfrm>
          <a:prstGeom prst="rect">
            <a:avLst/>
          </a:prstGeom>
          <a:noFill/>
          <a:ln w="9525">
            <a:noFill/>
          </a:ln>
        </p:spPr>
        <p:txBody>
          <a:bodyPr wrap="square" tIns="36195" bIns="36195" anchor="t">
            <a:spAutoFit/>
          </a:bodyPr>
          <a:lstStyle/>
          <a:p>
            <a:pPr algn="just">
              <a:lnSpc>
                <a:spcPct val="150000"/>
              </a:lnSpc>
            </a:pPr>
            <a:r>
              <a:rPr lang="zh-CN" altLang="en-US" sz="1400" dirty="0">
                <a:solidFill>
                  <a:srgbClr val="262626"/>
                </a:solidFill>
                <a:latin typeface="微软雅黑 Light" panose="020B0502040204020203" charset="-122"/>
                <a:ea typeface="微软雅黑 Light" panose="020B0502040204020203" charset="-122"/>
              </a:rPr>
              <a:t>我们期望在图像中选择最具代表性的区域来计算与文本概念的相似性。有几个方案可以做到这一点。例如，许多检测器在其设计中加入了与分类无关的目标分数，例如，RPN中的前景分类分数，FCOS中的中心度等。为了选择对对比学习有价值的区域，对于每个候选区域，我们计算其与局部批处理中所有文本概念的相似度，并使用最大相似度作为其对象得分。</a:t>
            </a:r>
          </a:p>
        </p:txBody>
      </p:sp>
      <p:grpSp>
        <p:nvGrpSpPr>
          <p:cNvPr id="30" name="组合 29"/>
          <p:cNvGrpSpPr/>
          <p:nvPr>
            <p:custDataLst>
              <p:tags r:id="rId11"/>
            </p:custDataLst>
          </p:nvPr>
        </p:nvGrpSpPr>
        <p:grpSpPr>
          <a:xfrm>
            <a:off x="9361170" y="1085215"/>
            <a:ext cx="1731010" cy="1731010"/>
            <a:chOff x="1566" y="1709"/>
            <a:chExt cx="2726" cy="2726"/>
          </a:xfrm>
        </p:grpSpPr>
        <p:sp>
          <p:nvSpPr>
            <p:cNvPr id="31" name="八角星 30"/>
            <p:cNvSpPr/>
            <p:nvPr>
              <p:custDataLst>
                <p:tags r:id="rId20"/>
              </p:custDataLst>
            </p:nvPr>
          </p:nvSpPr>
          <p:spPr>
            <a:xfrm>
              <a:off x="1648" y="1788"/>
              <a:ext cx="2563" cy="2563"/>
            </a:xfrm>
            <a:prstGeom prst="star8">
              <a:avLst>
                <a:gd name="adj" fmla="val 38209"/>
              </a:avLst>
            </a:prstGeom>
            <a:solidFill>
              <a:srgbClr val="B78E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八角星 31"/>
            <p:cNvSpPr/>
            <p:nvPr>
              <p:custDataLst>
                <p:tags r:id="rId21"/>
              </p:custDataLst>
            </p:nvPr>
          </p:nvSpPr>
          <p:spPr>
            <a:xfrm>
              <a:off x="1566" y="1709"/>
              <a:ext cx="2727" cy="2727"/>
            </a:xfrm>
            <a:prstGeom prst="star8">
              <a:avLst>
                <a:gd name="adj" fmla="val 38209"/>
              </a:avLst>
            </a:prstGeom>
            <a:noFill/>
            <a:ln>
              <a:solidFill>
                <a:srgbClr val="B78EAE"/>
              </a:solidFill>
            </a:ln>
            <a:extLst>
              <a:ext uri="{909E8E84-426E-40DD-AFC4-6F175D3DCCD1}">
                <a14:hiddenFill xmlns:a14="http://schemas.microsoft.com/office/drawing/2010/main">
                  <a:solidFill>
                    <a:srgbClr val="DCAAA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3" name="图片 32" descr="303b32303139323730333bc7a6b1ca"/>
            <p:cNvPicPr>
              <a:picLocks noChangeAspect="1"/>
            </p:cNvPicPr>
            <p:nvPr>
              <p:custDataLst>
                <p:tags r:id="rId22"/>
              </p:custDataLst>
            </p:nvPr>
          </p:nvPicPr>
          <p:blipFill>
            <a:blip r:embed="rId24"/>
            <a:stretch>
              <a:fillRect/>
            </a:stretch>
          </p:blipFill>
          <p:spPr>
            <a:xfrm>
              <a:off x="2315" y="2480"/>
              <a:ext cx="1228" cy="1228"/>
            </a:xfrm>
            <a:prstGeom prst="rect">
              <a:avLst/>
            </a:prstGeom>
          </p:spPr>
        </p:pic>
      </p:grpSp>
      <p:grpSp>
        <p:nvGrpSpPr>
          <p:cNvPr id="34" name="组合 33"/>
          <p:cNvGrpSpPr/>
          <p:nvPr>
            <p:custDataLst>
              <p:tags r:id="rId12"/>
            </p:custDataLst>
          </p:nvPr>
        </p:nvGrpSpPr>
        <p:grpSpPr>
          <a:xfrm>
            <a:off x="9361170" y="2956560"/>
            <a:ext cx="1731010" cy="1731010"/>
            <a:chOff x="1566" y="4656"/>
            <a:chExt cx="2726" cy="2726"/>
          </a:xfrm>
        </p:grpSpPr>
        <p:sp>
          <p:nvSpPr>
            <p:cNvPr id="35" name="八角星 34"/>
            <p:cNvSpPr/>
            <p:nvPr>
              <p:custDataLst>
                <p:tags r:id="rId17"/>
              </p:custDataLst>
            </p:nvPr>
          </p:nvSpPr>
          <p:spPr>
            <a:xfrm>
              <a:off x="1648" y="4738"/>
              <a:ext cx="2563" cy="2563"/>
            </a:xfrm>
            <a:prstGeom prst="star8">
              <a:avLst>
                <a:gd name="adj" fmla="val 38209"/>
              </a:avLst>
            </a:prstGeom>
            <a:solidFill>
              <a:srgbClr val="B78E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八角星 35"/>
            <p:cNvSpPr/>
            <p:nvPr>
              <p:custDataLst>
                <p:tags r:id="rId18"/>
              </p:custDataLst>
            </p:nvPr>
          </p:nvSpPr>
          <p:spPr>
            <a:xfrm>
              <a:off x="1566" y="4656"/>
              <a:ext cx="2727" cy="2727"/>
            </a:xfrm>
            <a:prstGeom prst="star8">
              <a:avLst>
                <a:gd name="adj" fmla="val 38209"/>
              </a:avLst>
            </a:prstGeom>
            <a:noFill/>
            <a:ln>
              <a:solidFill>
                <a:srgbClr val="B78EAE"/>
              </a:solidFill>
            </a:ln>
            <a:extLst>
              <a:ext uri="{909E8E84-426E-40DD-AFC4-6F175D3DCCD1}">
                <a14:hiddenFill xmlns:a14="http://schemas.microsoft.com/office/drawing/2010/main">
                  <a:solidFill>
                    <a:srgbClr val="DCAAA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7" name="图片 36" descr="303b32303039333137363bc1b4bdd3"/>
            <p:cNvPicPr>
              <a:picLocks noChangeAspect="1"/>
            </p:cNvPicPr>
            <p:nvPr>
              <p:custDataLst>
                <p:tags r:id="rId19"/>
              </p:custDataLst>
            </p:nvPr>
          </p:nvPicPr>
          <p:blipFill>
            <a:blip r:embed="rId25"/>
            <a:stretch>
              <a:fillRect/>
            </a:stretch>
          </p:blipFill>
          <p:spPr>
            <a:xfrm>
              <a:off x="2295" y="5410"/>
              <a:ext cx="1227" cy="1227"/>
            </a:xfrm>
            <a:prstGeom prst="rect">
              <a:avLst/>
            </a:prstGeom>
          </p:spPr>
        </p:pic>
      </p:grpSp>
      <p:grpSp>
        <p:nvGrpSpPr>
          <p:cNvPr id="38" name="组合 37"/>
          <p:cNvGrpSpPr/>
          <p:nvPr>
            <p:custDataLst>
              <p:tags r:id="rId13"/>
            </p:custDataLst>
          </p:nvPr>
        </p:nvGrpSpPr>
        <p:grpSpPr>
          <a:xfrm>
            <a:off x="9361170" y="4835525"/>
            <a:ext cx="1731010" cy="1731010"/>
            <a:chOff x="1566" y="7615"/>
            <a:chExt cx="2726" cy="2726"/>
          </a:xfrm>
        </p:grpSpPr>
        <p:sp>
          <p:nvSpPr>
            <p:cNvPr id="39" name="八角星 38"/>
            <p:cNvSpPr/>
            <p:nvPr>
              <p:custDataLst>
                <p:tags r:id="rId14"/>
              </p:custDataLst>
            </p:nvPr>
          </p:nvSpPr>
          <p:spPr>
            <a:xfrm>
              <a:off x="1648" y="7688"/>
              <a:ext cx="2563" cy="2563"/>
            </a:xfrm>
            <a:prstGeom prst="star8">
              <a:avLst>
                <a:gd name="adj" fmla="val 38209"/>
              </a:avLst>
            </a:prstGeom>
            <a:solidFill>
              <a:srgbClr val="B78E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八角星 39"/>
            <p:cNvSpPr/>
            <p:nvPr>
              <p:custDataLst>
                <p:tags r:id="rId15"/>
              </p:custDataLst>
            </p:nvPr>
          </p:nvSpPr>
          <p:spPr>
            <a:xfrm>
              <a:off x="1566" y="7615"/>
              <a:ext cx="2727" cy="2727"/>
            </a:xfrm>
            <a:prstGeom prst="star8">
              <a:avLst>
                <a:gd name="adj" fmla="val 38209"/>
              </a:avLst>
            </a:prstGeom>
            <a:noFill/>
            <a:ln>
              <a:solidFill>
                <a:srgbClr val="B78EAE"/>
              </a:solidFill>
            </a:ln>
            <a:extLst>
              <a:ext uri="{909E8E84-426E-40DD-AFC4-6F175D3DCCD1}">
                <a14:hiddenFill xmlns:a14="http://schemas.microsoft.com/office/drawing/2010/main">
                  <a:solidFill>
                    <a:srgbClr val="DCAAA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1" name="图片 40" descr="303b32303139323730333bc7a6b1ca"/>
            <p:cNvPicPr>
              <a:picLocks noChangeAspect="1"/>
            </p:cNvPicPr>
            <p:nvPr>
              <p:custDataLst>
                <p:tags r:id="rId16"/>
              </p:custDataLst>
            </p:nvPr>
          </p:nvPicPr>
          <p:blipFill>
            <a:blip r:embed="rId24"/>
            <a:stretch>
              <a:fillRect/>
            </a:stretch>
          </p:blipFill>
          <p:spPr>
            <a:xfrm>
              <a:off x="2294" y="8343"/>
              <a:ext cx="1228" cy="1228"/>
            </a:xfrm>
            <a:prstGeom prst="rect">
              <a:avLst/>
            </a:prstGeom>
          </p:spPr>
        </p:pic>
      </p:grpSp>
    </p:spTree>
    <p:custDataLst>
      <p:tags r:id="rId1"/>
    </p:custData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4350385" y="1514475"/>
            <a:ext cx="9149715" cy="5315585"/>
            <a:chOff x="6444" y="1475"/>
            <a:chExt cx="15263" cy="9460"/>
          </a:xfrm>
        </p:grpSpPr>
        <p:pic>
          <p:nvPicPr>
            <p:cNvPr id="5" name="图片 4"/>
            <p:cNvPicPr>
              <a:picLocks noChangeAspect="1"/>
            </p:cNvPicPr>
            <p:nvPr/>
          </p:nvPicPr>
          <p:blipFill>
            <a:blip r:embed="rId3"/>
            <a:stretch>
              <a:fillRect/>
            </a:stretch>
          </p:blipFill>
          <p:spPr>
            <a:xfrm>
              <a:off x="6444" y="1475"/>
              <a:ext cx="4345" cy="3310"/>
            </a:xfrm>
            <a:prstGeom prst="rect">
              <a:avLst/>
            </a:prstGeom>
          </p:spPr>
        </p:pic>
        <p:pic>
          <p:nvPicPr>
            <p:cNvPr id="9" name="图片 8"/>
            <p:cNvPicPr>
              <a:picLocks noChangeAspect="1"/>
            </p:cNvPicPr>
            <p:nvPr/>
          </p:nvPicPr>
          <p:blipFill>
            <a:blip r:embed="rId4"/>
            <a:stretch>
              <a:fillRect/>
            </a:stretch>
          </p:blipFill>
          <p:spPr>
            <a:xfrm>
              <a:off x="17653" y="7847"/>
              <a:ext cx="4054" cy="3088"/>
            </a:xfrm>
            <a:prstGeom prst="rect">
              <a:avLst/>
            </a:prstGeom>
          </p:spPr>
        </p:pic>
      </p:grpSp>
      <p:sp>
        <p:nvSpPr>
          <p:cNvPr id="14" name="文本框 13"/>
          <p:cNvSpPr txBox="1"/>
          <p:nvPr/>
        </p:nvSpPr>
        <p:spPr>
          <a:xfrm>
            <a:off x="4650105" y="388620"/>
            <a:ext cx="2772410" cy="649188"/>
          </a:xfrm>
          <a:prstGeom prst="roundRect">
            <a:avLst>
              <a:gd name="adj" fmla="val 49999"/>
            </a:avLst>
          </a:prstGeom>
          <a:solidFill>
            <a:srgbClr val="701E5E"/>
          </a:solidFill>
        </p:spPr>
        <p:txBody>
          <a:bodyPr wrap="square"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400" b="1" spc="300" dirty="0">
                <a:solidFill>
                  <a:srgbClr val="FFFFFF"/>
                </a:solidFill>
                <a:latin typeface="微软雅黑" panose="020B0503020204020204" pitchFamily="34" charset="-122"/>
                <a:ea typeface="微软雅黑" panose="020B0503020204020204" pitchFamily="34" charset="-122"/>
                <a:sym typeface="+mn-ea"/>
              </a:rPr>
              <a:t>研究结论</a:t>
            </a:r>
            <a:endParaRPr kumimoji="0" lang="zh-CN" altLang="en-US" sz="2400" b="1" i="0" u="none" strike="noStrike" kern="1200" cap="none" spc="30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sym typeface="+mn-ea"/>
            </a:endParaRPr>
          </a:p>
        </p:txBody>
      </p:sp>
      <p:sp>
        <p:nvSpPr>
          <p:cNvPr id="80" name="1111"/>
          <p:cNvSpPr txBox="1"/>
          <p:nvPr/>
        </p:nvSpPr>
        <p:spPr>
          <a:xfrm>
            <a:off x="5713517" y="2371513"/>
            <a:ext cx="5723467" cy="2861310"/>
          </a:xfrm>
          <a:prstGeom prst="rect">
            <a:avLst/>
          </a:prstGeom>
          <a:noFill/>
          <a:ln w="9525">
            <a:noFill/>
          </a:ln>
        </p:spPr>
        <p:txBody>
          <a:bodyPr wrap="square" anchor="t">
            <a:spAutoFit/>
          </a:bodyPr>
          <a:lstStyle/>
          <a:p>
            <a:pPr marL="0" marR="0" lvl="0" indent="0" algn="just" defTabSz="914400" rtl="0" eaLnBrk="1" fontAlgn="auto" latinLnBrk="0" hangingPunct="1">
              <a:lnSpc>
                <a:spcPct val="150000"/>
              </a:lnSpc>
              <a:spcBef>
                <a:spcPts val="0"/>
              </a:spcBef>
              <a:spcAft>
                <a:spcPts val="0"/>
              </a:spcAft>
              <a:buClrTx/>
              <a:buSzTx/>
              <a:buFontTx/>
              <a:buNone/>
              <a:defRPr/>
            </a:pPr>
            <a:r>
              <a:rPr kumimoji="0" sz="1500" b="0" i="0" u="none" strike="noStrike" kern="1200" cap="none" spc="0" normalizeH="0" baseline="0" noProof="0">
                <a:ln>
                  <a:noFill/>
                </a:ln>
                <a:solidFill>
                  <a:srgbClr val="262626"/>
                </a:solidFill>
                <a:effectLst/>
                <a:uLnTx/>
                <a:uFillTx/>
                <a:latin typeface="微软雅黑 Light" panose="020B0502040204020203" charset="-122"/>
                <a:ea typeface="微软雅黑 Light" panose="020B0502040204020203" charset="-122"/>
                <a:cs typeface="+mn-cs"/>
              </a:rPr>
              <a:t>DetCLIPv2 采用 Swin-T 主干网，在 LVIS 基准上取得了 40.4% 的零样本 AP，相比之前的 GLIP、GLIPv2 和 DetCLIP 提升了显著的性能（分别提升了 14.4%、11.4% 和 4.5%）。这种显著的性能提升表明了 DetCLIPv2 在开放词汇检测中的强大能力和实用性。</a:t>
            </a:r>
          </a:p>
          <a:p>
            <a:pPr marL="0" marR="0" lvl="0" indent="0" algn="just" defTabSz="914400" rtl="0" eaLnBrk="1" fontAlgn="auto" latinLnBrk="0" hangingPunct="1">
              <a:lnSpc>
                <a:spcPct val="150000"/>
              </a:lnSpc>
              <a:spcBef>
                <a:spcPts val="0"/>
              </a:spcBef>
              <a:spcAft>
                <a:spcPts val="0"/>
              </a:spcAft>
              <a:buClrTx/>
              <a:buSzTx/>
              <a:buFontTx/>
              <a:buNone/>
              <a:defRPr/>
            </a:pPr>
            <a:r>
              <a:rPr kumimoji="0" sz="1500" b="0" i="0" u="none" strike="noStrike" kern="1200" cap="none" spc="0" normalizeH="0" baseline="0" noProof="0">
                <a:ln>
                  <a:noFill/>
                </a:ln>
                <a:solidFill>
                  <a:srgbClr val="262626"/>
                </a:solidFill>
                <a:effectLst/>
                <a:uLnTx/>
                <a:uFillTx/>
                <a:latin typeface="微软雅黑 Light" panose="020B0502040204020203" charset="-122"/>
                <a:ea typeface="微软雅黑 Light" panose="020B0502040204020203" charset="-122"/>
                <a:cs typeface="+mn-cs"/>
              </a:rPr>
              <a:t>通过这种方法，DetCLIPv2 证明了通过结合大规模图像-文本对数据，可以在开放世界检测中取得优异的性能，为实现真正的开放世界检测提供了可能，并希望能启发社区探索类似于 CLIP 的成功路径。</a:t>
            </a:r>
          </a:p>
        </p:txBody>
      </p:sp>
      <p:cxnSp>
        <p:nvCxnSpPr>
          <p:cNvPr id="10" name="直接连接符 9"/>
          <p:cNvCxnSpPr/>
          <p:nvPr/>
        </p:nvCxnSpPr>
        <p:spPr>
          <a:xfrm>
            <a:off x="4976072" y="5268598"/>
            <a:ext cx="6695440" cy="0"/>
          </a:xfrm>
          <a:prstGeom prst="line">
            <a:avLst/>
          </a:prstGeom>
          <a:ln w="19050">
            <a:solidFill>
              <a:srgbClr val="B78EAE"/>
            </a:solidFill>
            <a:prstDash val="dash"/>
          </a:ln>
        </p:spPr>
        <p:style>
          <a:lnRef idx="1">
            <a:schemeClr val="accent1"/>
          </a:lnRef>
          <a:fillRef idx="0">
            <a:schemeClr val="accent1"/>
          </a:fillRef>
          <a:effectRef idx="0">
            <a:schemeClr val="accent1"/>
          </a:effectRef>
          <a:fontRef idx="minor">
            <a:schemeClr val="tx1"/>
          </a:fontRef>
        </p:style>
      </p:cxnSp>
      <p:pic>
        <p:nvPicPr>
          <p:cNvPr id="4" name="图片 3" descr="屏幕截图 2024-06-10 161420"/>
          <p:cNvPicPr>
            <a:picLocks noChangeAspect="1"/>
          </p:cNvPicPr>
          <p:nvPr/>
        </p:nvPicPr>
        <p:blipFill>
          <a:blip r:embed="rId5"/>
          <a:stretch>
            <a:fillRect/>
          </a:stretch>
        </p:blipFill>
        <p:spPr>
          <a:xfrm>
            <a:off x="232410" y="1386840"/>
            <a:ext cx="5215255" cy="2115185"/>
          </a:xfrm>
          <a:prstGeom prst="rect">
            <a:avLst/>
          </a:prstGeom>
        </p:spPr>
      </p:pic>
      <p:pic>
        <p:nvPicPr>
          <p:cNvPr id="6" name="图片 5" descr="屏幕截图 2024-06-10 161547"/>
          <p:cNvPicPr>
            <a:picLocks noChangeAspect="1"/>
          </p:cNvPicPr>
          <p:nvPr/>
        </p:nvPicPr>
        <p:blipFill>
          <a:blip r:embed="rId6"/>
          <a:stretch>
            <a:fillRect/>
          </a:stretch>
        </p:blipFill>
        <p:spPr>
          <a:xfrm>
            <a:off x="232410" y="3586480"/>
            <a:ext cx="5087620" cy="2545715"/>
          </a:xfrm>
          <a:prstGeom prst="rect">
            <a:avLst/>
          </a:prstGeom>
        </p:spPr>
      </p:pic>
    </p:spTree>
    <p:custDataLst>
      <p:tags r:id="rId1"/>
    </p:custData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40" name="文本框 47"/>
          <p:cNvSpPr txBox="1"/>
          <p:nvPr/>
        </p:nvSpPr>
        <p:spPr>
          <a:xfrm>
            <a:off x="92604" y="2828835"/>
            <a:ext cx="5762625" cy="1200329"/>
          </a:xfrm>
          <a:prstGeom prst="rect">
            <a:avLst/>
          </a:prstGeom>
          <a:noFill/>
          <a:ln w="9525">
            <a:noFill/>
          </a:ln>
        </p:spPr>
        <p:txBody>
          <a:bodyPr vert="horz" wrap="square" anchor="t">
            <a:spAutoFit/>
          </a:bodyPr>
          <a:lstStyle/>
          <a:p>
            <a:pPr lvl="0" algn="ctr">
              <a:buClrTx/>
              <a:buSzTx/>
              <a:buFontTx/>
            </a:pPr>
            <a:r>
              <a:rPr lang="en-US" altLang="zh-CN" sz="3600" b="1" dirty="0">
                <a:solidFill>
                  <a:srgbClr val="701E5E"/>
                </a:solidFill>
                <a:latin typeface="微软雅黑" panose="020B0503020204020204" pitchFamily="34" charset="-122"/>
                <a:ea typeface="微软雅黑" panose="020B0503020204020204" pitchFamily="34" charset="-122"/>
                <a:sym typeface="微软雅黑" panose="020B0503020204020204" pitchFamily="34" charset="-122"/>
              </a:rPr>
              <a:t>Object detection in 20 years: A survey</a:t>
            </a:r>
            <a:endParaRPr lang="zh-CN" altLang="en-US" sz="3600" b="1" dirty="0">
              <a:solidFill>
                <a:srgbClr val="701E5E"/>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 name="八角星 1"/>
          <p:cNvSpPr/>
          <p:nvPr/>
        </p:nvSpPr>
        <p:spPr>
          <a:xfrm>
            <a:off x="5739765" y="2373630"/>
            <a:ext cx="2129790" cy="2129790"/>
          </a:xfrm>
          <a:prstGeom prst="star8">
            <a:avLst>
              <a:gd name="adj" fmla="val 38189"/>
            </a:avLst>
          </a:prstGeom>
          <a:solidFill>
            <a:srgbClr val="701E5E"/>
          </a:solidFill>
          <a:ln>
            <a:noFill/>
          </a:ln>
        </p:spPr>
        <p:style>
          <a:lnRef idx="2">
            <a:schemeClr val="accent1">
              <a:shade val="50000"/>
            </a:schemeClr>
          </a:lnRef>
          <a:fillRef idx="1">
            <a:schemeClr val="accent1"/>
          </a:fillRef>
          <a:effectRef idx="0">
            <a:schemeClr val="accent1"/>
          </a:effectRef>
          <a:fontRef idx="minor">
            <a:schemeClr val="lt1"/>
          </a:fontRef>
        </p:style>
        <p:txBody>
          <a:bodyPr lIns="36195" tIns="288290" rIns="36195" bIns="0" rtlCol="0" anchor="ctr" anchorCtr="1"/>
          <a:lstStyle/>
          <a:p>
            <a:pPr algn="ctr" fontAlgn="auto">
              <a:lnSpc>
                <a:spcPts val="4000"/>
              </a:lnSpc>
            </a:pPr>
            <a:r>
              <a:rPr lang="en-US" altLang="zh-CN" sz="4000" b="1" dirty="0">
                <a:latin typeface="微软雅黑" panose="020B0503020204020204" pitchFamily="34" charset="-122"/>
                <a:ea typeface="微软雅黑" panose="020B0503020204020204" pitchFamily="34" charset="-122"/>
              </a:rPr>
              <a:t>PART</a:t>
            </a:r>
          </a:p>
          <a:p>
            <a:pPr algn="ctr" fontAlgn="auto">
              <a:lnSpc>
                <a:spcPts val="4000"/>
              </a:lnSpc>
            </a:pPr>
            <a:r>
              <a:rPr lang="en-US" altLang="zh-CN" sz="4000" b="1" dirty="0">
                <a:latin typeface="微软雅黑" panose="020B0503020204020204" pitchFamily="34" charset="-122"/>
                <a:ea typeface="微软雅黑" panose="020B0503020204020204" pitchFamily="34" charset="-122"/>
              </a:rPr>
              <a:t>04</a:t>
            </a:r>
          </a:p>
        </p:txBody>
      </p:sp>
    </p:spTree>
    <p:custDataLst>
      <p:tags r:id="rId1"/>
    </p:custData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1"/>
          <p:nvPr/>
        </p:nvSpPr>
        <p:spPr>
          <a:xfrm>
            <a:off x="4707255" y="233680"/>
            <a:ext cx="2772410" cy="649188"/>
          </a:xfrm>
          <a:prstGeom prst="roundRect">
            <a:avLst>
              <a:gd name="adj" fmla="val 49999"/>
            </a:avLst>
          </a:prstGeom>
          <a:solidFill>
            <a:srgbClr val="701E5E"/>
          </a:solidFill>
        </p:spPr>
        <p:txBody>
          <a:bodyPr wrap="square"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30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sym typeface="+mn-ea"/>
              </a:rPr>
              <a:t>论文</a:t>
            </a:r>
            <a:r>
              <a:rPr lang="zh-CN" altLang="en-US" sz="2400" b="1" spc="300" dirty="0">
                <a:solidFill>
                  <a:srgbClr val="FFFFFF"/>
                </a:solidFill>
                <a:latin typeface="微软雅黑" panose="020B0503020204020204" pitchFamily="34" charset="-122"/>
                <a:ea typeface="微软雅黑" panose="020B0503020204020204" pitchFamily="34" charset="-122"/>
                <a:sym typeface="+mn-ea"/>
              </a:rPr>
              <a:t>动机</a:t>
            </a:r>
            <a:endParaRPr kumimoji="0" lang="zh-CN" altLang="en-US" sz="2400" b="1" i="0" u="none" strike="noStrike" kern="1200" cap="none" spc="30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sym typeface="+mn-ea"/>
            </a:endParaRPr>
          </a:p>
        </p:txBody>
      </p:sp>
      <p:grpSp>
        <p:nvGrpSpPr>
          <p:cNvPr id="75" name="组合 74"/>
          <p:cNvGrpSpPr/>
          <p:nvPr/>
        </p:nvGrpSpPr>
        <p:grpSpPr>
          <a:xfrm>
            <a:off x="213360" y="1191231"/>
            <a:ext cx="5789504" cy="1931231"/>
            <a:chOff x="1478" y="3883"/>
            <a:chExt cx="8557" cy="3041"/>
          </a:xfrm>
        </p:grpSpPr>
        <p:sp>
          <p:nvSpPr>
            <p:cNvPr id="76" name="333333"/>
            <p:cNvSpPr txBox="1"/>
            <p:nvPr/>
          </p:nvSpPr>
          <p:spPr>
            <a:xfrm>
              <a:off x="1478" y="3883"/>
              <a:ext cx="4051" cy="582"/>
            </a:xfrm>
            <a:prstGeom prst="rect">
              <a:avLst/>
            </a:prstGeom>
            <a:noFill/>
            <a:ln w="9525">
              <a:noFill/>
            </a:ln>
          </p:spPr>
          <p:txBody>
            <a:bodyPr wrap="square" anchor="t">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b="1" dirty="0">
                  <a:solidFill>
                    <a:srgbClr val="000000">
                      <a:lumMod val="75000"/>
                      <a:lumOff val="25000"/>
                    </a:srgbClr>
                  </a:solidFill>
                  <a:latin typeface="微软雅黑" panose="020B0503020204020204" pitchFamily="34" charset="-122"/>
                  <a:ea typeface="微软雅黑" panose="020B0503020204020204" pitchFamily="34" charset="-122"/>
                </a:rPr>
                <a:t>1.</a:t>
              </a:r>
              <a:r>
                <a:rPr lang="zh-CN" altLang="en-US" b="1" dirty="0">
                  <a:solidFill>
                    <a:srgbClr val="000000">
                      <a:lumMod val="75000"/>
                      <a:lumOff val="25000"/>
                    </a:srgbClr>
                  </a:solidFill>
                  <a:latin typeface="微软雅黑" panose="020B0503020204020204" pitchFamily="34" charset="-122"/>
                  <a:ea typeface="微软雅黑" panose="020B0503020204020204" pitchFamily="34" charset="-122"/>
                </a:rPr>
                <a:t>全面回顾技术演变</a:t>
              </a:r>
              <a:endParaRPr kumimoji="0" lang="zh-CN" altLang="en-US" sz="1800" b="1" i="0" u="none" strike="noStrike" kern="1200" cap="none" spc="0" normalizeH="0" baseline="0" noProof="0" dirty="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cs"/>
              </a:endParaRPr>
            </a:p>
          </p:txBody>
        </p:sp>
        <p:sp>
          <p:nvSpPr>
            <p:cNvPr id="77" name="1111"/>
            <p:cNvSpPr txBox="1"/>
            <p:nvPr/>
          </p:nvSpPr>
          <p:spPr>
            <a:xfrm>
              <a:off x="1478" y="4518"/>
              <a:ext cx="8557" cy="2406"/>
            </a:xfrm>
            <a:prstGeom prst="rect">
              <a:avLst/>
            </a:prstGeom>
            <a:noFill/>
            <a:ln w="9525">
              <a:noFill/>
            </a:ln>
          </p:spPr>
          <p:txBody>
            <a:bodyPr wrap="square" anchor="t">
              <a:spAutoFit/>
            </a:bodyPr>
            <a:lstStyle/>
            <a:p>
              <a:pPr marL="0" marR="0" lvl="0" indent="0" algn="just" defTabSz="914400" rtl="0" eaLnBrk="1" fontAlgn="auto" latinLnBrk="0" hangingPunct="1">
                <a:lnSpc>
                  <a:spcPct val="150000"/>
                </a:lnSpc>
                <a:spcBef>
                  <a:spcPts val="0"/>
                </a:spcBef>
                <a:spcAft>
                  <a:spcPts val="0"/>
                </a:spcAft>
                <a:buClrTx/>
                <a:buSzTx/>
                <a:buFontTx/>
                <a:buNone/>
                <a:defRPr/>
              </a:pPr>
              <a:r>
                <a:rPr kumimoji="0" lang="zh-CN" altLang="en-US" sz="1600" b="0" i="0" u="none" strike="noStrike" kern="1200" cap="none" spc="0" normalizeH="0" baseline="0" noProof="0" dirty="0">
                  <a:ln>
                    <a:noFill/>
                  </a:ln>
                  <a:solidFill>
                    <a:srgbClr val="262626"/>
                  </a:solidFill>
                  <a:effectLst/>
                  <a:uLnTx/>
                  <a:uFillTx/>
                  <a:latin typeface="微软雅黑 Light" panose="020B0502040204020203" charset="-122"/>
                  <a:ea typeface="微软雅黑 Light" panose="020B0502040204020203" charset="-122"/>
                  <a:cs typeface="+mn-cs"/>
                </a:rPr>
                <a:t>回顾和总结目标检测技术从</a:t>
              </a:r>
              <a:r>
                <a:rPr kumimoji="0" lang="en-US" altLang="zh-CN" sz="1600" b="0" i="0" u="none" strike="noStrike" kern="1200" cap="none" spc="0" normalizeH="0" baseline="0" noProof="0" dirty="0">
                  <a:ln>
                    <a:noFill/>
                  </a:ln>
                  <a:solidFill>
                    <a:srgbClr val="262626"/>
                  </a:solidFill>
                  <a:effectLst/>
                  <a:uLnTx/>
                  <a:uFillTx/>
                  <a:latin typeface="微软雅黑 Light" panose="020B0502040204020203" charset="-122"/>
                  <a:ea typeface="微软雅黑 Light" panose="020B0502040204020203" charset="-122"/>
                  <a:cs typeface="+mn-cs"/>
                </a:rPr>
                <a:t>20</a:t>
              </a:r>
              <a:r>
                <a:rPr kumimoji="0" lang="zh-CN" altLang="en-US" sz="1600" b="0" i="0" u="none" strike="noStrike" kern="1200" cap="none" spc="0" normalizeH="0" baseline="0" noProof="0" dirty="0">
                  <a:ln>
                    <a:noFill/>
                  </a:ln>
                  <a:solidFill>
                    <a:srgbClr val="262626"/>
                  </a:solidFill>
                  <a:effectLst/>
                  <a:uLnTx/>
                  <a:uFillTx/>
                  <a:latin typeface="微软雅黑 Light" panose="020B0502040204020203" charset="-122"/>
                  <a:ea typeface="微软雅黑 Light" panose="020B0502040204020203" charset="-122"/>
                  <a:cs typeface="+mn-cs"/>
                </a:rPr>
                <a:t>世纪</a:t>
              </a:r>
              <a:r>
                <a:rPr kumimoji="0" lang="en-US" altLang="zh-CN" sz="1600" b="0" i="0" u="none" strike="noStrike" kern="1200" cap="none" spc="0" normalizeH="0" baseline="0" noProof="0" dirty="0">
                  <a:ln>
                    <a:noFill/>
                  </a:ln>
                  <a:solidFill>
                    <a:srgbClr val="262626"/>
                  </a:solidFill>
                  <a:effectLst/>
                  <a:uLnTx/>
                  <a:uFillTx/>
                  <a:latin typeface="微软雅黑 Light" panose="020B0502040204020203" charset="-122"/>
                  <a:ea typeface="微软雅黑 Light" panose="020B0502040204020203" charset="-122"/>
                  <a:cs typeface="+mn-cs"/>
                </a:rPr>
                <a:t>90</a:t>
              </a:r>
              <a:r>
                <a:rPr kumimoji="0" lang="zh-CN" altLang="en-US" sz="1600" b="0" i="0" u="none" strike="noStrike" kern="1200" cap="none" spc="0" normalizeH="0" baseline="0" noProof="0" dirty="0">
                  <a:ln>
                    <a:noFill/>
                  </a:ln>
                  <a:solidFill>
                    <a:srgbClr val="262626"/>
                  </a:solidFill>
                  <a:effectLst/>
                  <a:uLnTx/>
                  <a:uFillTx/>
                  <a:latin typeface="微软雅黑 Light" panose="020B0502040204020203" charset="-122"/>
                  <a:ea typeface="微软雅黑 Light" panose="020B0502040204020203" charset="-122"/>
                  <a:cs typeface="+mn-cs"/>
                </a:rPr>
                <a:t>年代到</a:t>
              </a:r>
              <a:r>
                <a:rPr kumimoji="0" lang="en-US" altLang="zh-CN" sz="1600" b="0" i="0" u="none" strike="noStrike" kern="1200" cap="none" spc="0" normalizeH="0" baseline="0" noProof="0" dirty="0">
                  <a:ln>
                    <a:noFill/>
                  </a:ln>
                  <a:solidFill>
                    <a:srgbClr val="262626"/>
                  </a:solidFill>
                  <a:effectLst/>
                  <a:uLnTx/>
                  <a:uFillTx/>
                  <a:latin typeface="微软雅黑 Light" panose="020B0502040204020203" charset="-122"/>
                  <a:ea typeface="微软雅黑 Light" panose="020B0502040204020203" charset="-122"/>
                  <a:cs typeface="+mn-cs"/>
                </a:rPr>
                <a:t>2022</a:t>
              </a:r>
              <a:r>
                <a:rPr kumimoji="0" lang="zh-CN" altLang="en-US" sz="1600" b="0" i="0" u="none" strike="noStrike" kern="1200" cap="none" spc="0" normalizeH="0" baseline="0" noProof="0" dirty="0">
                  <a:ln>
                    <a:noFill/>
                  </a:ln>
                  <a:solidFill>
                    <a:srgbClr val="262626"/>
                  </a:solidFill>
                  <a:effectLst/>
                  <a:uLnTx/>
                  <a:uFillTx/>
                  <a:latin typeface="微软雅黑 Light" panose="020B0502040204020203" charset="-122"/>
                  <a:ea typeface="微软雅黑 Light" panose="020B0502040204020203" charset="-122"/>
                  <a:cs typeface="+mn-cs"/>
                </a:rPr>
                <a:t>年的发展历程，揭示技术演变的关键节点和里程碑式的探测器，分析不同阶段的代表性方法，探讨它们的优缺点及适用场景，帮助读者了解技术发展的整体脉络。</a:t>
              </a:r>
              <a:endParaRPr kumimoji="0" lang="zh-CN" altLang="en-US" sz="1600" b="0" i="0" u="none" strike="noStrike" kern="1200" cap="none" spc="0" normalizeH="0" baseline="0" noProof="0" dirty="0">
                <a:ln>
                  <a:noFill/>
                </a:ln>
                <a:solidFill>
                  <a:srgbClr val="262626"/>
                </a:solidFill>
                <a:effectLst/>
                <a:uLnTx/>
                <a:uFillTx/>
                <a:latin typeface="微软雅黑 Light" panose="020B0502040204020203" charset="-122"/>
                <a:ea typeface="微软雅黑 Light" panose="020B0502040204020203" charset="-122"/>
                <a:cs typeface="+mn-cs"/>
                <a:sym typeface="微软雅黑" panose="020B0503020204020204" pitchFamily="34" charset="-122"/>
              </a:endParaRPr>
            </a:p>
          </p:txBody>
        </p:sp>
      </p:grpSp>
      <p:grpSp>
        <p:nvGrpSpPr>
          <p:cNvPr id="78" name="组合 77"/>
          <p:cNvGrpSpPr/>
          <p:nvPr/>
        </p:nvGrpSpPr>
        <p:grpSpPr>
          <a:xfrm>
            <a:off x="6189137" y="1191230"/>
            <a:ext cx="5789502" cy="1931231"/>
            <a:chOff x="1478" y="3883"/>
            <a:chExt cx="7910" cy="3041"/>
          </a:xfrm>
        </p:grpSpPr>
        <p:sp>
          <p:nvSpPr>
            <p:cNvPr id="79" name="333333"/>
            <p:cNvSpPr txBox="1"/>
            <p:nvPr/>
          </p:nvSpPr>
          <p:spPr>
            <a:xfrm>
              <a:off x="1478" y="3883"/>
              <a:ext cx="5810" cy="582"/>
            </a:xfrm>
            <a:prstGeom prst="rect">
              <a:avLst/>
            </a:prstGeom>
            <a:noFill/>
            <a:ln w="9525">
              <a:noFill/>
            </a:ln>
          </p:spPr>
          <p:txBody>
            <a:bodyPr wrap="square" anchor="t">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b="1" dirty="0">
                  <a:solidFill>
                    <a:srgbClr val="000000">
                      <a:lumMod val="75000"/>
                      <a:lumOff val="25000"/>
                    </a:srgbClr>
                  </a:solidFill>
                  <a:latin typeface="微软雅黑" panose="020B0503020204020204" pitchFamily="34" charset="-122"/>
                  <a:ea typeface="微软雅黑" panose="020B0503020204020204" pitchFamily="34" charset="-122"/>
                </a:rPr>
                <a:t>2.</a:t>
              </a:r>
              <a:r>
                <a:rPr lang="zh-CN" altLang="en-US" b="1" dirty="0">
                  <a:solidFill>
                    <a:srgbClr val="000000">
                      <a:lumMod val="75000"/>
                      <a:lumOff val="25000"/>
                    </a:srgbClr>
                  </a:solidFill>
                  <a:latin typeface="微软雅黑" panose="020B0503020204020204" pitchFamily="34" charset="-122"/>
                  <a:ea typeface="微软雅黑" panose="020B0503020204020204" pitchFamily="34" charset="-122"/>
                </a:rPr>
                <a:t>深入探讨关键技术和最新进展</a:t>
              </a:r>
              <a:endParaRPr kumimoji="0" lang="zh-CN" altLang="en-US" sz="1800" b="1" i="0" u="none" strike="noStrike" kern="1200" cap="none" spc="0" normalizeH="0" baseline="0" noProof="0" dirty="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cs"/>
              </a:endParaRPr>
            </a:p>
          </p:txBody>
        </p:sp>
        <p:sp>
          <p:nvSpPr>
            <p:cNvPr id="80" name="1111"/>
            <p:cNvSpPr txBox="1"/>
            <p:nvPr/>
          </p:nvSpPr>
          <p:spPr>
            <a:xfrm>
              <a:off x="1478" y="4518"/>
              <a:ext cx="7910" cy="2406"/>
            </a:xfrm>
            <a:prstGeom prst="rect">
              <a:avLst/>
            </a:prstGeom>
            <a:noFill/>
            <a:ln w="9525">
              <a:noFill/>
            </a:ln>
          </p:spPr>
          <p:txBody>
            <a:bodyPr wrap="square" anchor="t">
              <a:spAutoFit/>
            </a:bodyPr>
            <a:lstStyle/>
            <a:p>
              <a:pPr marL="0" marR="0" lvl="0" indent="0" algn="just" defTabSz="914400" rtl="0" eaLnBrk="1" fontAlgn="auto" latinLnBrk="0" hangingPunct="1">
                <a:lnSpc>
                  <a:spcPct val="150000"/>
                </a:lnSpc>
                <a:spcBef>
                  <a:spcPts val="0"/>
                </a:spcBef>
                <a:spcAft>
                  <a:spcPts val="0"/>
                </a:spcAft>
                <a:buClrTx/>
                <a:buSzTx/>
                <a:buFontTx/>
                <a:buNone/>
                <a:defRPr/>
              </a:pPr>
              <a:r>
                <a:rPr kumimoji="0" lang="zh-CN" altLang="en-US" sz="1600" b="0" i="0" u="none" strike="noStrike" kern="1200" cap="none" spc="0" normalizeH="0" baseline="0" noProof="0" dirty="0">
                  <a:ln>
                    <a:noFill/>
                  </a:ln>
                  <a:solidFill>
                    <a:srgbClr val="262626"/>
                  </a:solidFill>
                  <a:effectLst/>
                  <a:uLnTx/>
                  <a:uFillTx/>
                  <a:latin typeface="微软雅黑 Light" panose="020B0502040204020203" charset="-122"/>
                  <a:ea typeface="微软雅黑 Light" panose="020B0502040204020203" charset="-122"/>
                  <a:cs typeface="+mn-cs"/>
                </a:rPr>
                <a:t>深入分析目标检测系统的基本构建模块，包括特征提取、候选区域生成、分类和定位等，讨论近年来的前沿研究成果和新兴技术，如基于</a:t>
              </a:r>
              <a:r>
                <a:rPr kumimoji="0" lang="en-US" altLang="zh-CN" sz="1600" b="0" i="0" u="none" strike="noStrike" kern="1200" cap="none" spc="0" normalizeH="0" baseline="0" noProof="0" dirty="0">
                  <a:ln>
                    <a:noFill/>
                  </a:ln>
                  <a:solidFill>
                    <a:srgbClr val="262626"/>
                  </a:solidFill>
                  <a:effectLst/>
                  <a:uLnTx/>
                  <a:uFillTx/>
                  <a:latin typeface="微软雅黑 Light" panose="020B0502040204020203" charset="-122"/>
                  <a:ea typeface="微软雅黑 Light" panose="020B0502040204020203" charset="-122"/>
                  <a:cs typeface="+mn-cs"/>
                </a:rPr>
                <a:t>Transformer</a:t>
              </a:r>
              <a:r>
                <a:rPr kumimoji="0" lang="zh-CN" altLang="en-US" sz="1600" b="0" i="0" u="none" strike="noStrike" kern="1200" cap="none" spc="0" normalizeH="0" baseline="0" noProof="0" dirty="0">
                  <a:ln>
                    <a:noFill/>
                  </a:ln>
                  <a:solidFill>
                    <a:srgbClr val="262626"/>
                  </a:solidFill>
                  <a:effectLst/>
                  <a:uLnTx/>
                  <a:uFillTx/>
                  <a:latin typeface="微软雅黑 Light" panose="020B0502040204020203" charset="-122"/>
                  <a:ea typeface="微软雅黑 Light" panose="020B0502040204020203" charset="-122"/>
                  <a:cs typeface="+mn-cs"/>
                </a:rPr>
                <a:t>的检测方法（如</a:t>
              </a:r>
              <a:r>
                <a:rPr kumimoji="0" lang="en-US" altLang="zh-CN" sz="1600" b="0" i="0" u="none" strike="noStrike" kern="1200" cap="none" spc="0" normalizeH="0" baseline="0" noProof="0" dirty="0">
                  <a:ln>
                    <a:noFill/>
                  </a:ln>
                  <a:solidFill>
                    <a:srgbClr val="262626"/>
                  </a:solidFill>
                  <a:effectLst/>
                  <a:uLnTx/>
                  <a:uFillTx/>
                  <a:latin typeface="微软雅黑 Light" panose="020B0502040204020203" charset="-122"/>
                  <a:ea typeface="微软雅黑 Light" panose="020B0502040204020203" charset="-122"/>
                  <a:cs typeface="+mn-cs"/>
                </a:rPr>
                <a:t>DETR</a:t>
              </a:r>
              <a:r>
                <a:rPr kumimoji="0" lang="zh-CN" altLang="en-US" sz="1600" b="0" i="0" u="none" strike="noStrike" kern="1200" cap="none" spc="0" normalizeH="0" baseline="0" noProof="0" dirty="0">
                  <a:ln>
                    <a:noFill/>
                  </a:ln>
                  <a:solidFill>
                    <a:srgbClr val="262626"/>
                  </a:solidFill>
                  <a:effectLst/>
                  <a:uLnTx/>
                  <a:uFillTx/>
                  <a:latin typeface="微软雅黑 Light" panose="020B0502040204020203" charset="-122"/>
                  <a:ea typeface="微软雅黑 Light" panose="020B0502040204020203" charset="-122"/>
                  <a:cs typeface="+mn-cs"/>
                </a:rPr>
                <a:t>）等，揭示最新进展和未来趋势。</a:t>
              </a:r>
              <a:endParaRPr kumimoji="0" lang="zh-CN" altLang="en-US" sz="1600" b="0" i="0" u="none" strike="noStrike" kern="1200" cap="none" spc="0" normalizeH="0" baseline="0" noProof="0" dirty="0">
                <a:ln>
                  <a:noFill/>
                </a:ln>
                <a:solidFill>
                  <a:srgbClr val="262626"/>
                </a:solidFill>
                <a:effectLst/>
                <a:uLnTx/>
                <a:uFillTx/>
                <a:latin typeface="微软雅黑 Light" panose="020B0502040204020203" charset="-122"/>
                <a:ea typeface="微软雅黑 Light" panose="020B0502040204020203" charset="-122"/>
                <a:cs typeface="+mn-cs"/>
                <a:sym typeface="微软雅黑" panose="020B0503020204020204" pitchFamily="34" charset="-122"/>
              </a:endParaRPr>
            </a:p>
          </p:txBody>
        </p:sp>
      </p:grpSp>
      <p:grpSp>
        <p:nvGrpSpPr>
          <p:cNvPr id="81" name="组合 80"/>
          <p:cNvGrpSpPr/>
          <p:nvPr/>
        </p:nvGrpSpPr>
        <p:grpSpPr>
          <a:xfrm>
            <a:off x="213359" y="4687966"/>
            <a:ext cx="5789499" cy="1602268"/>
            <a:chOff x="1478" y="3883"/>
            <a:chExt cx="7910" cy="2523"/>
          </a:xfrm>
        </p:grpSpPr>
        <p:sp>
          <p:nvSpPr>
            <p:cNvPr id="82" name="333333"/>
            <p:cNvSpPr txBox="1"/>
            <p:nvPr/>
          </p:nvSpPr>
          <p:spPr>
            <a:xfrm>
              <a:off x="1478" y="3883"/>
              <a:ext cx="5064" cy="582"/>
            </a:xfrm>
            <a:prstGeom prst="rect">
              <a:avLst/>
            </a:prstGeom>
            <a:noFill/>
            <a:ln w="9525">
              <a:noFill/>
            </a:ln>
          </p:spPr>
          <p:txBody>
            <a:bodyPr wrap="square" anchor="t">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b="1" dirty="0">
                  <a:solidFill>
                    <a:srgbClr val="000000">
                      <a:lumMod val="75000"/>
                      <a:lumOff val="25000"/>
                    </a:srgbClr>
                  </a:solidFill>
                  <a:latin typeface="微软雅黑" panose="020B0503020204020204" pitchFamily="34" charset="-122"/>
                  <a:ea typeface="微软雅黑" panose="020B0503020204020204" pitchFamily="34" charset="-122"/>
                </a:rPr>
                <a:t>3.</a:t>
              </a:r>
              <a:r>
                <a:rPr lang="zh-CN" altLang="en-US" b="1" dirty="0">
                  <a:solidFill>
                    <a:srgbClr val="000000">
                      <a:lumMod val="75000"/>
                      <a:lumOff val="25000"/>
                    </a:srgbClr>
                  </a:solidFill>
                  <a:latin typeface="微软雅黑" panose="020B0503020204020204" pitchFamily="34" charset="-122"/>
                  <a:ea typeface="微软雅黑" panose="020B0503020204020204" pitchFamily="34" charset="-122"/>
                </a:rPr>
                <a:t>系统分析检测加速技术</a:t>
              </a:r>
              <a:endParaRPr kumimoji="0" lang="zh-CN" altLang="en-US" sz="1800" b="1" i="0" u="none" strike="noStrike" kern="1200" cap="none" spc="0" normalizeH="0" baseline="0" noProof="0" dirty="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cs"/>
              </a:endParaRPr>
            </a:p>
          </p:txBody>
        </p:sp>
        <p:sp>
          <p:nvSpPr>
            <p:cNvPr id="83" name="1111"/>
            <p:cNvSpPr txBox="1"/>
            <p:nvPr/>
          </p:nvSpPr>
          <p:spPr>
            <a:xfrm>
              <a:off x="1478" y="4518"/>
              <a:ext cx="7910" cy="1888"/>
            </a:xfrm>
            <a:prstGeom prst="rect">
              <a:avLst/>
            </a:prstGeom>
            <a:noFill/>
            <a:ln w="9525">
              <a:noFill/>
            </a:ln>
          </p:spPr>
          <p:txBody>
            <a:bodyPr wrap="square" anchor="t">
              <a:spAutoFit/>
            </a:bodyPr>
            <a:lstStyle/>
            <a:p>
              <a:pPr marL="0" marR="0" lvl="0" indent="0" algn="just" defTabSz="914400" rtl="0" eaLnBrk="1" fontAlgn="auto" latinLnBrk="0" hangingPunct="1">
                <a:lnSpc>
                  <a:spcPct val="150000"/>
                </a:lnSpc>
                <a:spcBef>
                  <a:spcPts val="0"/>
                </a:spcBef>
                <a:spcAft>
                  <a:spcPts val="0"/>
                </a:spcAft>
                <a:buClrTx/>
                <a:buSzTx/>
                <a:buFontTx/>
                <a:buNone/>
                <a:defRPr/>
              </a:pPr>
              <a:r>
                <a:rPr kumimoji="0" lang="zh-CN" altLang="en-US" sz="1600" b="0" i="0" u="none" strike="noStrike" kern="1200" cap="none" spc="0" normalizeH="0" baseline="0" noProof="0" dirty="0">
                  <a:ln>
                    <a:noFill/>
                  </a:ln>
                  <a:solidFill>
                    <a:srgbClr val="262626"/>
                  </a:solidFill>
                  <a:effectLst/>
                  <a:uLnTx/>
                  <a:uFillTx/>
                  <a:latin typeface="微软雅黑 Light" panose="020B0502040204020203" charset="-122"/>
                  <a:ea typeface="微软雅黑 Light" panose="020B0502040204020203" charset="-122"/>
                  <a:cs typeface="+mn-cs"/>
                </a:rPr>
                <a:t>探讨提高目标检测速度和效率的各种加速技术，包括模型压缩、量化、硬件加速等，评估这些技术在实际应用中的效果和潜在问题，为实际应用提供指导。</a:t>
              </a:r>
              <a:endParaRPr kumimoji="0" lang="zh-CN" altLang="en-US" sz="1600" b="0" i="0" u="none" strike="noStrike" kern="1200" cap="none" spc="0" normalizeH="0" baseline="0" noProof="0" dirty="0">
                <a:ln>
                  <a:noFill/>
                </a:ln>
                <a:solidFill>
                  <a:srgbClr val="262626"/>
                </a:solidFill>
                <a:effectLst/>
                <a:uLnTx/>
                <a:uFillTx/>
                <a:latin typeface="微软雅黑 Light" panose="020B0502040204020203" charset="-122"/>
                <a:ea typeface="微软雅黑 Light" panose="020B0502040204020203" charset="-122"/>
                <a:cs typeface="+mn-cs"/>
                <a:sym typeface="微软雅黑" panose="020B0503020204020204" pitchFamily="34" charset="-122"/>
              </a:endParaRPr>
            </a:p>
          </p:txBody>
        </p:sp>
      </p:grpSp>
      <p:grpSp>
        <p:nvGrpSpPr>
          <p:cNvPr id="84" name="组合 83"/>
          <p:cNvGrpSpPr/>
          <p:nvPr/>
        </p:nvGrpSpPr>
        <p:grpSpPr>
          <a:xfrm>
            <a:off x="6185332" y="4687966"/>
            <a:ext cx="5789497" cy="1602268"/>
            <a:chOff x="1478" y="3883"/>
            <a:chExt cx="7910" cy="2523"/>
          </a:xfrm>
        </p:grpSpPr>
        <p:sp>
          <p:nvSpPr>
            <p:cNvPr id="85" name="333333"/>
            <p:cNvSpPr txBox="1"/>
            <p:nvPr/>
          </p:nvSpPr>
          <p:spPr>
            <a:xfrm>
              <a:off x="1478" y="3883"/>
              <a:ext cx="4490" cy="582"/>
            </a:xfrm>
            <a:prstGeom prst="rect">
              <a:avLst/>
            </a:prstGeom>
            <a:noFill/>
            <a:ln w="9525">
              <a:noFill/>
            </a:ln>
          </p:spPr>
          <p:txBody>
            <a:bodyPr wrap="square" anchor="t">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b="1" dirty="0">
                  <a:solidFill>
                    <a:srgbClr val="000000">
                      <a:lumMod val="75000"/>
                      <a:lumOff val="25000"/>
                    </a:srgbClr>
                  </a:solidFill>
                  <a:latin typeface="微软雅黑" panose="020B0503020204020204" pitchFamily="34" charset="-122"/>
                  <a:ea typeface="微软雅黑" panose="020B0503020204020204" pitchFamily="34" charset="-122"/>
                </a:rPr>
                <a:t>4.</a:t>
              </a:r>
              <a:r>
                <a:rPr lang="zh-CN" altLang="en-US" b="1" dirty="0">
                  <a:solidFill>
                    <a:srgbClr val="000000">
                      <a:lumMod val="75000"/>
                      <a:lumOff val="25000"/>
                    </a:srgbClr>
                  </a:solidFill>
                  <a:latin typeface="微软雅黑" panose="020B0503020204020204" pitchFamily="34" charset="-122"/>
                  <a:ea typeface="微软雅黑" panose="020B0503020204020204" pitchFamily="34" charset="-122"/>
                </a:rPr>
                <a:t>介绍数据集和评估指标</a:t>
              </a:r>
              <a:endParaRPr kumimoji="0" lang="zh-CN" altLang="en-US" sz="1800" b="1" i="0" u="none" strike="noStrike" kern="1200" cap="none" spc="0" normalizeH="0" baseline="0" noProof="0" dirty="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cs"/>
              </a:endParaRPr>
            </a:p>
          </p:txBody>
        </p:sp>
        <p:sp>
          <p:nvSpPr>
            <p:cNvPr id="86" name="1111"/>
            <p:cNvSpPr txBox="1"/>
            <p:nvPr/>
          </p:nvSpPr>
          <p:spPr>
            <a:xfrm>
              <a:off x="1478" y="4518"/>
              <a:ext cx="7910" cy="1888"/>
            </a:xfrm>
            <a:prstGeom prst="rect">
              <a:avLst/>
            </a:prstGeom>
            <a:noFill/>
            <a:ln w="9525">
              <a:noFill/>
            </a:ln>
          </p:spPr>
          <p:txBody>
            <a:bodyPr wrap="square" anchor="t">
              <a:spAutoFit/>
            </a:bodyPr>
            <a:lstStyle/>
            <a:p>
              <a:pPr marL="0" marR="0" lvl="0" indent="0" algn="just" defTabSz="914400" rtl="0" eaLnBrk="1" fontAlgn="auto" latinLnBrk="0" hangingPunct="1">
                <a:lnSpc>
                  <a:spcPct val="150000"/>
                </a:lnSpc>
                <a:spcBef>
                  <a:spcPts val="0"/>
                </a:spcBef>
                <a:spcAft>
                  <a:spcPts val="0"/>
                </a:spcAft>
                <a:buClrTx/>
                <a:buSzTx/>
                <a:buFontTx/>
                <a:buNone/>
                <a:defRPr/>
              </a:pPr>
              <a:r>
                <a:rPr kumimoji="0" lang="zh-CN" altLang="en-US" sz="1600" b="0" i="0" u="none" strike="noStrike" kern="1200" cap="none" spc="0" normalizeH="0" baseline="0" noProof="0" dirty="0">
                  <a:ln>
                    <a:noFill/>
                  </a:ln>
                  <a:solidFill>
                    <a:srgbClr val="262626"/>
                  </a:solidFill>
                  <a:effectLst/>
                  <a:uLnTx/>
                  <a:uFillTx/>
                  <a:latin typeface="微软雅黑 Light" panose="020B0502040204020203" charset="-122"/>
                  <a:ea typeface="微软雅黑 Light" panose="020B0502040204020203" charset="-122"/>
                  <a:cs typeface="+mn-cs"/>
                </a:rPr>
                <a:t>详细介绍目标检测领域中常用的数据集和评估指标，帮助研究者选择合适的数据集和评估方法，分析不同数据集的特点和适用场景，提供数据集选择和评估的参考依据。</a:t>
              </a:r>
              <a:endParaRPr kumimoji="0" lang="zh-CN" altLang="en-US" sz="1600" b="0" i="0" u="none" strike="noStrike" kern="1200" cap="none" spc="0" normalizeH="0" baseline="0" noProof="0" dirty="0">
                <a:ln>
                  <a:noFill/>
                </a:ln>
                <a:solidFill>
                  <a:srgbClr val="262626"/>
                </a:solidFill>
                <a:effectLst/>
                <a:uLnTx/>
                <a:uFillTx/>
                <a:latin typeface="微软雅黑 Light" panose="020B0502040204020203" charset="-122"/>
                <a:ea typeface="微软雅黑 Light" panose="020B0502040204020203" charset="-122"/>
                <a:cs typeface="+mn-cs"/>
                <a:sym typeface="微软雅黑" panose="020B0503020204020204" pitchFamily="34" charset="-122"/>
              </a:endParaRPr>
            </a:p>
          </p:txBody>
        </p:sp>
      </p:grpSp>
      <p:cxnSp>
        <p:nvCxnSpPr>
          <p:cNvPr id="87" name="直接连接符 86"/>
          <p:cNvCxnSpPr/>
          <p:nvPr/>
        </p:nvCxnSpPr>
        <p:spPr>
          <a:xfrm>
            <a:off x="6083300" y="1551940"/>
            <a:ext cx="0" cy="1362075"/>
          </a:xfrm>
          <a:prstGeom prst="line">
            <a:avLst/>
          </a:prstGeom>
          <a:ln w="12700">
            <a:solidFill>
              <a:srgbClr val="C65844"/>
            </a:solidFill>
            <a:prstDash val="dash"/>
          </a:ln>
        </p:spPr>
        <p:style>
          <a:lnRef idx="1">
            <a:schemeClr val="accent1"/>
          </a:lnRef>
          <a:fillRef idx="0">
            <a:schemeClr val="accent1"/>
          </a:fillRef>
          <a:effectRef idx="0">
            <a:schemeClr val="accent1"/>
          </a:effectRef>
          <a:fontRef idx="minor">
            <a:schemeClr val="tx1"/>
          </a:fontRef>
        </p:style>
      </p:cxnSp>
      <p:cxnSp>
        <p:nvCxnSpPr>
          <p:cNvPr id="88" name="直接连接符 87"/>
          <p:cNvCxnSpPr/>
          <p:nvPr/>
        </p:nvCxnSpPr>
        <p:spPr>
          <a:xfrm>
            <a:off x="6094095" y="4929505"/>
            <a:ext cx="0" cy="1362075"/>
          </a:xfrm>
          <a:prstGeom prst="line">
            <a:avLst/>
          </a:prstGeom>
          <a:ln w="12700">
            <a:solidFill>
              <a:srgbClr val="C65844"/>
            </a:solidFill>
            <a:prstDash val="dash"/>
          </a:ln>
        </p:spPr>
        <p:style>
          <a:lnRef idx="1">
            <a:schemeClr val="accent1"/>
          </a:lnRef>
          <a:fillRef idx="0">
            <a:schemeClr val="accent1"/>
          </a:fillRef>
          <a:effectRef idx="0">
            <a:schemeClr val="accent1"/>
          </a:effectRef>
          <a:fontRef idx="minor">
            <a:schemeClr val="tx1"/>
          </a:fontRef>
        </p:style>
      </p:cxnSp>
      <p:sp>
        <p:nvSpPr>
          <p:cNvPr id="89" name="文本框 88"/>
          <p:cNvSpPr txBox="1"/>
          <p:nvPr/>
        </p:nvSpPr>
        <p:spPr>
          <a:xfrm>
            <a:off x="949960" y="3147695"/>
            <a:ext cx="10061575" cy="1363345"/>
          </a:xfrm>
          <a:custGeom>
            <a:avLst/>
            <a:gdLst/>
            <a:ahLst/>
            <a:cxnLst>
              <a:cxn ang="3">
                <a:pos x="hc" y="t"/>
              </a:cxn>
              <a:cxn ang="cd2">
                <a:pos x="l" y="vc"/>
              </a:cxn>
              <a:cxn ang="cd4">
                <a:pos x="hc" y="b"/>
              </a:cxn>
              <a:cxn ang="0">
                <a:pos x="r" y="vc"/>
              </a:cxn>
            </a:cxnLst>
            <a:rect l="l" t="t" r="r" b="b"/>
            <a:pathLst>
              <a:path w="16734" h="3016">
                <a:moveTo>
                  <a:pt x="15039" y="521"/>
                </a:moveTo>
                <a:lnTo>
                  <a:pt x="15044" y="550"/>
                </a:lnTo>
                <a:cubicBezTo>
                  <a:pt x="15067" y="676"/>
                  <a:pt x="15079" y="816"/>
                  <a:pt x="15079" y="970"/>
                </a:cubicBezTo>
                <a:lnTo>
                  <a:pt x="15079" y="2983"/>
                </a:lnTo>
                <a:lnTo>
                  <a:pt x="14947" y="2989"/>
                </a:lnTo>
                <a:cubicBezTo>
                  <a:pt x="14668" y="3002"/>
                  <a:pt x="14388" y="3009"/>
                  <a:pt x="14109" y="3013"/>
                </a:cubicBezTo>
                <a:lnTo>
                  <a:pt x="14048" y="3014"/>
                </a:lnTo>
                <a:lnTo>
                  <a:pt x="14048" y="1038"/>
                </a:lnTo>
                <a:cubicBezTo>
                  <a:pt x="14048" y="903"/>
                  <a:pt x="14032" y="809"/>
                  <a:pt x="14000" y="757"/>
                </a:cubicBezTo>
                <a:cubicBezTo>
                  <a:pt x="13968" y="704"/>
                  <a:pt x="13910" y="678"/>
                  <a:pt x="13827" y="678"/>
                </a:cubicBezTo>
                <a:cubicBezTo>
                  <a:pt x="13666" y="678"/>
                  <a:pt x="13586" y="798"/>
                  <a:pt x="13586" y="1038"/>
                </a:cubicBezTo>
                <a:lnTo>
                  <a:pt x="13586" y="1470"/>
                </a:lnTo>
                <a:lnTo>
                  <a:pt x="13883" y="1470"/>
                </a:lnTo>
                <a:lnTo>
                  <a:pt x="13883" y="2384"/>
                </a:lnTo>
                <a:lnTo>
                  <a:pt x="13586" y="2384"/>
                </a:lnTo>
                <a:lnTo>
                  <a:pt x="13586" y="3016"/>
                </a:lnTo>
                <a:lnTo>
                  <a:pt x="13550" y="3016"/>
                </a:lnTo>
                <a:cubicBezTo>
                  <a:pt x="13224" y="3015"/>
                  <a:pt x="12898" y="3008"/>
                  <a:pt x="12572" y="2998"/>
                </a:cubicBezTo>
                <a:lnTo>
                  <a:pt x="12555" y="2998"/>
                </a:lnTo>
                <a:lnTo>
                  <a:pt x="12555" y="1005"/>
                </a:lnTo>
                <a:cubicBezTo>
                  <a:pt x="12555" y="846"/>
                  <a:pt x="12571" y="699"/>
                  <a:pt x="12604" y="566"/>
                </a:cubicBezTo>
                <a:lnTo>
                  <a:pt x="12612" y="535"/>
                </a:lnTo>
                <a:lnTo>
                  <a:pt x="12712" y="538"/>
                </a:lnTo>
                <a:cubicBezTo>
                  <a:pt x="13457" y="559"/>
                  <a:pt x="14202" y="558"/>
                  <a:pt x="14947" y="525"/>
                </a:cubicBezTo>
                <a:lnTo>
                  <a:pt x="15039" y="521"/>
                </a:lnTo>
                <a:close/>
                <a:moveTo>
                  <a:pt x="10818" y="448"/>
                </a:moveTo>
                <a:lnTo>
                  <a:pt x="11035" y="462"/>
                </a:lnTo>
                <a:cubicBezTo>
                  <a:pt x="11268" y="476"/>
                  <a:pt x="11501" y="489"/>
                  <a:pt x="11734" y="500"/>
                </a:cubicBezTo>
                <a:lnTo>
                  <a:pt x="11837" y="505"/>
                </a:lnTo>
                <a:lnTo>
                  <a:pt x="11367" y="1315"/>
                </a:lnTo>
                <a:lnTo>
                  <a:pt x="12168" y="2984"/>
                </a:lnTo>
                <a:lnTo>
                  <a:pt x="12153" y="2983"/>
                </a:lnTo>
                <a:cubicBezTo>
                  <a:pt x="11780" y="2968"/>
                  <a:pt x="11408" y="2949"/>
                  <a:pt x="11035" y="2926"/>
                </a:cubicBezTo>
                <a:lnTo>
                  <a:pt x="11001" y="2924"/>
                </a:lnTo>
                <a:lnTo>
                  <a:pt x="10333" y="1295"/>
                </a:lnTo>
                <a:lnTo>
                  <a:pt x="10818" y="448"/>
                </a:lnTo>
                <a:close/>
                <a:moveTo>
                  <a:pt x="16734" y="379"/>
                </a:moveTo>
                <a:lnTo>
                  <a:pt x="16734" y="2843"/>
                </a:lnTo>
                <a:lnTo>
                  <a:pt x="16624" y="2856"/>
                </a:lnTo>
                <a:cubicBezTo>
                  <a:pt x="16344" y="2889"/>
                  <a:pt x="16065" y="2916"/>
                  <a:pt x="15785" y="2938"/>
                </a:cubicBezTo>
                <a:lnTo>
                  <a:pt x="15703" y="2944"/>
                </a:lnTo>
                <a:lnTo>
                  <a:pt x="15703" y="480"/>
                </a:lnTo>
                <a:lnTo>
                  <a:pt x="15785" y="474"/>
                </a:lnTo>
                <a:cubicBezTo>
                  <a:pt x="16065" y="452"/>
                  <a:pt x="16344" y="425"/>
                  <a:pt x="16624" y="392"/>
                </a:cubicBezTo>
                <a:lnTo>
                  <a:pt x="16734" y="379"/>
                </a:lnTo>
                <a:close/>
                <a:moveTo>
                  <a:pt x="9272" y="336"/>
                </a:moveTo>
                <a:lnTo>
                  <a:pt x="9359" y="343"/>
                </a:lnTo>
                <a:cubicBezTo>
                  <a:pt x="9638" y="364"/>
                  <a:pt x="9918" y="386"/>
                  <a:pt x="10197" y="406"/>
                </a:cubicBezTo>
                <a:lnTo>
                  <a:pt x="10303" y="413"/>
                </a:lnTo>
                <a:lnTo>
                  <a:pt x="10303" y="2877"/>
                </a:lnTo>
                <a:lnTo>
                  <a:pt x="10197" y="2870"/>
                </a:lnTo>
                <a:cubicBezTo>
                  <a:pt x="9918" y="2850"/>
                  <a:pt x="9638" y="2829"/>
                  <a:pt x="9359" y="2807"/>
                </a:cubicBezTo>
                <a:lnTo>
                  <a:pt x="9272" y="2800"/>
                </a:lnTo>
                <a:lnTo>
                  <a:pt x="9272" y="336"/>
                </a:lnTo>
                <a:close/>
                <a:moveTo>
                  <a:pt x="6402" y="116"/>
                </a:moveTo>
                <a:lnTo>
                  <a:pt x="6565" y="127"/>
                </a:lnTo>
                <a:cubicBezTo>
                  <a:pt x="7030" y="159"/>
                  <a:pt x="7496" y="194"/>
                  <a:pt x="7962" y="231"/>
                </a:cubicBezTo>
                <a:lnTo>
                  <a:pt x="8511" y="275"/>
                </a:lnTo>
                <a:lnTo>
                  <a:pt x="8511" y="276"/>
                </a:lnTo>
                <a:cubicBezTo>
                  <a:pt x="8600" y="472"/>
                  <a:pt x="8645" y="712"/>
                  <a:pt x="8645" y="995"/>
                </a:cubicBezTo>
                <a:lnTo>
                  <a:pt x="8645" y="2750"/>
                </a:lnTo>
                <a:lnTo>
                  <a:pt x="8521" y="2740"/>
                </a:lnTo>
                <a:cubicBezTo>
                  <a:pt x="8241" y="2718"/>
                  <a:pt x="7962" y="2695"/>
                  <a:pt x="7682" y="2673"/>
                </a:cubicBezTo>
                <a:lnTo>
                  <a:pt x="7614" y="2668"/>
                </a:lnTo>
                <a:lnTo>
                  <a:pt x="7614" y="995"/>
                </a:lnTo>
                <a:cubicBezTo>
                  <a:pt x="7614" y="784"/>
                  <a:pt x="7539" y="678"/>
                  <a:pt x="7388" y="678"/>
                </a:cubicBezTo>
                <a:cubicBezTo>
                  <a:pt x="7243" y="678"/>
                  <a:pt x="7170" y="784"/>
                  <a:pt x="7170" y="995"/>
                </a:cubicBezTo>
                <a:lnTo>
                  <a:pt x="7170" y="2634"/>
                </a:lnTo>
                <a:lnTo>
                  <a:pt x="7123" y="2631"/>
                </a:lnTo>
                <a:cubicBezTo>
                  <a:pt x="6844" y="2610"/>
                  <a:pt x="6565" y="2590"/>
                  <a:pt x="6285" y="2572"/>
                </a:cubicBezTo>
                <a:lnTo>
                  <a:pt x="6139" y="2563"/>
                </a:lnTo>
                <a:lnTo>
                  <a:pt x="6139" y="960"/>
                </a:lnTo>
                <a:cubicBezTo>
                  <a:pt x="6139" y="627"/>
                  <a:pt x="6223" y="350"/>
                  <a:pt x="6391" y="129"/>
                </a:cubicBezTo>
                <a:lnTo>
                  <a:pt x="6402" y="116"/>
                </a:lnTo>
                <a:close/>
                <a:moveTo>
                  <a:pt x="2212" y="22"/>
                </a:moveTo>
                <a:lnTo>
                  <a:pt x="2214" y="24"/>
                </a:lnTo>
                <a:cubicBezTo>
                  <a:pt x="2409" y="253"/>
                  <a:pt x="2506" y="577"/>
                  <a:pt x="2506" y="995"/>
                </a:cubicBezTo>
                <a:lnTo>
                  <a:pt x="2506" y="2476"/>
                </a:lnTo>
                <a:lnTo>
                  <a:pt x="2373" y="2480"/>
                </a:lnTo>
                <a:cubicBezTo>
                  <a:pt x="2094" y="2489"/>
                  <a:pt x="1814" y="2503"/>
                  <a:pt x="1535" y="2522"/>
                </a:cubicBezTo>
                <a:lnTo>
                  <a:pt x="1475" y="2526"/>
                </a:lnTo>
                <a:lnTo>
                  <a:pt x="1475" y="995"/>
                </a:lnTo>
                <a:cubicBezTo>
                  <a:pt x="1475" y="784"/>
                  <a:pt x="1400" y="678"/>
                  <a:pt x="1249" y="678"/>
                </a:cubicBezTo>
                <a:cubicBezTo>
                  <a:pt x="1104" y="678"/>
                  <a:pt x="1031" y="784"/>
                  <a:pt x="1031" y="995"/>
                </a:cubicBezTo>
                <a:lnTo>
                  <a:pt x="1031" y="2561"/>
                </a:lnTo>
                <a:lnTo>
                  <a:pt x="976" y="2566"/>
                </a:lnTo>
                <a:cubicBezTo>
                  <a:pt x="697" y="2591"/>
                  <a:pt x="417" y="2622"/>
                  <a:pt x="138" y="2659"/>
                </a:cubicBezTo>
                <a:lnTo>
                  <a:pt x="0" y="2677"/>
                </a:lnTo>
                <a:lnTo>
                  <a:pt x="0" y="960"/>
                </a:lnTo>
                <a:cubicBezTo>
                  <a:pt x="0" y="664"/>
                  <a:pt x="66" y="412"/>
                  <a:pt x="199" y="205"/>
                </a:cubicBezTo>
                <a:lnTo>
                  <a:pt x="213" y="185"/>
                </a:lnTo>
                <a:lnTo>
                  <a:pt x="278" y="177"/>
                </a:lnTo>
                <a:cubicBezTo>
                  <a:pt x="883" y="101"/>
                  <a:pt x="1488" y="53"/>
                  <a:pt x="2094" y="27"/>
                </a:cubicBezTo>
                <a:lnTo>
                  <a:pt x="2212" y="22"/>
                </a:lnTo>
                <a:close/>
                <a:moveTo>
                  <a:pt x="3423" y="0"/>
                </a:moveTo>
                <a:lnTo>
                  <a:pt x="3491" y="0"/>
                </a:lnTo>
                <a:cubicBezTo>
                  <a:pt x="4096" y="3"/>
                  <a:pt x="4702" y="22"/>
                  <a:pt x="5307" y="51"/>
                </a:cubicBezTo>
                <a:lnTo>
                  <a:pt x="5355" y="54"/>
                </a:lnTo>
                <a:lnTo>
                  <a:pt x="5362" y="64"/>
                </a:lnTo>
                <a:cubicBezTo>
                  <a:pt x="5511" y="277"/>
                  <a:pt x="5586" y="579"/>
                  <a:pt x="5586" y="970"/>
                </a:cubicBezTo>
                <a:lnTo>
                  <a:pt x="5586" y="2530"/>
                </a:lnTo>
                <a:lnTo>
                  <a:pt x="5447" y="2523"/>
                </a:lnTo>
                <a:cubicBezTo>
                  <a:pt x="5167" y="2508"/>
                  <a:pt x="4888" y="2496"/>
                  <a:pt x="4609" y="2486"/>
                </a:cubicBezTo>
                <a:lnTo>
                  <a:pt x="4555" y="2485"/>
                </a:lnTo>
                <a:lnTo>
                  <a:pt x="4555" y="1038"/>
                </a:lnTo>
                <a:cubicBezTo>
                  <a:pt x="4555" y="903"/>
                  <a:pt x="4539" y="809"/>
                  <a:pt x="4507" y="757"/>
                </a:cubicBezTo>
                <a:cubicBezTo>
                  <a:pt x="4475" y="704"/>
                  <a:pt x="4417" y="678"/>
                  <a:pt x="4334" y="678"/>
                </a:cubicBezTo>
                <a:cubicBezTo>
                  <a:pt x="4173" y="678"/>
                  <a:pt x="4093" y="798"/>
                  <a:pt x="4093" y="1038"/>
                </a:cubicBezTo>
                <a:lnTo>
                  <a:pt x="4093" y="1470"/>
                </a:lnTo>
                <a:lnTo>
                  <a:pt x="4390" y="1470"/>
                </a:lnTo>
                <a:lnTo>
                  <a:pt x="4390" y="2384"/>
                </a:lnTo>
                <a:lnTo>
                  <a:pt x="4093" y="2384"/>
                </a:lnTo>
                <a:lnTo>
                  <a:pt x="4093" y="2472"/>
                </a:lnTo>
                <a:lnTo>
                  <a:pt x="4050" y="2471"/>
                </a:lnTo>
                <a:cubicBezTo>
                  <a:pt x="3724" y="2465"/>
                  <a:pt x="3398" y="2462"/>
                  <a:pt x="3072" y="2465"/>
                </a:cubicBezTo>
                <a:lnTo>
                  <a:pt x="3062" y="2465"/>
                </a:lnTo>
                <a:lnTo>
                  <a:pt x="3062" y="1005"/>
                </a:lnTo>
                <a:cubicBezTo>
                  <a:pt x="3062" y="579"/>
                  <a:pt x="3178" y="247"/>
                  <a:pt x="3411" y="11"/>
                </a:cubicBezTo>
                <a:lnTo>
                  <a:pt x="3423" y="0"/>
                </a:lnTo>
                <a:close/>
              </a:path>
            </a:pathLst>
          </a:custGeom>
          <a:solidFill>
            <a:srgbClr val="B78EAE"/>
          </a:solidFill>
          <a:effectLst/>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26000" b="0" i="0" u="none" strike="noStrike" kern="1200" cap="none" spc="0" normalizeH="0" baseline="0" noProof="0">
              <a:ln>
                <a:noFill/>
              </a:ln>
              <a:solidFill>
                <a:srgbClr val="C65844"/>
              </a:solidFill>
              <a:effectLst/>
              <a:uLnTx/>
              <a:uFillTx/>
              <a:latin typeface="Bauhaus 93" panose="04030905020B02020C02" charset="0"/>
              <a:ea typeface="微软雅黑" panose="020B0503020204020204" pitchFamily="34" charset="-122"/>
              <a:cs typeface="Bauhaus 93" panose="04030905020B02020C02" charset="0"/>
            </a:endParaRPr>
          </a:p>
        </p:txBody>
      </p:sp>
    </p:spTree>
    <p:custDataLst>
      <p:tags r:id="rId1"/>
    </p:custData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1"/>
          <p:nvPr/>
        </p:nvSpPr>
        <p:spPr>
          <a:xfrm>
            <a:off x="7628474" y="233680"/>
            <a:ext cx="4343400" cy="1168539"/>
          </a:xfrm>
          <a:prstGeom prst="roundRect">
            <a:avLst>
              <a:gd name="adj" fmla="val 49999"/>
            </a:avLst>
          </a:prstGeom>
          <a:solidFill>
            <a:srgbClr val="701E5E"/>
          </a:solidFill>
        </p:spPr>
        <p:txBody>
          <a:bodyPr wrap="square"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30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sym typeface="+mn-ea"/>
              </a:rPr>
              <a:t>物体监测方法的演变</a:t>
            </a:r>
            <a:endParaRPr lang="en-US" altLang="zh-CN" sz="2400" b="1" spc="300" dirty="0">
              <a:solidFill>
                <a:srgbClr val="FFFFFF"/>
              </a:solidFill>
              <a:latin typeface="微软雅黑" panose="020B0503020204020204" pitchFamily="34" charset="-122"/>
              <a:ea typeface="微软雅黑" panose="020B0503020204020204" pitchFamily="34" charset="-122"/>
              <a:sym typeface="+mn-ea"/>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30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sym typeface="+mn-ea"/>
              </a:rPr>
              <a:t>多尺度检测的技术演变</a:t>
            </a:r>
          </a:p>
        </p:txBody>
      </p:sp>
      <p:grpSp>
        <p:nvGrpSpPr>
          <p:cNvPr id="78" name="组合 77"/>
          <p:cNvGrpSpPr/>
          <p:nvPr/>
        </p:nvGrpSpPr>
        <p:grpSpPr>
          <a:xfrm>
            <a:off x="6788785" y="2730526"/>
            <a:ext cx="5267748" cy="1428260"/>
            <a:chOff x="1478" y="5468"/>
            <a:chExt cx="7242" cy="2249"/>
          </a:xfrm>
        </p:grpSpPr>
        <p:sp>
          <p:nvSpPr>
            <p:cNvPr id="79" name="333333"/>
            <p:cNvSpPr txBox="1"/>
            <p:nvPr/>
          </p:nvSpPr>
          <p:spPr>
            <a:xfrm>
              <a:off x="1478" y="5468"/>
              <a:ext cx="3776" cy="582"/>
            </a:xfrm>
            <a:prstGeom prst="rect">
              <a:avLst/>
            </a:prstGeom>
            <a:noFill/>
            <a:ln w="9525">
              <a:noFill/>
            </a:ln>
          </p:spPr>
          <p:txBody>
            <a:bodyPr wrap="square" anchor="t">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cs"/>
                </a:rPr>
                <a:t>特征金字塔</a:t>
              </a:r>
              <a:r>
                <a:rPr kumimoji="0" lang="en-US" altLang="zh-CN" sz="1800" b="1" i="0" u="none" strike="noStrike" kern="1200" cap="none" spc="0" normalizeH="0" baseline="0" noProof="0" dirty="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cs"/>
                </a:rPr>
                <a:t>+</a:t>
              </a:r>
              <a:r>
                <a:rPr kumimoji="0" lang="zh-CN" altLang="en-US" sz="1800" b="1" i="0" u="none" strike="noStrike" kern="1200" cap="none" spc="0" normalizeH="0" baseline="0" noProof="0" dirty="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cs"/>
                </a:rPr>
                <a:t>滑动窗</a:t>
              </a:r>
            </a:p>
          </p:txBody>
        </p:sp>
        <p:sp>
          <p:nvSpPr>
            <p:cNvPr id="80" name="1111"/>
            <p:cNvSpPr txBox="1"/>
            <p:nvPr/>
          </p:nvSpPr>
          <p:spPr>
            <a:xfrm>
              <a:off x="1478" y="6103"/>
              <a:ext cx="7242" cy="1614"/>
            </a:xfrm>
            <a:prstGeom prst="rect">
              <a:avLst/>
            </a:prstGeom>
            <a:noFill/>
            <a:ln w="9525">
              <a:noFill/>
            </a:ln>
          </p:spPr>
          <p:txBody>
            <a:bodyPr wrap="square" anchor="t">
              <a:spAutoFit/>
            </a:bodyPr>
            <a:lstStyle/>
            <a:p>
              <a:pPr marL="0" marR="0" lvl="0" indent="0" algn="just" defTabSz="914400" rtl="0" eaLnBrk="1" fontAlgn="auto" latinLnBrk="0" hangingPunct="1">
                <a:lnSpc>
                  <a:spcPct val="150000"/>
                </a:lnSpc>
                <a:spcBef>
                  <a:spcPts val="0"/>
                </a:spcBef>
                <a:spcAft>
                  <a:spcPts val="0"/>
                </a:spcAft>
                <a:buClrTx/>
                <a:buSzTx/>
                <a:buFontTx/>
                <a:buNone/>
                <a:defRPr/>
              </a:pPr>
              <a:r>
                <a:rPr kumimoji="0" lang="zh-CN" altLang="en-US" sz="1400" b="0" i="0" u="none" strike="noStrike" kern="1200" cap="none" spc="0" normalizeH="0" baseline="0" noProof="0" dirty="0">
                  <a:ln>
                    <a:noFill/>
                  </a:ln>
                  <a:solidFill>
                    <a:srgbClr val="262626"/>
                  </a:solidFill>
                  <a:effectLst/>
                  <a:uLnTx/>
                  <a:uFillTx/>
                  <a:latin typeface="微软雅黑 Light" panose="020B0502040204020203" charset="-122"/>
                  <a:ea typeface="微软雅黑 Light" panose="020B0502040204020203" charset="-122"/>
                  <a:cs typeface="+mn-cs"/>
                </a:rPr>
                <a:t>在图像上滑动一个固定大小的检测窗口，很少关注“不同的长宽比”。为了检测具有更复杂外观的物体，可使用混合模型，即针对不同长宽比的物体训练多个检测器。</a:t>
              </a:r>
              <a:endParaRPr kumimoji="0" lang="zh-CN" altLang="en-US" sz="1400" b="0" i="0" u="none" strike="noStrike" kern="1200" cap="none" spc="0" normalizeH="0" baseline="0" noProof="0" dirty="0">
                <a:ln>
                  <a:noFill/>
                </a:ln>
                <a:solidFill>
                  <a:srgbClr val="262626"/>
                </a:solidFill>
                <a:effectLst/>
                <a:uLnTx/>
                <a:uFillTx/>
                <a:latin typeface="微软雅黑 Light" panose="020B0502040204020203" charset="-122"/>
                <a:ea typeface="微软雅黑 Light" panose="020B0502040204020203" charset="-122"/>
                <a:cs typeface="+mn-cs"/>
                <a:sym typeface="微软雅黑" panose="020B0503020204020204" pitchFamily="34" charset="-122"/>
              </a:endParaRPr>
            </a:p>
          </p:txBody>
        </p:sp>
      </p:grpSp>
      <p:grpSp>
        <p:nvGrpSpPr>
          <p:cNvPr id="19" name="组合 18"/>
          <p:cNvGrpSpPr/>
          <p:nvPr/>
        </p:nvGrpSpPr>
        <p:grpSpPr>
          <a:xfrm>
            <a:off x="5400675" y="3217340"/>
            <a:ext cx="1388110" cy="3462655"/>
            <a:chOff x="8506" y="4200"/>
            <a:chExt cx="2186" cy="5453"/>
          </a:xfrm>
        </p:grpSpPr>
        <p:grpSp>
          <p:nvGrpSpPr>
            <p:cNvPr id="4" name="组合 3"/>
            <p:cNvGrpSpPr/>
            <p:nvPr/>
          </p:nvGrpSpPr>
          <p:grpSpPr>
            <a:xfrm>
              <a:off x="9223" y="4200"/>
              <a:ext cx="1469" cy="1304"/>
              <a:chOff x="8696" y="4200"/>
              <a:chExt cx="1469" cy="1304"/>
            </a:xfrm>
            <a:solidFill>
              <a:srgbClr val="C65844"/>
            </a:solidFill>
          </p:grpSpPr>
          <p:sp>
            <p:nvSpPr>
              <p:cNvPr id="2" name="八角星 1"/>
              <p:cNvSpPr/>
              <p:nvPr/>
            </p:nvSpPr>
            <p:spPr>
              <a:xfrm>
                <a:off x="9029" y="4200"/>
                <a:ext cx="1136" cy="1136"/>
              </a:xfrm>
              <a:prstGeom prst="star8">
                <a:avLst>
                  <a:gd name="adj" fmla="val 38556"/>
                </a:avLst>
              </a:prstGeom>
              <a:solidFill>
                <a:srgbClr val="701E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srgbClr val="FFFFFF"/>
                    </a:solidFill>
                    <a:effectLst/>
                    <a:uLnTx/>
                    <a:uFillTx/>
                    <a:latin typeface="Arial" panose="020B0604020202020204"/>
                    <a:ea typeface="微软雅黑" panose="020B0503020204020204" pitchFamily="34" charset="-122"/>
                    <a:cs typeface="+mn-cs"/>
                  </a:rPr>
                  <a:t>01</a:t>
                </a:r>
              </a:p>
            </p:txBody>
          </p:sp>
          <p:sp>
            <p:nvSpPr>
              <p:cNvPr id="3" name="右箭头 2"/>
              <p:cNvSpPr/>
              <p:nvPr/>
            </p:nvSpPr>
            <p:spPr>
              <a:xfrm rot="8100000">
                <a:off x="8696" y="4976"/>
                <a:ext cx="837" cy="528"/>
              </a:xfrm>
              <a:prstGeom prst="rightArrow">
                <a:avLst/>
              </a:prstGeom>
              <a:solidFill>
                <a:srgbClr val="701E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a:ea typeface="微软雅黑" panose="020B0503020204020204" pitchFamily="34" charset="-122"/>
                  <a:cs typeface="+mn-cs"/>
                </a:endParaRPr>
              </a:p>
            </p:txBody>
          </p:sp>
        </p:grpSp>
        <p:grpSp>
          <p:nvGrpSpPr>
            <p:cNvPr id="5" name="组合 4"/>
            <p:cNvGrpSpPr/>
            <p:nvPr/>
          </p:nvGrpSpPr>
          <p:grpSpPr>
            <a:xfrm>
              <a:off x="9223" y="6951"/>
              <a:ext cx="1469" cy="1304"/>
              <a:chOff x="8696" y="2873"/>
              <a:chExt cx="1469" cy="1304"/>
            </a:xfrm>
            <a:solidFill>
              <a:srgbClr val="C65844"/>
            </a:solidFill>
          </p:grpSpPr>
          <p:sp>
            <p:nvSpPr>
              <p:cNvPr id="6" name="八角星 5"/>
              <p:cNvSpPr/>
              <p:nvPr/>
            </p:nvSpPr>
            <p:spPr>
              <a:xfrm>
                <a:off x="9029" y="2873"/>
                <a:ext cx="1136" cy="1136"/>
              </a:xfrm>
              <a:prstGeom prst="star8">
                <a:avLst>
                  <a:gd name="adj" fmla="val 38028"/>
                </a:avLst>
              </a:prstGeom>
              <a:solidFill>
                <a:srgbClr val="701E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a:ln>
                      <a:noFill/>
                    </a:ln>
                    <a:solidFill>
                      <a:srgbClr val="FFFFFF"/>
                    </a:solidFill>
                    <a:effectLst/>
                    <a:uLnTx/>
                    <a:uFillTx/>
                    <a:latin typeface="Arial" panose="020B0604020202020204"/>
                    <a:ea typeface="微软雅黑" panose="020B0503020204020204" pitchFamily="34" charset="-122"/>
                    <a:cs typeface="+mn-cs"/>
                  </a:rPr>
                  <a:t>03</a:t>
                </a:r>
              </a:p>
            </p:txBody>
          </p:sp>
          <p:sp>
            <p:nvSpPr>
              <p:cNvPr id="7" name="右箭头 6"/>
              <p:cNvSpPr/>
              <p:nvPr/>
            </p:nvSpPr>
            <p:spPr>
              <a:xfrm rot="8100000">
                <a:off x="8696" y="3649"/>
                <a:ext cx="837" cy="528"/>
              </a:xfrm>
              <a:prstGeom prst="rightArrow">
                <a:avLst/>
              </a:prstGeom>
              <a:solidFill>
                <a:srgbClr val="701E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a:ea typeface="微软雅黑" panose="020B0503020204020204" pitchFamily="34" charset="-122"/>
                  <a:cs typeface="+mn-cs"/>
                </a:endParaRPr>
              </a:p>
            </p:txBody>
          </p:sp>
        </p:grpSp>
        <p:grpSp>
          <p:nvGrpSpPr>
            <p:cNvPr id="8" name="组合 7"/>
            <p:cNvGrpSpPr/>
            <p:nvPr/>
          </p:nvGrpSpPr>
          <p:grpSpPr>
            <a:xfrm flipH="1">
              <a:off x="8506" y="5579"/>
              <a:ext cx="1469" cy="1304"/>
              <a:chOff x="8696" y="3540"/>
              <a:chExt cx="1469" cy="1304"/>
            </a:xfrm>
            <a:solidFill>
              <a:srgbClr val="AEA19E"/>
            </a:solidFill>
          </p:grpSpPr>
          <p:sp>
            <p:nvSpPr>
              <p:cNvPr id="9" name="八角星 8"/>
              <p:cNvSpPr/>
              <p:nvPr/>
            </p:nvSpPr>
            <p:spPr>
              <a:xfrm>
                <a:off x="9029" y="3540"/>
                <a:ext cx="1136" cy="1136"/>
              </a:xfrm>
              <a:prstGeom prst="star8">
                <a:avLst>
                  <a:gd name="adj" fmla="val 38028"/>
                </a:avLst>
              </a:prstGeom>
              <a:solidFill>
                <a:srgbClr val="B78E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a:ln>
                      <a:noFill/>
                    </a:ln>
                    <a:solidFill>
                      <a:srgbClr val="FFFFFF"/>
                    </a:solidFill>
                    <a:effectLst/>
                    <a:uLnTx/>
                    <a:uFillTx/>
                    <a:latin typeface="Arial" panose="020B0604020202020204"/>
                    <a:ea typeface="微软雅黑" panose="020B0503020204020204" pitchFamily="34" charset="-122"/>
                    <a:cs typeface="+mn-cs"/>
                  </a:rPr>
                  <a:t>02</a:t>
                </a:r>
              </a:p>
            </p:txBody>
          </p:sp>
          <p:sp>
            <p:nvSpPr>
              <p:cNvPr id="10" name="右箭头 9"/>
              <p:cNvSpPr/>
              <p:nvPr/>
            </p:nvSpPr>
            <p:spPr>
              <a:xfrm rot="8100000">
                <a:off x="8696" y="4316"/>
                <a:ext cx="837" cy="528"/>
              </a:xfrm>
              <a:prstGeom prst="rightArrow">
                <a:avLst/>
              </a:prstGeom>
              <a:solidFill>
                <a:srgbClr val="B78E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a:ea typeface="微软雅黑" panose="020B0503020204020204" pitchFamily="34" charset="-122"/>
                  <a:cs typeface="+mn-cs"/>
                </a:endParaRPr>
              </a:p>
            </p:txBody>
          </p:sp>
        </p:grpSp>
        <p:grpSp>
          <p:nvGrpSpPr>
            <p:cNvPr id="15" name="组合 14"/>
            <p:cNvGrpSpPr/>
            <p:nvPr/>
          </p:nvGrpSpPr>
          <p:grpSpPr>
            <a:xfrm flipH="1">
              <a:off x="8506" y="8349"/>
              <a:ext cx="1469" cy="1304"/>
              <a:chOff x="8696" y="2232"/>
              <a:chExt cx="1469" cy="1304"/>
            </a:xfrm>
            <a:solidFill>
              <a:srgbClr val="AEA19E"/>
            </a:solidFill>
          </p:grpSpPr>
          <p:sp>
            <p:nvSpPr>
              <p:cNvPr id="16" name="八角星 15"/>
              <p:cNvSpPr/>
              <p:nvPr/>
            </p:nvSpPr>
            <p:spPr>
              <a:xfrm>
                <a:off x="9029" y="2232"/>
                <a:ext cx="1136" cy="1136"/>
              </a:xfrm>
              <a:prstGeom prst="star8">
                <a:avLst>
                  <a:gd name="adj" fmla="val 38028"/>
                </a:avLst>
              </a:prstGeom>
              <a:solidFill>
                <a:srgbClr val="B78E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srgbClr val="FFFFFF"/>
                    </a:solidFill>
                    <a:effectLst/>
                    <a:uLnTx/>
                    <a:uFillTx/>
                    <a:latin typeface="Arial" panose="020B0604020202020204"/>
                    <a:ea typeface="微软雅黑" panose="020B0503020204020204" pitchFamily="34" charset="-122"/>
                    <a:cs typeface="+mn-cs"/>
                  </a:rPr>
                  <a:t>04</a:t>
                </a:r>
              </a:p>
            </p:txBody>
          </p:sp>
          <p:sp>
            <p:nvSpPr>
              <p:cNvPr id="17" name="右箭头 16"/>
              <p:cNvSpPr/>
              <p:nvPr/>
            </p:nvSpPr>
            <p:spPr>
              <a:xfrm rot="8100000">
                <a:off x="8696" y="3008"/>
                <a:ext cx="837" cy="528"/>
              </a:xfrm>
              <a:prstGeom prst="rightArrow">
                <a:avLst/>
              </a:prstGeom>
              <a:solidFill>
                <a:srgbClr val="B78E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a:ea typeface="微软雅黑" panose="020B0503020204020204" pitchFamily="34" charset="-122"/>
                  <a:cs typeface="+mn-cs"/>
                </a:endParaRPr>
              </a:p>
            </p:txBody>
          </p:sp>
        </p:grpSp>
      </p:grpSp>
      <p:grpSp>
        <p:nvGrpSpPr>
          <p:cNvPr id="20" name="组合 19"/>
          <p:cNvGrpSpPr/>
          <p:nvPr/>
        </p:nvGrpSpPr>
        <p:grpSpPr>
          <a:xfrm>
            <a:off x="6788785" y="4478838"/>
            <a:ext cx="5265208" cy="1428259"/>
            <a:chOff x="1478" y="3883"/>
            <a:chExt cx="7242" cy="2249"/>
          </a:xfrm>
        </p:grpSpPr>
        <p:sp>
          <p:nvSpPr>
            <p:cNvPr id="21" name="333333"/>
            <p:cNvSpPr txBox="1"/>
            <p:nvPr/>
          </p:nvSpPr>
          <p:spPr>
            <a:xfrm>
              <a:off x="1478" y="3883"/>
              <a:ext cx="4002" cy="582"/>
            </a:xfrm>
            <a:prstGeom prst="rect">
              <a:avLst/>
            </a:prstGeom>
            <a:noFill/>
            <a:ln w="9525">
              <a:noFill/>
            </a:ln>
          </p:spPr>
          <p:txBody>
            <a:bodyPr wrap="square" anchor="t">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cs"/>
                </a:rPr>
                <a:t>深度回归和无锚点检测</a:t>
              </a:r>
            </a:p>
          </p:txBody>
        </p:sp>
        <p:sp>
          <p:nvSpPr>
            <p:cNvPr id="22" name="1111"/>
            <p:cNvSpPr txBox="1"/>
            <p:nvPr/>
          </p:nvSpPr>
          <p:spPr>
            <a:xfrm>
              <a:off x="1478" y="4518"/>
              <a:ext cx="7242" cy="1614"/>
            </a:xfrm>
            <a:prstGeom prst="rect">
              <a:avLst/>
            </a:prstGeom>
            <a:noFill/>
            <a:ln w="9525">
              <a:noFill/>
            </a:ln>
          </p:spPr>
          <p:txBody>
            <a:bodyPr wrap="square" anchor="t">
              <a:spAutoFit/>
            </a:bodyPr>
            <a:lstStyle/>
            <a:p>
              <a:pPr marL="0" marR="0" lvl="0" indent="0" algn="just" defTabSz="914400" rtl="0" eaLnBrk="1" fontAlgn="auto" latinLnBrk="0" hangingPunct="1">
                <a:lnSpc>
                  <a:spcPct val="150000"/>
                </a:lnSpc>
                <a:spcBef>
                  <a:spcPts val="0"/>
                </a:spcBef>
                <a:spcAft>
                  <a:spcPts val="0"/>
                </a:spcAft>
                <a:buClrTx/>
                <a:buSzTx/>
                <a:buFontTx/>
                <a:buNone/>
                <a:defRPr/>
              </a:pPr>
              <a:r>
                <a:rPr kumimoji="0" lang="zh-CN" altLang="en-US" sz="1400" b="0" i="0" u="none" strike="noStrike" kern="1200" cap="none" spc="0" normalizeH="0" baseline="0" noProof="0" dirty="0">
                  <a:ln>
                    <a:noFill/>
                  </a:ln>
                  <a:solidFill>
                    <a:srgbClr val="262626"/>
                  </a:solidFill>
                  <a:effectLst/>
                  <a:uLnTx/>
                  <a:uFillTx/>
                  <a:latin typeface="微软雅黑 Light" panose="020B0502040204020203" charset="-122"/>
                  <a:ea typeface="微软雅黑 Light" panose="020B0502040204020203" charset="-122"/>
                  <a:cs typeface="+mn-cs"/>
                </a:rPr>
                <a:t>即基于深度学习特征直接预测边界框的坐标，通常遵循两种思路</a:t>
              </a:r>
              <a:r>
                <a:rPr kumimoji="0" lang="en-US" altLang="zh-CN" sz="1400" b="0" i="0" u="none" strike="noStrike" kern="1200" cap="none" spc="0" normalizeH="0" baseline="0" noProof="0" dirty="0">
                  <a:ln>
                    <a:noFill/>
                  </a:ln>
                  <a:solidFill>
                    <a:srgbClr val="262626"/>
                  </a:solidFill>
                  <a:effectLst/>
                  <a:uLnTx/>
                  <a:uFillTx/>
                  <a:latin typeface="微软雅黑 Light" panose="020B0502040204020203" charset="-122"/>
                  <a:ea typeface="微软雅黑 Light" panose="020B0502040204020203" charset="-122"/>
                  <a:cs typeface="+mn-cs"/>
                </a:rPr>
                <a:t>:</a:t>
              </a:r>
              <a:r>
                <a:rPr kumimoji="0" lang="zh-CN" altLang="en-US" sz="1400" b="0" i="0" u="none" strike="noStrike" kern="1200" cap="none" spc="0" normalizeH="0" baseline="0" noProof="0" dirty="0">
                  <a:ln>
                    <a:noFill/>
                  </a:ln>
                  <a:solidFill>
                    <a:srgbClr val="262626"/>
                  </a:solidFill>
                  <a:effectLst/>
                  <a:uLnTx/>
                  <a:uFillTx/>
                  <a:latin typeface="微软雅黑 Light" panose="020B0502040204020203" charset="-122"/>
                  <a:ea typeface="微软雅黑 Light" panose="020B0502040204020203" charset="-122"/>
                  <a:cs typeface="+mn-cs"/>
                </a:rPr>
                <a:t>一种是先检测关键点，然后进行对象分组</a:t>
              </a:r>
              <a:r>
                <a:rPr lang="zh-CN" altLang="en-US" sz="1400" dirty="0">
                  <a:solidFill>
                    <a:srgbClr val="262626"/>
                  </a:solidFill>
                  <a:latin typeface="微软雅黑 Light" panose="020B0502040204020203" charset="-122"/>
                  <a:ea typeface="微软雅黑 Light" panose="020B0502040204020203" charset="-122"/>
                </a:rPr>
                <a:t>；</a:t>
              </a:r>
              <a:r>
                <a:rPr kumimoji="0" lang="zh-CN" altLang="en-US" sz="1400" b="0" i="0" u="none" strike="noStrike" kern="1200" cap="none" spc="0" normalizeH="0" baseline="0" noProof="0" dirty="0">
                  <a:ln>
                    <a:noFill/>
                  </a:ln>
                  <a:solidFill>
                    <a:srgbClr val="262626"/>
                  </a:solidFill>
                  <a:effectLst/>
                  <a:uLnTx/>
                  <a:uFillTx/>
                  <a:latin typeface="微软雅黑 Light" panose="020B0502040204020203" charset="-122"/>
                  <a:ea typeface="微软雅黑 Light" panose="020B0502040204020203" charset="-122"/>
                  <a:cs typeface="+mn-cs"/>
                </a:rPr>
                <a:t>另一种是将一个目标视为一个或多个点，然后在点的参考下回归目标属性。</a:t>
              </a:r>
              <a:endParaRPr kumimoji="0" lang="zh-CN" altLang="en-US" sz="1400" b="0" i="0" u="none" strike="noStrike" kern="1200" cap="none" spc="0" normalizeH="0" baseline="0" noProof="0" dirty="0">
                <a:ln>
                  <a:noFill/>
                </a:ln>
                <a:solidFill>
                  <a:srgbClr val="262626"/>
                </a:solidFill>
                <a:effectLst/>
                <a:uLnTx/>
                <a:uFillTx/>
                <a:latin typeface="微软雅黑 Light" panose="020B0502040204020203" charset="-122"/>
                <a:ea typeface="微软雅黑 Light" panose="020B0502040204020203" charset="-122"/>
                <a:cs typeface="+mn-cs"/>
                <a:sym typeface="微软雅黑" panose="020B0503020204020204" pitchFamily="34" charset="-122"/>
              </a:endParaRPr>
            </a:p>
          </p:txBody>
        </p:sp>
      </p:grpSp>
      <p:grpSp>
        <p:nvGrpSpPr>
          <p:cNvPr id="23" name="组合 22"/>
          <p:cNvGrpSpPr/>
          <p:nvPr/>
        </p:nvGrpSpPr>
        <p:grpSpPr>
          <a:xfrm>
            <a:off x="135467" y="3482954"/>
            <a:ext cx="5265208" cy="1428260"/>
            <a:chOff x="1478" y="3883"/>
            <a:chExt cx="7242" cy="2249"/>
          </a:xfrm>
        </p:grpSpPr>
        <p:sp>
          <p:nvSpPr>
            <p:cNvPr id="24" name="333333"/>
            <p:cNvSpPr txBox="1"/>
            <p:nvPr/>
          </p:nvSpPr>
          <p:spPr>
            <a:xfrm>
              <a:off x="1478" y="3883"/>
              <a:ext cx="3970" cy="582"/>
            </a:xfrm>
            <a:prstGeom prst="rect">
              <a:avLst/>
            </a:prstGeom>
            <a:noFill/>
            <a:ln w="9525">
              <a:noFill/>
            </a:ln>
          </p:spPr>
          <p:txBody>
            <a:bodyPr wrap="square" anchor="t">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cs"/>
                </a:rPr>
                <a:t>使用对象建议进行检测</a:t>
              </a:r>
            </a:p>
          </p:txBody>
        </p:sp>
        <p:sp>
          <p:nvSpPr>
            <p:cNvPr id="25" name="1111"/>
            <p:cNvSpPr txBox="1"/>
            <p:nvPr/>
          </p:nvSpPr>
          <p:spPr>
            <a:xfrm>
              <a:off x="1478" y="4518"/>
              <a:ext cx="7242" cy="1614"/>
            </a:xfrm>
            <a:prstGeom prst="rect">
              <a:avLst/>
            </a:prstGeom>
            <a:noFill/>
            <a:ln w="9525">
              <a:noFill/>
            </a:ln>
          </p:spPr>
          <p:txBody>
            <a:bodyPr wrap="square" anchor="t">
              <a:spAutoFit/>
            </a:bodyPr>
            <a:lstStyle/>
            <a:p>
              <a:pPr marL="0" marR="0" lvl="0" indent="0" algn="just" defTabSz="914400" rtl="0" eaLnBrk="1" fontAlgn="auto" latinLnBrk="0" hangingPunct="1">
                <a:lnSpc>
                  <a:spcPct val="150000"/>
                </a:lnSpc>
                <a:spcBef>
                  <a:spcPts val="0"/>
                </a:spcBef>
                <a:spcAft>
                  <a:spcPts val="0"/>
                </a:spcAft>
                <a:buClrTx/>
                <a:buSzTx/>
                <a:buFontTx/>
                <a:buNone/>
                <a:defRPr/>
              </a:pPr>
              <a:r>
                <a:rPr kumimoji="0" lang="zh-CN" altLang="en-US" sz="1400" b="0" i="0" u="none" strike="noStrike" kern="1200" cap="none" spc="0" normalizeH="0" baseline="0" noProof="0" dirty="0">
                  <a:ln>
                    <a:noFill/>
                  </a:ln>
                  <a:solidFill>
                    <a:srgbClr val="262626"/>
                  </a:solidFill>
                  <a:effectLst/>
                  <a:uLnTx/>
                  <a:uFillTx/>
                  <a:latin typeface="微软雅黑 Light" panose="020B0502040204020203" charset="-122"/>
                  <a:ea typeface="微软雅黑 Light" panose="020B0502040204020203" charset="-122"/>
                  <a:cs typeface="+mn-cs"/>
                </a:rPr>
                <a:t>对象建议指的是一组与类无关的参考框，这些参考框可能包含任何对象。使用目标建议进行检测有助于避免在图像上进行穷举滑动窗口搜索。</a:t>
              </a:r>
              <a:endParaRPr kumimoji="0" lang="zh-CN" altLang="en-US" sz="1400" b="0" i="0" u="none" strike="noStrike" kern="1200" cap="none" spc="0" normalizeH="0" baseline="0" noProof="0" dirty="0">
                <a:ln>
                  <a:noFill/>
                </a:ln>
                <a:solidFill>
                  <a:srgbClr val="262626"/>
                </a:solidFill>
                <a:effectLst/>
                <a:uLnTx/>
                <a:uFillTx/>
                <a:latin typeface="微软雅黑 Light" panose="020B0502040204020203" charset="-122"/>
                <a:ea typeface="微软雅黑 Light" panose="020B0502040204020203" charset="-122"/>
                <a:cs typeface="+mn-cs"/>
                <a:sym typeface="微软雅黑" panose="020B0503020204020204" pitchFamily="34" charset="-122"/>
              </a:endParaRPr>
            </a:p>
          </p:txBody>
        </p:sp>
      </p:grpSp>
      <p:grpSp>
        <p:nvGrpSpPr>
          <p:cNvPr id="26" name="组合 25"/>
          <p:cNvGrpSpPr/>
          <p:nvPr/>
        </p:nvGrpSpPr>
        <p:grpSpPr>
          <a:xfrm>
            <a:off x="135467" y="5001238"/>
            <a:ext cx="5211233" cy="1751507"/>
            <a:chOff x="1478" y="3883"/>
            <a:chExt cx="7242" cy="2758"/>
          </a:xfrm>
        </p:grpSpPr>
        <p:sp>
          <p:nvSpPr>
            <p:cNvPr id="27" name="333333"/>
            <p:cNvSpPr txBox="1"/>
            <p:nvPr/>
          </p:nvSpPr>
          <p:spPr>
            <a:xfrm>
              <a:off x="1478" y="3883"/>
              <a:ext cx="3517" cy="582"/>
            </a:xfrm>
            <a:prstGeom prst="rect">
              <a:avLst/>
            </a:prstGeom>
            <a:noFill/>
            <a:ln w="9525">
              <a:noFill/>
            </a:ln>
          </p:spPr>
          <p:txBody>
            <a:bodyPr wrap="square" anchor="t">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cs"/>
                </a:rPr>
                <a:t>多参考</a:t>
              </a:r>
              <a:r>
                <a:rPr kumimoji="0" lang="en-US" altLang="zh-CN" sz="1800" b="1" i="0" u="none" strike="noStrike" kern="1200" cap="none" spc="0" normalizeH="0" baseline="0" noProof="0" dirty="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cs"/>
                </a:rPr>
                <a:t>/</a:t>
              </a:r>
              <a:r>
                <a:rPr kumimoji="0" lang="zh-CN" altLang="en-US" sz="1800" b="1" i="0" u="none" strike="noStrike" kern="1200" cap="none" spc="0" normalizeH="0" baseline="0" noProof="0" dirty="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cs"/>
                </a:rPr>
                <a:t>分辨率检测</a:t>
              </a:r>
            </a:p>
          </p:txBody>
        </p:sp>
        <p:sp>
          <p:nvSpPr>
            <p:cNvPr id="28" name="1111"/>
            <p:cNvSpPr txBox="1"/>
            <p:nvPr/>
          </p:nvSpPr>
          <p:spPr>
            <a:xfrm>
              <a:off x="1478" y="4518"/>
              <a:ext cx="7242" cy="2123"/>
            </a:xfrm>
            <a:prstGeom prst="rect">
              <a:avLst/>
            </a:prstGeom>
            <a:noFill/>
            <a:ln w="9525">
              <a:noFill/>
            </a:ln>
          </p:spPr>
          <p:txBody>
            <a:bodyPr wrap="square" anchor="t">
              <a:spAutoFit/>
            </a:bodyPr>
            <a:lstStyle/>
            <a:p>
              <a:pPr marL="0" marR="0" lvl="0" indent="0" algn="just" defTabSz="914400" rtl="0" eaLnBrk="1" fontAlgn="auto" latinLnBrk="0" hangingPunct="1">
                <a:lnSpc>
                  <a:spcPct val="150000"/>
                </a:lnSpc>
                <a:spcBef>
                  <a:spcPts val="0"/>
                </a:spcBef>
                <a:spcAft>
                  <a:spcPts val="0"/>
                </a:spcAft>
                <a:buClrTx/>
                <a:buSzTx/>
                <a:buFontTx/>
                <a:buNone/>
                <a:defRPr/>
              </a:pPr>
              <a:r>
                <a:rPr kumimoji="0" lang="zh-CN" altLang="en-US" sz="1400" b="0" i="0" u="none" strike="noStrike" kern="1200" cap="none" spc="0" normalizeH="0" baseline="0" noProof="0" dirty="0">
                  <a:ln>
                    <a:noFill/>
                  </a:ln>
                  <a:solidFill>
                    <a:srgbClr val="262626"/>
                  </a:solidFill>
                  <a:effectLst/>
                  <a:uLnTx/>
                  <a:uFillTx/>
                  <a:latin typeface="微软雅黑 Light" panose="020B0502040204020203" charset="-122"/>
                  <a:ea typeface="微软雅黑 Light" panose="020B0502040204020203" charset="-122"/>
                  <a:cs typeface="+mn-cs"/>
                </a:rPr>
                <a:t>多参考点检测是首先在图像的每个位置定义一组参考点，然后根据这些参考点预测检测框。多分辨率检测即通过在网络的不同层检测不同尺度的对象。多参考点和多分辨率检测已经成为当前最先进的目标检测系统的两个基本组成部分。</a:t>
              </a:r>
              <a:endParaRPr kumimoji="0" lang="zh-CN" altLang="en-US" sz="1400" b="0" i="0" u="none" strike="noStrike" kern="1200" cap="none" spc="0" normalizeH="0" baseline="0" noProof="0" dirty="0">
                <a:ln>
                  <a:noFill/>
                </a:ln>
                <a:solidFill>
                  <a:srgbClr val="262626"/>
                </a:solidFill>
                <a:effectLst/>
                <a:uLnTx/>
                <a:uFillTx/>
                <a:latin typeface="微软雅黑 Light" panose="020B0502040204020203" charset="-122"/>
                <a:ea typeface="微软雅黑 Light" panose="020B0502040204020203" charset="-122"/>
                <a:cs typeface="+mn-cs"/>
                <a:sym typeface="微软雅黑" panose="020B0503020204020204" pitchFamily="34" charset="-122"/>
              </a:endParaRPr>
            </a:p>
          </p:txBody>
        </p:sp>
      </p:grpSp>
      <p:pic>
        <p:nvPicPr>
          <p:cNvPr id="13" name="图片 12"/>
          <p:cNvPicPr>
            <a:picLocks noChangeAspect="1"/>
          </p:cNvPicPr>
          <p:nvPr/>
        </p:nvPicPr>
        <p:blipFill rotWithShape="1">
          <a:blip r:embed="rId3">
            <a:extLst>
              <a:ext uri="{28A0092B-C50C-407E-A947-70E740481C1C}">
                <a14:useLocalDpi xmlns:a14="http://schemas.microsoft.com/office/drawing/2010/main" val="0"/>
              </a:ext>
            </a:extLst>
          </a:blip>
          <a:srcRect t="1943"/>
          <a:stretch>
            <a:fillRect/>
          </a:stretch>
        </p:blipFill>
        <p:spPr>
          <a:xfrm>
            <a:off x="220125" y="660400"/>
            <a:ext cx="6654808" cy="2564238"/>
          </a:xfrm>
          <a:prstGeom prst="rect">
            <a:avLst/>
          </a:prstGeom>
        </p:spPr>
      </p:pic>
    </p:spTree>
    <p:custDataLst>
      <p:tags r:id="rId1"/>
    </p:custData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1"/>
          <p:nvPr/>
        </p:nvSpPr>
        <p:spPr>
          <a:xfrm>
            <a:off x="8322732" y="233680"/>
            <a:ext cx="3649141" cy="1168539"/>
          </a:xfrm>
          <a:prstGeom prst="roundRect">
            <a:avLst>
              <a:gd name="adj" fmla="val 49999"/>
            </a:avLst>
          </a:prstGeom>
          <a:solidFill>
            <a:srgbClr val="701E5E"/>
          </a:solidFill>
        </p:spPr>
        <p:txBody>
          <a:bodyPr wrap="square"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30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sym typeface="+mn-ea"/>
              </a:rPr>
              <a:t>物体监测方法的演变</a:t>
            </a:r>
            <a:endParaRPr kumimoji="0" lang="en-US" altLang="zh-CN" sz="2400" b="1" i="0" u="none" strike="noStrike" kern="1200" cap="none" spc="30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sym typeface="+mn-ea"/>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30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sym typeface="+mn-ea"/>
              </a:rPr>
              <a:t>语境启动的技术演变</a:t>
            </a:r>
          </a:p>
        </p:txBody>
      </p:sp>
      <p:grpSp>
        <p:nvGrpSpPr>
          <p:cNvPr id="78" name="组合 77"/>
          <p:cNvGrpSpPr/>
          <p:nvPr/>
        </p:nvGrpSpPr>
        <p:grpSpPr>
          <a:xfrm>
            <a:off x="6788785" y="3704195"/>
            <a:ext cx="5267748" cy="782399"/>
            <a:chOff x="1478" y="5468"/>
            <a:chExt cx="7242" cy="1232"/>
          </a:xfrm>
        </p:grpSpPr>
        <p:sp>
          <p:nvSpPr>
            <p:cNvPr id="79" name="333333"/>
            <p:cNvSpPr txBox="1"/>
            <p:nvPr/>
          </p:nvSpPr>
          <p:spPr>
            <a:xfrm>
              <a:off x="1478" y="5468"/>
              <a:ext cx="3776" cy="582"/>
            </a:xfrm>
            <a:prstGeom prst="rect">
              <a:avLst/>
            </a:prstGeom>
            <a:noFill/>
            <a:ln w="9525">
              <a:noFill/>
            </a:ln>
          </p:spPr>
          <p:txBody>
            <a:bodyPr wrap="square" anchor="t">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1200" cap="none" spc="0" normalizeH="0" baseline="0" noProof="0" dirty="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cs"/>
                </a:rPr>
                <a:t>local context</a:t>
              </a:r>
              <a:r>
                <a:rPr kumimoji="0" lang="zh-CN" altLang="en-US" sz="1800" b="1" i="0" u="none" strike="noStrike" kern="1200" cap="none" spc="0" normalizeH="0" baseline="0" noProof="0" dirty="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cs"/>
                </a:rPr>
                <a:t>检测</a:t>
              </a:r>
            </a:p>
          </p:txBody>
        </p:sp>
        <p:sp>
          <p:nvSpPr>
            <p:cNvPr id="80" name="1111"/>
            <p:cNvSpPr txBox="1"/>
            <p:nvPr/>
          </p:nvSpPr>
          <p:spPr>
            <a:xfrm>
              <a:off x="1478" y="6103"/>
              <a:ext cx="7242" cy="597"/>
            </a:xfrm>
            <a:prstGeom prst="rect">
              <a:avLst/>
            </a:prstGeom>
            <a:noFill/>
            <a:ln w="9525">
              <a:noFill/>
            </a:ln>
          </p:spPr>
          <p:txBody>
            <a:bodyPr wrap="square" anchor="t">
              <a:spAutoFit/>
            </a:bodyPr>
            <a:lstStyle/>
            <a:p>
              <a:pPr marL="0" marR="0" lvl="0" indent="0" algn="just" defTabSz="914400" rtl="0" eaLnBrk="1" fontAlgn="auto" latinLnBrk="0" hangingPunct="1">
                <a:lnSpc>
                  <a:spcPct val="150000"/>
                </a:lnSpc>
                <a:spcBef>
                  <a:spcPts val="0"/>
                </a:spcBef>
                <a:spcAft>
                  <a:spcPts val="0"/>
                </a:spcAft>
                <a:buClrTx/>
                <a:buSzTx/>
                <a:buFontTx/>
                <a:buNone/>
                <a:defRPr/>
              </a:pPr>
              <a:r>
                <a:rPr kumimoji="0" lang="en-US" altLang="zh-CN" sz="1400" b="0" i="0" u="none" strike="noStrike" kern="1200" cap="none" spc="0" normalizeH="0" baseline="0" noProof="0" dirty="0">
                  <a:ln>
                    <a:noFill/>
                  </a:ln>
                  <a:solidFill>
                    <a:srgbClr val="262626"/>
                  </a:solidFill>
                  <a:effectLst/>
                  <a:uLnTx/>
                  <a:uFillTx/>
                  <a:latin typeface="微软雅黑 Light" panose="020B0502040204020203" charset="-122"/>
                  <a:ea typeface="微软雅黑 Light" panose="020B0502040204020203" charset="-122"/>
                  <a:cs typeface="+mn-cs"/>
                </a:rPr>
                <a:t>local context</a:t>
              </a:r>
              <a:r>
                <a:rPr kumimoji="0" lang="zh-CN" altLang="en-US" sz="1400" b="0" i="0" u="none" strike="noStrike" kern="1200" cap="none" spc="0" normalizeH="0" baseline="0" noProof="0" dirty="0">
                  <a:ln>
                    <a:noFill/>
                  </a:ln>
                  <a:solidFill>
                    <a:srgbClr val="262626"/>
                  </a:solidFill>
                  <a:effectLst/>
                  <a:uLnTx/>
                  <a:uFillTx/>
                  <a:latin typeface="微软雅黑 Light" panose="020B0502040204020203" charset="-122"/>
                  <a:ea typeface="微软雅黑 Light" panose="020B0502040204020203" charset="-122"/>
                  <a:cs typeface="+mn-cs"/>
                </a:rPr>
                <a:t>是指被检测对象周围区域的视觉信息。</a:t>
              </a:r>
              <a:endParaRPr kumimoji="0" lang="zh-CN" altLang="en-US" sz="1400" b="0" i="0" u="none" strike="noStrike" kern="1200" cap="none" spc="0" normalizeH="0" baseline="0" noProof="0" dirty="0">
                <a:ln>
                  <a:noFill/>
                </a:ln>
                <a:solidFill>
                  <a:srgbClr val="262626"/>
                </a:solidFill>
                <a:effectLst/>
                <a:uLnTx/>
                <a:uFillTx/>
                <a:latin typeface="微软雅黑 Light" panose="020B0502040204020203" charset="-122"/>
                <a:ea typeface="微软雅黑 Light" panose="020B0502040204020203" charset="-122"/>
                <a:cs typeface="+mn-cs"/>
                <a:sym typeface="微软雅黑" panose="020B0503020204020204" pitchFamily="34" charset="-122"/>
              </a:endParaRPr>
            </a:p>
          </p:txBody>
        </p:sp>
      </p:grpSp>
      <p:grpSp>
        <p:nvGrpSpPr>
          <p:cNvPr id="19" name="组合 18"/>
          <p:cNvGrpSpPr/>
          <p:nvPr/>
        </p:nvGrpSpPr>
        <p:grpSpPr>
          <a:xfrm>
            <a:off x="5400675" y="3784610"/>
            <a:ext cx="1388110" cy="2574925"/>
            <a:chOff x="8506" y="4200"/>
            <a:chExt cx="2186" cy="4055"/>
          </a:xfrm>
        </p:grpSpPr>
        <p:grpSp>
          <p:nvGrpSpPr>
            <p:cNvPr id="4" name="组合 3"/>
            <p:cNvGrpSpPr/>
            <p:nvPr/>
          </p:nvGrpSpPr>
          <p:grpSpPr>
            <a:xfrm>
              <a:off x="9223" y="4200"/>
              <a:ext cx="1469" cy="1304"/>
              <a:chOff x="8696" y="4200"/>
              <a:chExt cx="1469" cy="1304"/>
            </a:xfrm>
            <a:solidFill>
              <a:srgbClr val="C65844"/>
            </a:solidFill>
          </p:grpSpPr>
          <p:sp>
            <p:nvSpPr>
              <p:cNvPr id="2" name="八角星 1"/>
              <p:cNvSpPr/>
              <p:nvPr/>
            </p:nvSpPr>
            <p:spPr>
              <a:xfrm>
                <a:off x="9029" y="4200"/>
                <a:ext cx="1136" cy="1136"/>
              </a:xfrm>
              <a:prstGeom prst="star8">
                <a:avLst>
                  <a:gd name="adj" fmla="val 38556"/>
                </a:avLst>
              </a:prstGeom>
              <a:solidFill>
                <a:srgbClr val="701E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srgbClr val="FFFFFF"/>
                    </a:solidFill>
                    <a:effectLst/>
                    <a:uLnTx/>
                    <a:uFillTx/>
                    <a:latin typeface="Arial" panose="020B0604020202020204"/>
                    <a:ea typeface="微软雅黑" panose="020B0503020204020204" pitchFamily="34" charset="-122"/>
                    <a:cs typeface="+mn-cs"/>
                  </a:rPr>
                  <a:t>01</a:t>
                </a:r>
              </a:p>
            </p:txBody>
          </p:sp>
          <p:sp>
            <p:nvSpPr>
              <p:cNvPr id="3" name="右箭头 2"/>
              <p:cNvSpPr/>
              <p:nvPr/>
            </p:nvSpPr>
            <p:spPr>
              <a:xfrm rot="8100000">
                <a:off x="8696" y="4976"/>
                <a:ext cx="837" cy="528"/>
              </a:xfrm>
              <a:prstGeom prst="rightArrow">
                <a:avLst/>
              </a:prstGeom>
              <a:solidFill>
                <a:srgbClr val="701E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a:ea typeface="微软雅黑" panose="020B0503020204020204" pitchFamily="34" charset="-122"/>
                  <a:cs typeface="+mn-cs"/>
                </a:endParaRPr>
              </a:p>
            </p:txBody>
          </p:sp>
        </p:grpSp>
        <p:grpSp>
          <p:nvGrpSpPr>
            <p:cNvPr id="5" name="组合 4"/>
            <p:cNvGrpSpPr/>
            <p:nvPr/>
          </p:nvGrpSpPr>
          <p:grpSpPr>
            <a:xfrm>
              <a:off x="9223" y="6951"/>
              <a:ext cx="1469" cy="1304"/>
              <a:chOff x="8696" y="2873"/>
              <a:chExt cx="1469" cy="1304"/>
            </a:xfrm>
            <a:solidFill>
              <a:srgbClr val="C65844"/>
            </a:solidFill>
          </p:grpSpPr>
          <p:sp>
            <p:nvSpPr>
              <p:cNvPr id="6" name="八角星 5"/>
              <p:cNvSpPr/>
              <p:nvPr/>
            </p:nvSpPr>
            <p:spPr>
              <a:xfrm>
                <a:off x="9029" y="2873"/>
                <a:ext cx="1136" cy="1136"/>
              </a:xfrm>
              <a:prstGeom prst="star8">
                <a:avLst>
                  <a:gd name="adj" fmla="val 38028"/>
                </a:avLst>
              </a:prstGeom>
              <a:solidFill>
                <a:srgbClr val="701E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a:ln>
                      <a:noFill/>
                    </a:ln>
                    <a:solidFill>
                      <a:srgbClr val="FFFFFF"/>
                    </a:solidFill>
                    <a:effectLst/>
                    <a:uLnTx/>
                    <a:uFillTx/>
                    <a:latin typeface="Arial" panose="020B0604020202020204"/>
                    <a:ea typeface="微软雅黑" panose="020B0503020204020204" pitchFamily="34" charset="-122"/>
                    <a:cs typeface="+mn-cs"/>
                  </a:rPr>
                  <a:t>03</a:t>
                </a:r>
              </a:p>
            </p:txBody>
          </p:sp>
          <p:sp>
            <p:nvSpPr>
              <p:cNvPr id="7" name="右箭头 6"/>
              <p:cNvSpPr/>
              <p:nvPr/>
            </p:nvSpPr>
            <p:spPr>
              <a:xfrm rot="8100000">
                <a:off x="8696" y="3649"/>
                <a:ext cx="837" cy="528"/>
              </a:xfrm>
              <a:prstGeom prst="rightArrow">
                <a:avLst/>
              </a:prstGeom>
              <a:solidFill>
                <a:srgbClr val="701E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a:ea typeface="微软雅黑" panose="020B0503020204020204" pitchFamily="34" charset="-122"/>
                  <a:cs typeface="+mn-cs"/>
                </a:endParaRPr>
              </a:p>
            </p:txBody>
          </p:sp>
        </p:grpSp>
        <p:grpSp>
          <p:nvGrpSpPr>
            <p:cNvPr id="8" name="组合 7"/>
            <p:cNvGrpSpPr/>
            <p:nvPr/>
          </p:nvGrpSpPr>
          <p:grpSpPr>
            <a:xfrm flipH="1">
              <a:off x="8506" y="5579"/>
              <a:ext cx="1469" cy="1304"/>
              <a:chOff x="8696" y="3540"/>
              <a:chExt cx="1469" cy="1304"/>
            </a:xfrm>
            <a:solidFill>
              <a:srgbClr val="AEA19E"/>
            </a:solidFill>
          </p:grpSpPr>
          <p:sp>
            <p:nvSpPr>
              <p:cNvPr id="9" name="八角星 8"/>
              <p:cNvSpPr/>
              <p:nvPr/>
            </p:nvSpPr>
            <p:spPr>
              <a:xfrm>
                <a:off x="9029" y="3540"/>
                <a:ext cx="1136" cy="1136"/>
              </a:xfrm>
              <a:prstGeom prst="star8">
                <a:avLst>
                  <a:gd name="adj" fmla="val 38028"/>
                </a:avLst>
              </a:prstGeom>
              <a:solidFill>
                <a:srgbClr val="B78E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a:ln>
                      <a:noFill/>
                    </a:ln>
                    <a:solidFill>
                      <a:srgbClr val="FFFFFF"/>
                    </a:solidFill>
                    <a:effectLst/>
                    <a:uLnTx/>
                    <a:uFillTx/>
                    <a:latin typeface="Arial" panose="020B0604020202020204"/>
                    <a:ea typeface="微软雅黑" panose="020B0503020204020204" pitchFamily="34" charset="-122"/>
                    <a:cs typeface="+mn-cs"/>
                  </a:rPr>
                  <a:t>02</a:t>
                </a:r>
              </a:p>
            </p:txBody>
          </p:sp>
          <p:sp>
            <p:nvSpPr>
              <p:cNvPr id="10" name="右箭头 9"/>
              <p:cNvSpPr/>
              <p:nvPr/>
            </p:nvSpPr>
            <p:spPr>
              <a:xfrm rot="8100000">
                <a:off x="8696" y="4316"/>
                <a:ext cx="837" cy="528"/>
              </a:xfrm>
              <a:prstGeom prst="rightArrow">
                <a:avLst/>
              </a:prstGeom>
              <a:solidFill>
                <a:srgbClr val="B78E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a:ea typeface="微软雅黑" panose="020B0503020204020204" pitchFamily="34" charset="-122"/>
                  <a:cs typeface="+mn-cs"/>
                </a:endParaRPr>
              </a:p>
            </p:txBody>
          </p:sp>
        </p:grpSp>
      </p:grpSp>
      <p:grpSp>
        <p:nvGrpSpPr>
          <p:cNvPr id="20" name="组合 19"/>
          <p:cNvGrpSpPr/>
          <p:nvPr/>
        </p:nvGrpSpPr>
        <p:grpSpPr>
          <a:xfrm>
            <a:off x="6788785" y="5046108"/>
            <a:ext cx="5265208" cy="1428259"/>
            <a:chOff x="1478" y="3883"/>
            <a:chExt cx="7242" cy="2249"/>
          </a:xfrm>
        </p:grpSpPr>
        <p:sp>
          <p:nvSpPr>
            <p:cNvPr id="21" name="333333"/>
            <p:cNvSpPr txBox="1"/>
            <p:nvPr/>
          </p:nvSpPr>
          <p:spPr>
            <a:xfrm>
              <a:off x="1478" y="3883"/>
              <a:ext cx="4002" cy="582"/>
            </a:xfrm>
            <a:prstGeom prst="rect">
              <a:avLst/>
            </a:prstGeom>
            <a:noFill/>
            <a:ln w="9525">
              <a:noFill/>
            </a:ln>
          </p:spPr>
          <p:txBody>
            <a:bodyPr wrap="square" anchor="t">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cs"/>
                </a:rPr>
                <a:t>上下文交互</a:t>
              </a:r>
            </a:p>
          </p:txBody>
        </p:sp>
        <p:sp>
          <p:nvSpPr>
            <p:cNvPr id="22" name="1111"/>
            <p:cNvSpPr txBox="1"/>
            <p:nvPr/>
          </p:nvSpPr>
          <p:spPr>
            <a:xfrm>
              <a:off x="1478" y="4518"/>
              <a:ext cx="7242" cy="1614"/>
            </a:xfrm>
            <a:prstGeom prst="rect">
              <a:avLst/>
            </a:prstGeom>
            <a:noFill/>
            <a:ln w="9525">
              <a:noFill/>
            </a:ln>
          </p:spPr>
          <p:txBody>
            <a:bodyPr wrap="square" anchor="t">
              <a:spAutoFit/>
            </a:bodyPr>
            <a:lstStyle/>
            <a:p>
              <a:pPr marL="0" marR="0" lvl="0" indent="0" algn="just" defTabSz="914400" rtl="0" eaLnBrk="1" fontAlgn="auto" latinLnBrk="0" hangingPunct="1">
                <a:lnSpc>
                  <a:spcPct val="150000"/>
                </a:lnSpc>
                <a:spcBef>
                  <a:spcPts val="0"/>
                </a:spcBef>
                <a:spcAft>
                  <a:spcPts val="0"/>
                </a:spcAft>
                <a:buClrTx/>
                <a:buSzTx/>
                <a:buFontTx/>
                <a:buNone/>
                <a:defRPr/>
              </a:pPr>
              <a:r>
                <a:rPr kumimoji="0" lang="zh-CN" altLang="en-US" sz="1400" b="0" i="0" u="none" strike="noStrike" kern="1200" cap="none" spc="0" normalizeH="0" baseline="0" noProof="0" dirty="0">
                  <a:ln>
                    <a:noFill/>
                  </a:ln>
                  <a:solidFill>
                    <a:srgbClr val="262626"/>
                  </a:solidFill>
                  <a:effectLst/>
                  <a:uLnTx/>
                  <a:uFillTx/>
                  <a:latin typeface="微软雅黑 Light" panose="020B0502040204020203" charset="-122"/>
                  <a:ea typeface="微软雅黑 Light" panose="020B0502040204020203" charset="-122"/>
                  <a:cs typeface="+mn-cs"/>
                </a:rPr>
                <a:t>上下文交互是指视觉元素之间的约束和依赖关系。最近对其所做的改进，第一类是探索单个对象之间的关系，第二类是探索对象和场景之间的依赖关系。</a:t>
              </a:r>
              <a:endParaRPr kumimoji="0" lang="zh-CN" altLang="en-US" sz="1400" b="0" i="0" u="none" strike="noStrike" kern="1200" cap="none" spc="0" normalizeH="0" baseline="0" noProof="0" dirty="0">
                <a:ln>
                  <a:noFill/>
                </a:ln>
                <a:solidFill>
                  <a:srgbClr val="262626"/>
                </a:solidFill>
                <a:effectLst/>
                <a:uLnTx/>
                <a:uFillTx/>
                <a:latin typeface="微软雅黑 Light" panose="020B0502040204020203" charset="-122"/>
                <a:ea typeface="微软雅黑 Light" panose="020B0502040204020203" charset="-122"/>
                <a:cs typeface="+mn-cs"/>
                <a:sym typeface="微软雅黑" panose="020B0503020204020204" pitchFamily="34" charset="-122"/>
              </a:endParaRPr>
            </a:p>
          </p:txBody>
        </p:sp>
      </p:grpSp>
      <p:grpSp>
        <p:nvGrpSpPr>
          <p:cNvPr id="23" name="组合 22"/>
          <p:cNvGrpSpPr/>
          <p:nvPr/>
        </p:nvGrpSpPr>
        <p:grpSpPr>
          <a:xfrm>
            <a:off x="135467" y="4101025"/>
            <a:ext cx="5265208" cy="1751508"/>
            <a:chOff x="1478" y="3883"/>
            <a:chExt cx="7242" cy="2758"/>
          </a:xfrm>
        </p:grpSpPr>
        <p:sp>
          <p:nvSpPr>
            <p:cNvPr id="24" name="333333"/>
            <p:cNvSpPr txBox="1"/>
            <p:nvPr/>
          </p:nvSpPr>
          <p:spPr>
            <a:xfrm>
              <a:off x="1478" y="3883"/>
              <a:ext cx="3970" cy="582"/>
            </a:xfrm>
            <a:prstGeom prst="rect">
              <a:avLst/>
            </a:prstGeom>
            <a:noFill/>
            <a:ln w="9525">
              <a:noFill/>
            </a:ln>
          </p:spPr>
          <p:txBody>
            <a:bodyPr wrap="square" anchor="t">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cs"/>
                </a:rPr>
                <a:t>使用全局上下文进行检测</a:t>
              </a:r>
            </a:p>
          </p:txBody>
        </p:sp>
        <p:sp>
          <p:nvSpPr>
            <p:cNvPr id="25" name="1111"/>
            <p:cNvSpPr txBox="1"/>
            <p:nvPr/>
          </p:nvSpPr>
          <p:spPr>
            <a:xfrm>
              <a:off x="1478" y="4518"/>
              <a:ext cx="7242" cy="2123"/>
            </a:xfrm>
            <a:prstGeom prst="rect">
              <a:avLst/>
            </a:prstGeom>
            <a:noFill/>
            <a:ln w="9525">
              <a:noFill/>
            </a:ln>
          </p:spPr>
          <p:txBody>
            <a:bodyPr wrap="square" anchor="t">
              <a:spAutoFit/>
            </a:bodyPr>
            <a:lstStyle/>
            <a:p>
              <a:pPr marL="0" marR="0" lvl="0" indent="0" algn="just" defTabSz="914400" rtl="0" eaLnBrk="1" fontAlgn="auto" latinLnBrk="0" hangingPunct="1">
                <a:lnSpc>
                  <a:spcPct val="150000"/>
                </a:lnSpc>
                <a:spcBef>
                  <a:spcPts val="0"/>
                </a:spcBef>
                <a:spcAft>
                  <a:spcPts val="0"/>
                </a:spcAft>
                <a:buClrTx/>
                <a:buSzTx/>
                <a:buFontTx/>
                <a:buNone/>
                <a:defRPr/>
              </a:pPr>
              <a:r>
                <a:rPr kumimoji="0" lang="zh-CN" altLang="en-US" sz="1400" b="0" i="0" u="none" strike="noStrike" kern="1200" cap="none" spc="0" normalizeH="0" baseline="0" noProof="0" dirty="0">
                  <a:ln>
                    <a:noFill/>
                  </a:ln>
                  <a:solidFill>
                    <a:srgbClr val="262626"/>
                  </a:solidFill>
                  <a:effectLst/>
                  <a:uLnTx/>
                  <a:uFillTx/>
                  <a:latin typeface="微软雅黑 Light" panose="020B0502040204020203" charset="-122"/>
                  <a:ea typeface="微软雅黑 Light" panose="020B0502040204020203" charset="-122"/>
                  <a:cs typeface="+mn-cs"/>
                </a:rPr>
                <a:t>对于最近的检测器，集成全局上下文的第一种方法是利用深度卷积、扩展卷积、可变形卷积、池化操作来接收更大的接受野。第二种方法是将全局环境视为一种顺序信息，并使用循环神经网络进行学习。</a:t>
              </a:r>
              <a:endParaRPr kumimoji="0" lang="zh-CN" altLang="en-US" sz="1400" b="0" i="0" u="none" strike="noStrike" kern="1200" cap="none" spc="0" normalizeH="0" baseline="0" noProof="0" dirty="0">
                <a:ln>
                  <a:noFill/>
                </a:ln>
                <a:solidFill>
                  <a:srgbClr val="262626"/>
                </a:solidFill>
                <a:effectLst/>
                <a:uLnTx/>
                <a:uFillTx/>
                <a:latin typeface="微软雅黑 Light" panose="020B0502040204020203" charset="-122"/>
                <a:ea typeface="微软雅黑 Light" panose="020B0502040204020203" charset="-122"/>
                <a:cs typeface="+mn-cs"/>
                <a:sym typeface="微软雅黑" panose="020B0503020204020204" pitchFamily="34" charset="-122"/>
              </a:endParaRPr>
            </a:p>
          </p:txBody>
        </p:sp>
      </p:grpSp>
      <p:pic>
        <p:nvPicPr>
          <p:cNvPr id="12" name="图片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126" y="596770"/>
            <a:ext cx="7721607" cy="3154181"/>
          </a:xfrm>
          <a:prstGeom prst="rect">
            <a:avLst/>
          </a:prstGeom>
        </p:spPr>
      </p:pic>
    </p:spTree>
    <p:custDataLst>
      <p:tags r:id="rId1"/>
    </p:custData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1"/>
          <p:nvPr/>
        </p:nvSpPr>
        <p:spPr>
          <a:xfrm>
            <a:off x="8322732" y="233680"/>
            <a:ext cx="3649141" cy="1168539"/>
          </a:xfrm>
          <a:prstGeom prst="roundRect">
            <a:avLst>
              <a:gd name="adj" fmla="val 49999"/>
            </a:avLst>
          </a:prstGeom>
          <a:solidFill>
            <a:srgbClr val="701E5E"/>
          </a:solidFill>
        </p:spPr>
        <p:txBody>
          <a:bodyPr wrap="square"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30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sym typeface="+mn-ea"/>
              </a:rPr>
              <a:t>物体监测方法的演变</a:t>
            </a:r>
            <a:endParaRPr kumimoji="0" lang="en-US" altLang="zh-CN" sz="2400" b="1" i="0" u="none" strike="noStrike" kern="1200" cap="none" spc="30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sym typeface="+mn-ea"/>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30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sym typeface="+mn-ea"/>
              </a:rPr>
              <a:t>硬负挖掘的技术演变</a:t>
            </a:r>
          </a:p>
        </p:txBody>
      </p:sp>
      <p:grpSp>
        <p:nvGrpSpPr>
          <p:cNvPr id="78" name="组合 77"/>
          <p:cNvGrpSpPr/>
          <p:nvPr/>
        </p:nvGrpSpPr>
        <p:grpSpPr>
          <a:xfrm>
            <a:off x="6788785" y="3754996"/>
            <a:ext cx="5267748" cy="1428259"/>
            <a:chOff x="1478" y="5468"/>
            <a:chExt cx="7242" cy="2249"/>
          </a:xfrm>
        </p:grpSpPr>
        <p:sp>
          <p:nvSpPr>
            <p:cNvPr id="79" name="333333"/>
            <p:cNvSpPr txBox="1"/>
            <p:nvPr/>
          </p:nvSpPr>
          <p:spPr>
            <a:xfrm>
              <a:off x="1478" y="5468"/>
              <a:ext cx="3776" cy="582"/>
            </a:xfrm>
            <a:prstGeom prst="rect">
              <a:avLst/>
            </a:prstGeom>
            <a:noFill/>
            <a:ln w="9525">
              <a:noFill/>
            </a:ln>
          </p:spPr>
          <p:txBody>
            <a:bodyPr wrap="square" anchor="t">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1200" cap="none" spc="0" normalizeH="0" baseline="0" noProof="0" dirty="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cs"/>
                </a:rPr>
                <a:t>Bootstrap</a:t>
              </a:r>
              <a:endParaRPr kumimoji="0" lang="zh-CN" altLang="en-US" sz="1800" b="1" i="0" u="none" strike="noStrike" kern="1200" cap="none" spc="0" normalizeH="0" baseline="0" noProof="0" dirty="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cs"/>
              </a:endParaRPr>
            </a:p>
          </p:txBody>
        </p:sp>
        <p:sp>
          <p:nvSpPr>
            <p:cNvPr id="80" name="1111"/>
            <p:cNvSpPr txBox="1"/>
            <p:nvPr/>
          </p:nvSpPr>
          <p:spPr>
            <a:xfrm>
              <a:off x="1478" y="6103"/>
              <a:ext cx="7242" cy="1614"/>
            </a:xfrm>
            <a:prstGeom prst="rect">
              <a:avLst/>
            </a:prstGeom>
            <a:noFill/>
            <a:ln w="9525">
              <a:noFill/>
            </a:ln>
          </p:spPr>
          <p:txBody>
            <a:bodyPr wrap="square" anchor="t">
              <a:spAutoFit/>
            </a:bodyPr>
            <a:lstStyle/>
            <a:p>
              <a:pPr marL="0" marR="0" lvl="0" indent="0" algn="just" defTabSz="914400" rtl="0" eaLnBrk="1" fontAlgn="auto" latinLnBrk="0" hangingPunct="1">
                <a:lnSpc>
                  <a:spcPct val="150000"/>
                </a:lnSpc>
                <a:spcBef>
                  <a:spcPts val="0"/>
                </a:spcBef>
                <a:spcAft>
                  <a:spcPts val="0"/>
                </a:spcAft>
                <a:buClrTx/>
                <a:buSzTx/>
                <a:buFontTx/>
                <a:buNone/>
                <a:defRPr/>
              </a:pPr>
              <a:r>
                <a:rPr kumimoji="0" lang="en-US" altLang="zh-CN" sz="1400" b="0" i="0" u="none" strike="noStrike" kern="1200" cap="none" spc="0" normalizeH="0" baseline="0" noProof="0" dirty="0">
                  <a:ln>
                    <a:noFill/>
                  </a:ln>
                  <a:solidFill>
                    <a:srgbClr val="262626"/>
                  </a:solidFill>
                  <a:effectLst/>
                  <a:uLnTx/>
                  <a:uFillTx/>
                  <a:latin typeface="微软雅黑 Light" panose="020B0502040204020203" charset="-122"/>
                  <a:ea typeface="微软雅黑 Light" panose="020B0502040204020203" charset="-122"/>
                  <a:cs typeface="+mn-cs"/>
                </a:rPr>
                <a:t>Bootstrap</a:t>
              </a:r>
              <a:r>
                <a:rPr kumimoji="0" lang="zh-CN" altLang="en-US" sz="1400" b="0" i="0" u="none" strike="noStrike" kern="1200" cap="none" spc="0" normalizeH="0" baseline="0" noProof="0" dirty="0">
                  <a:ln>
                    <a:noFill/>
                  </a:ln>
                  <a:solidFill>
                    <a:srgbClr val="262626"/>
                  </a:solidFill>
                  <a:effectLst/>
                  <a:uLnTx/>
                  <a:uFillTx/>
                  <a:latin typeface="微软雅黑 Light" panose="020B0502040204020203" charset="-122"/>
                  <a:ea typeface="微软雅黑 Light" panose="020B0502040204020203" charset="-122"/>
                  <a:cs typeface="+mn-cs"/>
                </a:rPr>
                <a:t>在目标检测中是指从一小部分背景样本开始训练，然后迭代地增加新的未分类样本的一组训练技术，现已成为</a:t>
              </a:r>
              <a:r>
                <a:rPr kumimoji="0" lang="en-US" altLang="zh-CN" sz="1400" b="0" i="0" u="none" strike="noStrike" kern="1200" cap="none" spc="0" normalizeH="0" baseline="0" noProof="0" dirty="0">
                  <a:ln>
                    <a:noFill/>
                  </a:ln>
                  <a:solidFill>
                    <a:srgbClr val="262626"/>
                  </a:solidFill>
                  <a:effectLst/>
                  <a:uLnTx/>
                  <a:uFillTx/>
                  <a:latin typeface="微软雅黑 Light" panose="020B0502040204020203" charset="-122"/>
                  <a:ea typeface="微软雅黑 Light" panose="020B0502040204020203" charset="-122"/>
                  <a:cs typeface="+mn-cs"/>
                </a:rPr>
                <a:t>DPM</a:t>
              </a:r>
              <a:r>
                <a:rPr kumimoji="0" lang="zh-CN" altLang="en-US" sz="1400" b="0" i="0" u="none" strike="noStrike" kern="1200" cap="none" spc="0" normalizeH="0" baseline="0" noProof="0" dirty="0">
                  <a:ln>
                    <a:noFill/>
                  </a:ln>
                  <a:solidFill>
                    <a:srgbClr val="262626"/>
                  </a:solidFill>
                  <a:effectLst/>
                  <a:uLnTx/>
                  <a:uFillTx/>
                  <a:latin typeface="微软雅黑 Light" panose="020B0502040204020203" charset="-122"/>
                  <a:ea typeface="微软雅黑 Light" panose="020B0502040204020203" charset="-122"/>
                  <a:cs typeface="+mn-cs"/>
                </a:rPr>
                <a:t>和</a:t>
              </a:r>
              <a:r>
                <a:rPr kumimoji="0" lang="en-US" altLang="zh-CN" sz="1400" b="0" i="0" u="none" strike="noStrike" kern="1200" cap="none" spc="0" normalizeH="0" baseline="0" noProof="0" dirty="0">
                  <a:ln>
                    <a:noFill/>
                  </a:ln>
                  <a:solidFill>
                    <a:srgbClr val="262626"/>
                  </a:solidFill>
                  <a:effectLst/>
                  <a:uLnTx/>
                  <a:uFillTx/>
                  <a:latin typeface="微软雅黑 Light" panose="020B0502040204020203" charset="-122"/>
                  <a:ea typeface="微软雅黑 Light" panose="020B0502040204020203" charset="-122"/>
                  <a:cs typeface="+mn-cs"/>
                </a:rPr>
                <a:t>HOG</a:t>
              </a:r>
              <a:r>
                <a:rPr kumimoji="0" lang="zh-CN" altLang="en-US" sz="1400" b="0" i="0" u="none" strike="noStrike" kern="1200" cap="none" spc="0" normalizeH="0" baseline="0" noProof="0" dirty="0">
                  <a:ln>
                    <a:noFill/>
                  </a:ln>
                  <a:solidFill>
                    <a:srgbClr val="262626"/>
                  </a:solidFill>
                  <a:effectLst/>
                  <a:uLnTx/>
                  <a:uFillTx/>
                  <a:latin typeface="微软雅黑 Light" panose="020B0502040204020203" charset="-122"/>
                  <a:ea typeface="微软雅黑 Light" panose="020B0502040204020203" charset="-122"/>
                  <a:cs typeface="+mn-cs"/>
                </a:rPr>
                <a:t>检测器中解决数据不平衡问题的标准技术。</a:t>
              </a:r>
              <a:endParaRPr kumimoji="0" lang="zh-CN" altLang="en-US" sz="1400" b="0" i="0" u="none" strike="noStrike" kern="1200" cap="none" spc="0" normalizeH="0" baseline="0" noProof="0" dirty="0">
                <a:ln>
                  <a:noFill/>
                </a:ln>
                <a:solidFill>
                  <a:srgbClr val="262626"/>
                </a:solidFill>
                <a:effectLst/>
                <a:uLnTx/>
                <a:uFillTx/>
                <a:latin typeface="微软雅黑 Light" panose="020B0502040204020203" charset="-122"/>
                <a:ea typeface="微软雅黑 Light" panose="020B0502040204020203" charset="-122"/>
                <a:cs typeface="+mn-cs"/>
                <a:sym typeface="微软雅黑" panose="020B0503020204020204" pitchFamily="34" charset="-122"/>
              </a:endParaRPr>
            </a:p>
          </p:txBody>
        </p:sp>
      </p:grpSp>
      <p:grpSp>
        <p:nvGrpSpPr>
          <p:cNvPr id="19" name="组合 18"/>
          <p:cNvGrpSpPr/>
          <p:nvPr/>
        </p:nvGrpSpPr>
        <p:grpSpPr>
          <a:xfrm>
            <a:off x="5400675" y="4191013"/>
            <a:ext cx="1388110" cy="1703705"/>
            <a:chOff x="8506" y="4200"/>
            <a:chExt cx="2186" cy="2683"/>
          </a:xfrm>
        </p:grpSpPr>
        <p:grpSp>
          <p:nvGrpSpPr>
            <p:cNvPr id="4" name="组合 3"/>
            <p:cNvGrpSpPr/>
            <p:nvPr/>
          </p:nvGrpSpPr>
          <p:grpSpPr>
            <a:xfrm>
              <a:off x="9223" y="4200"/>
              <a:ext cx="1469" cy="1304"/>
              <a:chOff x="8696" y="4200"/>
              <a:chExt cx="1469" cy="1304"/>
            </a:xfrm>
            <a:solidFill>
              <a:srgbClr val="C65844"/>
            </a:solidFill>
          </p:grpSpPr>
          <p:sp>
            <p:nvSpPr>
              <p:cNvPr id="2" name="八角星 1"/>
              <p:cNvSpPr/>
              <p:nvPr/>
            </p:nvSpPr>
            <p:spPr>
              <a:xfrm>
                <a:off x="9029" y="4200"/>
                <a:ext cx="1136" cy="1136"/>
              </a:xfrm>
              <a:prstGeom prst="star8">
                <a:avLst>
                  <a:gd name="adj" fmla="val 38556"/>
                </a:avLst>
              </a:prstGeom>
              <a:solidFill>
                <a:srgbClr val="701E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srgbClr val="FFFFFF"/>
                    </a:solidFill>
                    <a:effectLst/>
                    <a:uLnTx/>
                    <a:uFillTx/>
                    <a:latin typeface="Arial" panose="020B0604020202020204"/>
                    <a:ea typeface="微软雅黑" panose="020B0503020204020204" pitchFamily="34" charset="-122"/>
                    <a:cs typeface="+mn-cs"/>
                  </a:rPr>
                  <a:t>01</a:t>
                </a:r>
              </a:p>
            </p:txBody>
          </p:sp>
          <p:sp>
            <p:nvSpPr>
              <p:cNvPr id="3" name="右箭头 2"/>
              <p:cNvSpPr/>
              <p:nvPr/>
            </p:nvSpPr>
            <p:spPr>
              <a:xfrm rot="8100000">
                <a:off x="8696" y="4976"/>
                <a:ext cx="837" cy="528"/>
              </a:xfrm>
              <a:prstGeom prst="rightArrow">
                <a:avLst/>
              </a:prstGeom>
              <a:solidFill>
                <a:srgbClr val="701E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a:ea typeface="微软雅黑" panose="020B0503020204020204" pitchFamily="34" charset="-122"/>
                  <a:cs typeface="+mn-cs"/>
                </a:endParaRPr>
              </a:p>
            </p:txBody>
          </p:sp>
        </p:grpSp>
        <p:grpSp>
          <p:nvGrpSpPr>
            <p:cNvPr id="8" name="组合 7"/>
            <p:cNvGrpSpPr/>
            <p:nvPr/>
          </p:nvGrpSpPr>
          <p:grpSpPr>
            <a:xfrm flipH="1">
              <a:off x="8506" y="5579"/>
              <a:ext cx="1469" cy="1304"/>
              <a:chOff x="8696" y="3540"/>
              <a:chExt cx="1469" cy="1304"/>
            </a:xfrm>
            <a:solidFill>
              <a:srgbClr val="AEA19E"/>
            </a:solidFill>
          </p:grpSpPr>
          <p:sp>
            <p:nvSpPr>
              <p:cNvPr id="9" name="八角星 8"/>
              <p:cNvSpPr/>
              <p:nvPr/>
            </p:nvSpPr>
            <p:spPr>
              <a:xfrm>
                <a:off x="9029" y="3540"/>
                <a:ext cx="1136" cy="1136"/>
              </a:xfrm>
              <a:prstGeom prst="star8">
                <a:avLst>
                  <a:gd name="adj" fmla="val 38028"/>
                </a:avLst>
              </a:prstGeom>
              <a:solidFill>
                <a:srgbClr val="B78E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a:ln>
                      <a:noFill/>
                    </a:ln>
                    <a:solidFill>
                      <a:srgbClr val="FFFFFF"/>
                    </a:solidFill>
                    <a:effectLst/>
                    <a:uLnTx/>
                    <a:uFillTx/>
                    <a:latin typeface="Arial" panose="020B0604020202020204"/>
                    <a:ea typeface="微软雅黑" panose="020B0503020204020204" pitchFamily="34" charset="-122"/>
                    <a:cs typeface="+mn-cs"/>
                  </a:rPr>
                  <a:t>02</a:t>
                </a:r>
              </a:p>
            </p:txBody>
          </p:sp>
          <p:sp>
            <p:nvSpPr>
              <p:cNvPr id="10" name="右箭头 9"/>
              <p:cNvSpPr/>
              <p:nvPr/>
            </p:nvSpPr>
            <p:spPr>
              <a:xfrm rot="8100000">
                <a:off x="8696" y="4316"/>
                <a:ext cx="837" cy="528"/>
              </a:xfrm>
              <a:prstGeom prst="rightArrow">
                <a:avLst/>
              </a:prstGeom>
              <a:solidFill>
                <a:srgbClr val="B78E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a:ea typeface="微软雅黑" panose="020B0503020204020204" pitchFamily="34" charset="-122"/>
                  <a:cs typeface="+mn-cs"/>
                </a:endParaRPr>
              </a:p>
            </p:txBody>
          </p:sp>
        </p:grpSp>
      </p:grpSp>
      <p:grpSp>
        <p:nvGrpSpPr>
          <p:cNvPr id="23" name="组合 22"/>
          <p:cNvGrpSpPr/>
          <p:nvPr/>
        </p:nvGrpSpPr>
        <p:grpSpPr>
          <a:xfrm>
            <a:off x="135467" y="4837634"/>
            <a:ext cx="5265208" cy="1428262"/>
            <a:chOff x="1478" y="3883"/>
            <a:chExt cx="7242" cy="2249"/>
          </a:xfrm>
        </p:grpSpPr>
        <p:sp>
          <p:nvSpPr>
            <p:cNvPr id="24" name="333333"/>
            <p:cNvSpPr txBox="1"/>
            <p:nvPr/>
          </p:nvSpPr>
          <p:spPr>
            <a:xfrm>
              <a:off x="1478" y="3883"/>
              <a:ext cx="4996" cy="582"/>
            </a:xfrm>
            <a:prstGeom prst="rect">
              <a:avLst/>
            </a:prstGeom>
            <a:noFill/>
            <a:ln w="9525">
              <a:noFill/>
            </a:ln>
          </p:spPr>
          <p:txBody>
            <a:bodyPr wrap="square" anchor="t">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b="1" dirty="0">
                  <a:solidFill>
                    <a:srgbClr val="000000">
                      <a:lumMod val="75000"/>
                      <a:lumOff val="25000"/>
                    </a:srgbClr>
                  </a:solidFill>
                  <a:latin typeface="微软雅黑" panose="020B0503020204020204" pitchFamily="34" charset="-122"/>
                  <a:ea typeface="微软雅黑" panose="020B0503020204020204" pitchFamily="34" charset="-122"/>
                </a:rPr>
                <a:t>缓解训练过程中的数据训练不平衡</a:t>
              </a:r>
              <a:endParaRPr kumimoji="0" lang="zh-CN" altLang="en-US" sz="1800" b="1" i="0" u="none" strike="noStrike" kern="1200" cap="none" spc="0" normalizeH="0" baseline="0" noProof="0" dirty="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cs"/>
              </a:endParaRPr>
            </a:p>
          </p:txBody>
        </p:sp>
        <p:sp>
          <p:nvSpPr>
            <p:cNvPr id="25" name="1111"/>
            <p:cNvSpPr txBox="1"/>
            <p:nvPr/>
          </p:nvSpPr>
          <p:spPr>
            <a:xfrm>
              <a:off x="1478" y="4518"/>
              <a:ext cx="7242" cy="1614"/>
            </a:xfrm>
            <a:prstGeom prst="rect">
              <a:avLst/>
            </a:prstGeom>
            <a:noFill/>
            <a:ln w="9525">
              <a:noFill/>
            </a:ln>
          </p:spPr>
          <p:txBody>
            <a:bodyPr wrap="square" anchor="t">
              <a:spAutoFit/>
            </a:bodyPr>
            <a:lstStyle/>
            <a:p>
              <a:pPr marL="0" marR="0" lvl="0" indent="0" algn="just" defTabSz="914400" rtl="0" eaLnBrk="1" fontAlgn="auto" latinLnBrk="0" hangingPunct="1">
                <a:lnSpc>
                  <a:spcPct val="150000"/>
                </a:lnSpc>
                <a:spcBef>
                  <a:spcPts val="0"/>
                </a:spcBef>
                <a:spcAft>
                  <a:spcPts val="0"/>
                </a:spcAft>
                <a:buClrTx/>
                <a:buSzTx/>
                <a:buFontTx/>
                <a:buNone/>
                <a:defRPr/>
              </a:pPr>
              <a:r>
                <a:rPr kumimoji="0" lang="zh-CN" altLang="en-US" sz="1400" b="0" i="0" u="none" strike="noStrike" kern="1200" cap="none" spc="0" normalizeH="0" baseline="0" noProof="0" dirty="0">
                  <a:ln>
                    <a:noFill/>
                  </a:ln>
                  <a:solidFill>
                    <a:srgbClr val="262626"/>
                  </a:solidFill>
                  <a:effectLst/>
                  <a:uLnTx/>
                  <a:uFillTx/>
                  <a:latin typeface="微软雅黑 Light" panose="020B0502040204020203" charset="-122"/>
                  <a:ea typeface="微软雅黑 Light" panose="020B0502040204020203" charset="-122"/>
                  <a:cs typeface="+mn-cs"/>
                </a:rPr>
                <a:t>为了缓解训练过程中的数据不平衡问题，自举在</a:t>
              </a:r>
              <a:r>
                <a:rPr kumimoji="0" lang="en-US" altLang="zh-CN" sz="1400" b="0" i="0" u="none" strike="noStrike" kern="1200" cap="none" spc="0" normalizeH="0" baseline="0" noProof="0" dirty="0">
                  <a:ln>
                    <a:noFill/>
                  </a:ln>
                  <a:solidFill>
                    <a:srgbClr val="262626"/>
                  </a:solidFill>
                  <a:effectLst/>
                  <a:uLnTx/>
                  <a:uFillTx/>
                  <a:latin typeface="微软雅黑 Light" panose="020B0502040204020203" charset="-122"/>
                  <a:ea typeface="微软雅黑 Light" panose="020B0502040204020203" charset="-122"/>
                  <a:cs typeface="+mn-cs"/>
                </a:rPr>
                <a:t>2016</a:t>
              </a:r>
              <a:r>
                <a:rPr kumimoji="0" lang="zh-CN" altLang="en-US" sz="1400" b="0" i="0" u="none" strike="noStrike" kern="1200" cap="none" spc="0" normalizeH="0" baseline="0" noProof="0" dirty="0">
                  <a:ln>
                    <a:noFill/>
                  </a:ln>
                  <a:solidFill>
                    <a:srgbClr val="262626"/>
                  </a:solidFill>
                  <a:effectLst/>
                  <a:uLnTx/>
                  <a:uFillTx/>
                  <a:latin typeface="微软雅黑 Light" panose="020B0502040204020203" charset="-122"/>
                  <a:ea typeface="微软雅黑 Light" panose="020B0502040204020203" charset="-122"/>
                  <a:cs typeface="+mn-cs"/>
                </a:rPr>
                <a:t>年之后被重新引入到目标检测中，另一种改进是通过重塑标准交叉熵损失来设计新的损失函数，使其更加关注难分类、错误分类的例子。</a:t>
              </a:r>
              <a:endParaRPr kumimoji="0" lang="zh-CN" altLang="en-US" sz="1400" b="0" i="0" u="none" strike="noStrike" kern="1200" cap="none" spc="0" normalizeH="0" baseline="0" noProof="0" dirty="0">
                <a:ln>
                  <a:noFill/>
                </a:ln>
                <a:solidFill>
                  <a:srgbClr val="262626"/>
                </a:solidFill>
                <a:effectLst/>
                <a:uLnTx/>
                <a:uFillTx/>
                <a:latin typeface="微软雅黑 Light" panose="020B0502040204020203" charset="-122"/>
                <a:ea typeface="微软雅黑 Light" panose="020B0502040204020203" charset="-122"/>
                <a:cs typeface="+mn-cs"/>
                <a:sym typeface="微软雅黑" panose="020B0503020204020204" pitchFamily="34" charset="-122"/>
              </a:endParaRPr>
            </a:p>
          </p:txBody>
        </p:sp>
      </p:grpSp>
      <p:pic>
        <p:nvPicPr>
          <p:cNvPr id="13" name="图片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126" y="789412"/>
            <a:ext cx="7958673" cy="2720092"/>
          </a:xfrm>
          <a:prstGeom prst="rect">
            <a:avLst/>
          </a:prstGeom>
        </p:spPr>
      </p:pic>
    </p:spTree>
    <p:custDataLst>
      <p:tags r:id="rId1"/>
    </p:custData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1"/>
          <p:nvPr/>
        </p:nvSpPr>
        <p:spPr>
          <a:xfrm>
            <a:off x="7628474" y="233680"/>
            <a:ext cx="4343400" cy="1168539"/>
          </a:xfrm>
          <a:prstGeom prst="roundRect">
            <a:avLst>
              <a:gd name="adj" fmla="val 49999"/>
            </a:avLst>
          </a:prstGeom>
          <a:solidFill>
            <a:srgbClr val="701E5E"/>
          </a:solidFill>
        </p:spPr>
        <p:txBody>
          <a:bodyPr wrap="square"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30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sym typeface="+mn-ea"/>
              </a:rPr>
              <a:t>物体监测方法的演变</a:t>
            </a:r>
            <a:endParaRPr kumimoji="0" lang="en-US" altLang="zh-CN" sz="2400" b="1" i="0" u="none" strike="noStrike" kern="1200" cap="none" spc="30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sym typeface="+mn-ea"/>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30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sym typeface="+mn-ea"/>
              </a:rPr>
              <a:t>非最大抑制的技术演变</a:t>
            </a:r>
          </a:p>
        </p:txBody>
      </p:sp>
      <p:grpSp>
        <p:nvGrpSpPr>
          <p:cNvPr id="78" name="组合 77"/>
          <p:cNvGrpSpPr/>
          <p:nvPr/>
        </p:nvGrpSpPr>
        <p:grpSpPr>
          <a:xfrm>
            <a:off x="6788785" y="2730526"/>
            <a:ext cx="5267748" cy="1428260"/>
            <a:chOff x="1478" y="5468"/>
            <a:chExt cx="7242" cy="2249"/>
          </a:xfrm>
        </p:grpSpPr>
        <p:sp>
          <p:nvSpPr>
            <p:cNvPr id="79" name="333333"/>
            <p:cNvSpPr txBox="1"/>
            <p:nvPr/>
          </p:nvSpPr>
          <p:spPr>
            <a:xfrm>
              <a:off x="1478" y="5468"/>
              <a:ext cx="3776" cy="582"/>
            </a:xfrm>
            <a:prstGeom prst="rect">
              <a:avLst/>
            </a:prstGeom>
            <a:noFill/>
            <a:ln w="9525">
              <a:noFill/>
            </a:ln>
          </p:spPr>
          <p:txBody>
            <a:bodyPr wrap="square" anchor="t">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cs"/>
                </a:rPr>
                <a:t>贪婪选择</a:t>
              </a:r>
            </a:p>
          </p:txBody>
        </p:sp>
        <p:sp>
          <p:nvSpPr>
            <p:cNvPr id="80" name="1111"/>
            <p:cNvSpPr txBox="1"/>
            <p:nvPr/>
          </p:nvSpPr>
          <p:spPr>
            <a:xfrm>
              <a:off x="1478" y="6103"/>
              <a:ext cx="7242" cy="1614"/>
            </a:xfrm>
            <a:prstGeom prst="rect">
              <a:avLst/>
            </a:prstGeom>
            <a:noFill/>
            <a:ln w="9525">
              <a:noFill/>
            </a:ln>
          </p:spPr>
          <p:txBody>
            <a:bodyPr wrap="square" anchor="t">
              <a:spAutoFit/>
            </a:bodyPr>
            <a:lstStyle/>
            <a:p>
              <a:pPr marL="0" marR="0" lvl="0" indent="0" algn="just" defTabSz="914400" rtl="0" eaLnBrk="1" fontAlgn="auto" latinLnBrk="0" hangingPunct="1">
                <a:lnSpc>
                  <a:spcPct val="150000"/>
                </a:lnSpc>
                <a:spcBef>
                  <a:spcPts val="0"/>
                </a:spcBef>
                <a:spcAft>
                  <a:spcPts val="0"/>
                </a:spcAft>
                <a:buClrTx/>
                <a:buSzTx/>
                <a:buFontTx/>
                <a:buNone/>
                <a:defRPr/>
              </a:pPr>
              <a:r>
                <a:rPr kumimoji="0" lang="zh-CN" altLang="en-US" sz="1400" b="0" i="0" u="none" strike="noStrike" kern="1200" cap="none" spc="0" normalizeH="0" baseline="0" noProof="0" dirty="0">
                  <a:ln>
                    <a:noFill/>
                  </a:ln>
                  <a:solidFill>
                    <a:srgbClr val="262626"/>
                  </a:solidFill>
                  <a:effectLst/>
                  <a:uLnTx/>
                  <a:uFillTx/>
                  <a:latin typeface="微软雅黑 Light" panose="020B0502040204020203" charset="-122"/>
                  <a:ea typeface="微软雅黑 Light" panose="020B0502040204020203" charset="-122"/>
                  <a:cs typeface="+mn-cs"/>
                </a:rPr>
                <a:t>贪婪选择是执行</a:t>
              </a:r>
              <a:r>
                <a:rPr kumimoji="0" lang="en-US" altLang="zh-CN" sz="1400" b="0" i="0" u="none" strike="noStrike" kern="1200" cap="none" spc="0" normalizeH="0" baseline="0" noProof="0" dirty="0">
                  <a:ln>
                    <a:noFill/>
                  </a:ln>
                  <a:solidFill>
                    <a:srgbClr val="262626"/>
                  </a:solidFill>
                  <a:effectLst/>
                  <a:uLnTx/>
                  <a:uFillTx/>
                  <a:latin typeface="微软雅黑 Light" panose="020B0502040204020203" charset="-122"/>
                  <a:ea typeface="微软雅黑 Light" panose="020B0502040204020203" charset="-122"/>
                  <a:cs typeface="+mn-cs"/>
                </a:rPr>
                <a:t>NMS</a:t>
              </a:r>
              <a:r>
                <a:rPr kumimoji="0" lang="zh-CN" altLang="en-US" sz="1400" b="0" i="0" u="none" strike="noStrike" kern="1200" cap="none" spc="0" normalizeH="0" baseline="0" noProof="0" dirty="0">
                  <a:ln>
                    <a:noFill/>
                  </a:ln>
                  <a:solidFill>
                    <a:srgbClr val="262626"/>
                  </a:solidFill>
                  <a:effectLst/>
                  <a:uLnTx/>
                  <a:uFillTx/>
                  <a:latin typeface="微软雅黑 Light" panose="020B0502040204020203" charset="-122"/>
                  <a:ea typeface="微软雅黑 Light" panose="020B0502040204020203" charset="-122"/>
                  <a:cs typeface="+mn-cs"/>
                </a:rPr>
                <a:t>的一种过时但最流行的方式。其原理是，对于一组重叠检测，选择检测得分最高的包围框，而根据预定义的重叠阈值去除其相邻框，这种方法现在仍存在改进空间。</a:t>
              </a:r>
              <a:endParaRPr kumimoji="0" lang="zh-CN" altLang="en-US" sz="1400" b="0" i="0" u="none" strike="noStrike" kern="1200" cap="none" spc="0" normalizeH="0" baseline="0" noProof="0" dirty="0">
                <a:ln>
                  <a:noFill/>
                </a:ln>
                <a:solidFill>
                  <a:srgbClr val="262626"/>
                </a:solidFill>
                <a:effectLst/>
                <a:uLnTx/>
                <a:uFillTx/>
                <a:latin typeface="微软雅黑 Light" panose="020B0502040204020203" charset="-122"/>
                <a:ea typeface="微软雅黑 Light" panose="020B0502040204020203" charset="-122"/>
                <a:cs typeface="+mn-cs"/>
                <a:sym typeface="微软雅黑" panose="020B0503020204020204" pitchFamily="34" charset="-122"/>
              </a:endParaRPr>
            </a:p>
          </p:txBody>
        </p:sp>
      </p:grpSp>
      <p:grpSp>
        <p:nvGrpSpPr>
          <p:cNvPr id="19" name="组合 18"/>
          <p:cNvGrpSpPr/>
          <p:nvPr/>
        </p:nvGrpSpPr>
        <p:grpSpPr>
          <a:xfrm>
            <a:off x="5400675" y="3217340"/>
            <a:ext cx="1388110" cy="3462655"/>
            <a:chOff x="8506" y="4200"/>
            <a:chExt cx="2186" cy="5453"/>
          </a:xfrm>
        </p:grpSpPr>
        <p:grpSp>
          <p:nvGrpSpPr>
            <p:cNvPr id="4" name="组合 3"/>
            <p:cNvGrpSpPr/>
            <p:nvPr/>
          </p:nvGrpSpPr>
          <p:grpSpPr>
            <a:xfrm>
              <a:off x="9223" y="4200"/>
              <a:ext cx="1469" cy="1304"/>
              <a:chOff x="8696" y="4200"/>
              <a:chExt cx="1469" cy="1304"/>
            </a:xfrm>
            <a:solidFill>
              <a:srgbClr val="C65844"/>
            </a:solidFill>
          </p:grpSpPr>
          <p:sp>
            <p:nvSpPr>
              <p:cNvPr id="2" name="八角星 1"/>
              <p:cNvSpPr/>
              <p:nvPr/>
            </p:nvSpPr>
            <p:spPr>
              <a:xfrm>
                <a:off x="9029" y="4200"/>
                <a:ext cx="1136" cy="1136"/>
              </a:xfrm>
              <a:prstGeom prst="star8">
                <a:avLst>
                  <a:gd name="adj" fmla="val 38556"/>
                </a:avLst>
              </a:prstGeom>
              <a:solidFill>
                <a:srgbClr val="701E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srgbClr val="FFFFFF"/>
                    </a:solidFill>
                    <a:effectLst/>
                    <a:uLnTx/>
                    <a:uFillTx/>
                    <a:latin typeface="Arial" panose="020B0604020202020204"/>
                    <a:ea typeface="微软雅黑" panose="020B0503020204020204" pitchFamily="34" charset="-122"/>
                    <a:cs typeface="+mn-cs"/>
                  </a:rPr>
                  <a:t>01</a:t>
                </a:r>
              </a:p>
            </p:txBody>
          </p:sp>
          <p:sp>
            <p:nvSpPr>
              <p:cNvPr id="3" name="右箭头 2"/>
              <p:cNvSpPr/>
              <p:nvPr/>
            </p:nvSpPr>
            <p:spPr>
              <a:xfrm rot="8100000">
                <a:off x="8696" y="4976"/>
                <a:ext cx="837" cy="528"/>
              </a:xfrm>
              <a:prstGeom prst="rightArrow">
                <a:avLst/>
              </a:prstGeom>
              <a:solidFill>
                <a:srgbClr val="701E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a:ea typeface="微软雅黑" panose="020B0503020204020204" pitchFamily="34" charset="-122"/>
                  <a:cs typeface="+mn-cs"/>
                </a:endParaRPr>
              </a:p>
            </p:txBody>
          </p:sp>
        </p:grpSp>
        <p:grpSp>
          <p:nvGrpSpPr>
            <p:cNvPr id="5" name="组合 4"/>
            <p:cNvGrpSpPr/>
            <p:nvPr/>
          </p:nvGrpSpPr>
          <p:grpSpPr>
            <a:xfrm>
              <a:off x="9223" y="6951"/>
              <a:ext cx="1469" cy="1304"/>
              <a:chOff x="8696" y="2873"/>
              <a:chExt cx="1469" cy="1304"/>
            </a:xfrm>
            <a:solidFill>
              <a:srgbClr val="C65844"/>
            </a:solidFill>
          </p:grpSpPr>
          <p:sp>
            <p:nvSpPr>
              <p:cNvPr id="6" name="八角星 5"/>
              <p:cNvSpPr/>
              <p:nvPr/>
            </p:nvSpPr>
            <p:spPr>
              <a:xfrm>
                <a:off x="9029" y="2873"/>
                <a:ext cx="1136" cy="1136"/>
              </a:xfrm>
              <a:prstGeom prst="star8">
                <a:avLst>
                  <a:gd name="adj" fmla="val 38028"/>
                </a:avLst>
              </a:prstGeom>
              <a:solidFill>
                <a:srgbClr val="701E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a:ln>
                      <a:noFill/>
                    </a:ln>
                    <a:solidFill>
                      <a:srgbClr val="FFFFFF"/>
                    </a:solidFill>
                    <a:effectLst/>
                    <a:uLnTx/>
                    <a:uFillTx/>
                    <a:latin typeface="Arial" panose="020B0604020202020204"/>
                    <a:ea typeface="微软雅黑" panose="020B0503020204020204" pitchFamily="34" charset="-122"/>
                    <a:cs typeface="+mn-cs"/>
                  </a:rPr>
                  <a:t>03</a:t>
                </a:r>
              </a:p>
            </p:txBody>
          </p:sp>
          <p:sp>
            <p:nvSpPr>
              <p:cNvPr id="7" name="右箭头 6"/>
              <p:cNvSpPr/>
              <p:nvPr/>
            </p:nvSpPr>
            <p:spPr>
              <a:xfrm rot="8100000">
                <a:off x="8696" y="3649"/>
                <a:ext cx="837" cy="528"/>
              </a:xfrm>
              <a:prstGeom prst="rightArrow">
                <a:avLst/>
              </a:prstGeom>
              <a:solidFill>
                <a:srgbClr val="701E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a:ea typeface="微软雅黑" panose="020B0503020204020204" pitchFamily="34" charset="-122"/>
                  <a:cs typeface="+mn-cs"/>
                </a:endParaRPr>
              </a:p>
            </p:txBody>
          </p:sp>
        </p:grpSp>
        <p:grpSp>
          <p:nvGrpSpPr>
            <p:cNvPr id="8" name="组合 7"/>
            <p:cNvGrpSpPr/>
            <p:nvPr/>
          </p:nvGrpSpPr>
          <p:grpSpPr>
            <a:xfrm flipH="1">
              <a:off x="8506" y="5579"/>
              <a:ext cx="1469" cy="1304"/>
              <a:chOff x="8696" y="3540"/>
              <a:chExt cx="1469" cy="1304"/>
            </a:xfrm>
            <a:solidFill>
              <a:srgbClr val="AEA19E"/>
            </a:solidFill>
          </p:grpSpPr>
          <p:sp>
            <p:nvSpPr>
              <p:cNvPr id="9" name="八角星 8"/>
              <p:cNvSpPr/>
              <p:nvPr/>
            </p:nvSpPr>
            <p:spPr>
              <a:xfrm>
                <a:off x="9029" y="3540"/>
                <a:ext cx="1136" cy="1136"/>
              </a:xfrm>
              <a:prstGeom prst="star8">
                <a:avLst>
                  <a:gd name="adj" fmla="val 38028"/>
                </a:avLst>
              </a:prstGeom>
              <a:solidFill>
                <a:srgbClr val="B78E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a:ln>
                      <a:noFill/>
                    </a:ln>
                    <a:solidFill>
                      <a:srgbClr val="FFFFFF"/>
                    </a:solidFill>
                    <a:effectLst/>
                    <a:uLnTx/>
                    <a:uFillTx/>
                    <a:latin typeface="Arial" panose="020B0604020202020204"/>
                    <a:ea typeface="微软雅黑" panose="020B0503020204020204" pitchFamily="34" charset="-122"/>
                    <a:cs typeface="+mn-cs"/>
                  </a:rPr>
                  <a:t>02</a:t>
                </a:r>
              </a:p>
            </p:txBody>
          </p:sp>
          <p:sp>
            <p:nvSpPr>
              <p:cNvPr id="10" name="右箭头 9"/>
              <p:cNvSpPr/>
              <p:nvPr/>
            </p:nvSpPr>
            <p:spPr>
              <a:xfrm rot="8100000">
                <a:off x="8696" y="4316"/>
                <a:ext cx="837" cy="528"/>
              </a:xfrm>
              <a:prstGeom prst="rightArrow">
                <a:avLst/>
              </a:prstGeom>
              <a:solidFill>
                <a:srgbClr val="B78E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a:ea typeface="微软雅黑" panose="020B0503020204020204" pitchFamily="34" charset="-122"/>
                  <a:cs typeface="+mn-cs"/>
                </a:endParaRPr>
              </a:p>
            </p:txBody>
          </p:sp>
        </p:grpSp>
        <p:grpSp>
          <p:nvGrpSpPr>
            <p:cNvPr id="15" name="组合 14"/>
            <p:cNvGrpSpPr/>
            <p:nvPr/>
          </p:nvGrpSpPr>
          <p:grpSpPr>
            <a:xfrm flipH="1">
              <a:off x="8506" y="8349"/>
              <a:ext cx="1469" cy="1304"/>
              <a:chOff x="8696" y="2232"/>
              <a:chExt cx="1469" cy="1304"/>
            </a:xfrm>
            <a:solidFill>
              <a:srgbClr val="AEA19E"/>
            </a:solidFill>
          </p:grpSpPr>
          <p:sp>
            <p:nvSpPr>
              <p:cNvPr id="16" name="八角星 15"/>
              <p:cNvSpPr/>
              <p:nvPr/>
            </p:nvSpPr>
            <p:spPr>
              <a:xfrm>
                <a:off x="9029" y="2232"/>
                <a:ext cx="1136" cy="1136"/>
              </a:xfrm>
              <a:prstGeom prst="star8">
                <a:avLst>
                  <a:gd name="adj" fmla="val 38028"/>
                </a:avLst>
              </a:prstGeom>
              <a:solidFill>
                <a:srgbClr val="B78E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srgbClr val="FFFFFF"/>
                    </a:solidFill>
                    <a:effectLst/>
                    <a:uLnTx/>
                    <a:uFillTx/>
                    <a:latin typeface="Arial" panose="020B0604020202020204"/>
                    <a:ea typeface="微软雅黑" panose="020B0503020204020204" pitchFamily="34" charset="-122"/>
                    <a:cs typeface="+mn-cs"/>
                  </a:rPr>
                  <a:t>04</a:t>
                </a:r>
              </a:p>
            </p:txBody>
          </p:sp>
          <p:sp>
            <p:nvSpPr>
              <p:cNvPr id="17" name="右箭头 16"/>
              <p:cNvSpPr/>
              <p:nvPr/>
            </p:nvSpPr>
            <p:spPr>
              <a:xfrm rot="8100000">
                <a:off x="8696" y="3008"/>
                <a:ext cx="837" cy="528"/>
              </a:xfrm>
              <a:prstGeom prst="rightArrow">
                <a:avLst/>
              </a:prstGeom>
              <a:solidFill>
                <a:srgbClr val="B78E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a:ea typeface="微软雅黑" panose="020B0503020204020204" pitchFamily="34" charset="-122"/>
                  <a:cs typeface="+mn-cs"/>
                </a:endParaRPr>
              </a:p>
            </p:txBody>
          </p:sp>
        </p:grpSp>
      </p:grpSp>
      <p:grpSp>
        <p:nvGrpSpPr>
          <p:cNvPr id="20" name="组合 19"/>
          <p:cNvGrpSpPr/>
          <p:nvPr/>
        </p:nvGrpSpPr>
        <p:grpSpPr>
          <a:xfrm>
            <a:off x="6788785" y="4478839"/>
            <a:ext cx="5265208" cy="1751507"/>
            <a:chOff x="1478" y="3883"/>
            <a:chExt cx="7242" cy="2758"/>
          </a:xfrm>
        </p:grpSpPr>
        <p:sp>
          <p:nvSpPr>
            <p:cNvPr id="21" name="333333"/>
            <p:cNvSpPr txBox="1"/>
            <p:nvPr/>
          </p:nvSpPr>
          <p:spPr>
            <a:xfrm>
              <a:off x="1478" y="3883"/>
              <a:ext cx="4002" cy="582"/>
            </a:xfrm>
            <a:prstGeom prst="rect">
              <a:avLst/>
            </a:prstGeom>
            <a:noFill/>
            <a:ln w="9525">
              <a:noFill/>
            </a:ln>
          </p:spPr>
          <p:txBody>
            <a:bodyPr wrap="square" anchor="t">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cs"/>
                </a:rPr>
                <a:t>基于学习的</a:t>
              </a:r>
              <a:r>
                <a:rPr kumimoji="0" lang="en-US" altLang="zh-CN" sz="1800" b="1" i="0" u="none" strike="noStrike" kern="1200" cap="none" spc="0" normalizeH="0" baseline="0" noProof="0" dirty="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cs"/>
                </a:rPr>
                <a:t>NMS</a:t>
              </a:r>
              <a:endParaRPr kumimoji="0" lang="zh-CN" altLang="en-US" sz="1800" b="1" i="0" u="none" strike="noStrike" kern="1200" cap="none" spc="0" normalizeH="0" baseline="0" noProof="0" dirty="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cs"/>
              </a:endParaRPr>
            </a:p>
          </p:txBody>
        </p:sp>
        <p:sp>
          <p:nvSpPr>
            <p:cNvPr id="22" name="1111"/>
            <p:cNvSpPr txBox="1"/>
            <p:nvPr/>
          </p:nvSpPr>
          <p:spPr>
            <a:xfrm>
              <a:off x="1478" y="4518"/>
              <a:ext cx="7242" cy="2123"/>
            </a:xfrm>
            <a:prstGeom prst="rect">
              <a:avLst/>
            </a:prstGeom>
            <a:noFill/>
            <a:ln w="9525">
              <a:noFill/>
            </a:ln>
          </p:spPr>
          <p:txBody>
            <a:bodyPr wrap="square" anchor="t">
              <a:spAutoFit/>
            </a:bodyPr>
            <a:lstStyle/>
            <a:p>
              <a:pPr marL="0" marR="0" lvl="0" indent="0" algn="just" defTabSz="914400" rtl="0" eaLnBrk="1" fontAlgn="auto" latinLnBrk="0" hangingPunct="1">
                <a:lnSpc>
                  <a:spcPct val="150000"/>
                </a:lnSpc>
                <a:spcBef>
                  <a:spcPts val="0"/>
                </a:spcBef>
                <a:spcAft>
                  <a:spcPts val="0"/>
                </a:spcAft>
                <a:buClrTx/>
                <a:buSzTx/>
                <a:buFontTx/>
                <a:buNone/>
                <a:defRPr/>
              </a:pPr>
              <a:r>
                <a:rPr kumimoji="0" lang="zh-CN" altLang="en-US" sz="1400" b="0" i="0" u="none" strike="noStrike" kern="1200" cap="none" spc="0" normalizeH="0" baseline="0" noProof="0" dirty="0">
                  <a:ln>
                    <a:noFill/>
                  </a:ln>
                  <a:solidFill>
                    <a:srgbClr val="262626"/>
                  </a:solidFill>
                  <a:effectLst/>
                  <a:uLnTx/>
                  <a:uFillTx/>
                  <a:latin typeface="微软雅黑 Light" panose="020B0502040204020203" charset="-122"/>
                  <a:ea typeface="微软雅黑 Light" panose="020B0502040204020203" charset="-122"/>
                  <a:cs typeface="+mn-cs"/>
                </a:rPr>
                <a:t>主要思想是将</a:t>
              </a:r>
              <a:r>
                <a:rPr kumimoji="0" lang="en-US" altLang="zh-CN" sz="1400" b="0" i="0" u="none" strike="noStrike" kern="1200" cap="none" spc="0" normalizeH="0" baseline="0" noProof="0" dirty="0">
                  <a:ln>
                    <a:noFill/>
                  </a:ln>
                  <a:solidFill>
                    <a:srgbClr val="262626"/>
                  </a:solidFill>
                  <a:effectLst/>
                  <a:uLnTx/>
                  <a:uFillTx/>
                  <a:latin typeface="微软雅黑 Light" panose="020B0502040204020203" charset="-122"/>
                  <a:ea typeface="微软雅黑 Light" panose="020B0502040204020203" charset="-122"/>
                  <a:cs typeface="+mn-cs"/>
                </a:rPr>
                <a:t>NMS</a:t>
              </a:r>
              <a:r>
                <a:rPr kumimoji="0" lang="zh-CN" altLang="en-US" sz="1400" b="0" i="0" u="none" strike="noStrike" kern="1200" cap="none" spc="0" normalizeH="0" baseline="0" noProof="0" dirty="0">
                  <a:ln>
                    <a:noFill/>
                  </a:ln>
                  <a:solidFill>
                    <a:srgbClr val="262626"/>
                  </a:solidFill>
                  <a:effectLst/>
                  <a:uLnTx/>
                  <a:uFillTx/>
                  <a:latin typeface="微软雅黑 Light" panose="020B0502040204020203" charset="-122"/>
                  <a:ea typeface="微软雅黑 Light" panose="020B0502040204020203" charset="-122"/>
                  <a:cs typeface="+mn-cs"/>
                </a:rPr>
                <a:t>视为一个过滤器，重新对所有原始检测进行评分，并以端到端方式将</a:t>
              </a:r>
              <a:r>
                <a:rPr kumimoji="0" lang="en-US" altLang="zh-CN" sz="1400" b="0" i="0" u="none" strike="noStrike" kern="1200" cap="none" spc="0" normalizeH="0" baseline="0" noProof="0" dirty="0">
                  <a:ln>
                    <a:noFill/>
                  </a:ln>
                  <a:solidFill>
                    <a:srgbClr val="262626"/>
                  </a:solidFill>
                  <a:effectLst/>
                  <a:uLnTx/>
                  <a:uFillTx/>
                  <a:latin typeface="微软雅黑 Light" panose="020B0502040204020203" charset="-122"/>
                  <a:ea typeface="微软雅黑 Light" panose="020B0502040204020203" charset="-122"/>
                  <a:cs typeface="+mn-cs"/>
                </a:rPr>
                <a:t>NMS</a:t>
              </a:r>
              <a:r>
                <a:rPr kumimoji="0" lang="zh-CN" altLang="en-US" sz="1400" b="0" i="0" u="none" strike="noStrike" kern="1200" cap="none" spc="0" normalizeH="0" baseline="0" noProof="0" dirty="0">
                  <a:ln>
                    <a:noFill/>
                  </a:ln>
                  <a:solidFill>
                    <a:srgbClr val="262626"/>
                  </a:solidFill>
                  <a:effectLst/>
                  <a:uLnTx/>
                  <a:uFillTx/>
                  <a:latin typeface="微软雅黑 Light" panose="020B0502040204020203" charset="-122"/>
                  <a:ea typeface="微软雅黑 Light" panose="020B0502040204020203" charset="-122"/>
                  <a:cs typeface="+mn-cs"/>
                </a:rPr>
                <a:t>作为网络的一部分进行训练，或者训练网络来模仿</a:t>
              </a:r>
              <a:r>
                <a:rPr kumimoji="0" lang="en-US" altLang="zh-CN" sz="1400" b="0" i="0" u="none" strike="noStrike" kern="1200" cap="none" spc="0" normalizeH="0" baseline="0" noProof="0" dirty="0">
                  <a:ln>
                    <a:noFill/>
                  </a:ln>
                  <a:solidFill>
                    <a:srgbClr val="262626"/>
                  </a:solidFill>
                  <a:effectLst/>
                  <a:uLnTx/>
                  <a:uFillTx/>
                  <a:latin typeface="微软雅黑 Light" panose="020B0502040204020203" charset="-122"/>
                  <a:ea typeface="微软雅黑 Light" panose="020B0502040204020203" charset="-122"/>
                  <a:cs typeface="+mn-cs"/>
                </a:rPr>
                <a:t>NMS</a:t>
              </a:r>
              <a:r>
                <a:rPr kumimoji="0" lang="zh-CN" altLang="en-US" sz="1400" b="0" i="0" u="none" strike="noStrike" kern="1200" cap="none" spc="0" normalizeH="0" baseline="0" noProof="0" dirty="0">
                  <a:ln>
                    <a:noFill/>
                  </a:ln>
                  <a:solidFill>
                    <a:srgbClr val="262626"/>
                  </a:solidFill>
                  <a:effectLst/>
                  <a:uLnTx/>
                  <a:uFillTx/>
                  <a:latin typeface="微软雅黑 Light" panose="020B0502040204020203" charset="-122"/>
                  <a:ea typeface="微软雅黑 Light" panose="020B0502040204020203" charset="-122"/>
                  <a:cs typeface="+mn-cs"/>
                </a:rPr>
                <a:t>的行为。这些方法在改善遮挡和密集目标检测方面比传统的手工制作的</a:t>
              </a:r>
              <a:r>
                <a:rPr kumimoji="0" lang="en-US" altLang="zh-CN" sz="1400" b="0" i="0" u="none" strike="noStrike" kern="1200" cap="none" spc="0" normalizeH="0" baseline="0" noProof="0" dirty="0">
                  <a:ln>
                    <a:noFill/>
                  </a:ln>
                  <a:solidFill>
                    <a:srgbClr val="262626"/>
                  </a:solidFill>
                  <a:effectLst/>
                  <a:uLnTx/>
                  <a:uFillTx/>
                  <a:latin typeface="微软雅黑 Light" panose="020B0502040204020203" charset="-122"/>
                  <a:ea typeface="微软雅黑 Light" panose="020B0502040204020203" charset="-122"/>
                  <a:cs typeface="+mn-cs"/>
                </a:rPr>
                <a:t>NMS</a:t>
              </a:r>
              <a:r>
                <a:rPr kumimoji="0" lang="zh-CN" altLang="en-US" sz="1400" b="0" i="0" u="none" strike="noStrike" kern="1200" cap="none" spc="0" normalizeH="0" baseline="0" noProof="0" dirty="0">
                  <a:ln>
                    <a:noFill/>
                  </a:ln>
                  <a:solidFill>
                    <a:srgbClr val="262626"/>
                  </a:solidFill>
                  <a:effectLst/>
                  <a:uLnTx/>
                  <a:uFillTx/>
                  <a:latin typeface="微软雅黑 Light" panose="020B0502040204020203" charset="-122"/>
                  <a:ea typeface="微软雅黑 Light" panose="020B0502040204020203" charset="-122"/>
                  <a:cs typeface="+mn-cs"/>
                </a:rPr>
                <a:t>方法显示出有希望的结果。</a:t>
              </a:r>
              <a:endParaRPr kumimoji="0" lang="zh-CN" altLang="en-US" sz="1400" b="0" i="0" u="none" strike="noStrike" kern="1200" cap="none" spc="0" normalizeH="0" baseline="0" noProof="0" dirty="0">
                <a:ln>
                  <a:noFill/>
                </a:ln>
                <a:solidFill>
                  <a:srgbClr val="262626"/>
                </a:solidFill>
                <a:effectLst/>
                <a:uLnTx/>
                <a:uFillTx/>
                <a:latin typeface="微软雅黑 Light" panose="020B0502040204020203" charset="-122"/>
                <a:ea typeface="微软雅黑 Light" panose="020B0502040204020203" charset="-122"/>
                <a:cs typeface="+mn-cs"/>
                <a:sym typeface="微软雅黑" panose="020B0503020204020204" pitchFamily="34" charset="-122"/>
              </a:endParaRPr>
            </a:p>
          </p:txBody>
        </p:sp>
      </p:grpSp>
      <p:grpSp>
        <p:nvGrpSpPr>
          <p:cNvPr id="23" name="组合 22"/>
          <p:cNvGrpSpPr/>
          <p:nvPr/>
        </p:nvGrpSpPr>
        <p:grpSpPr>
          <a:xfrm>
            <a:off x="135467" y="3482954"/>
            <a:ext cx="5265208" cy="1428260"/>
            <a:chOff x="1478" y="3883"/>
            <a:chExt cx="7242" cy="2249"/>
          </a:xfrm>
        </p:grpSpPr>
        <p:sp>
          <p:nvSpPr>
            <p:cNvPr id="24" name="333333"/>
            <p:cNvSpPr txBox="1"/>
            <p:nvPr/>
          </p:nvSpPr>
          <p:spPr>
            <a:xfrm>
              <a:off x="1478" y="3883"/>
              <a:ext cx="3970" cy="582"/>
            </a:xfrm>
            <a:prstGeom prst="rect">
              <a:avLst/>
            </a:prstGeom>
            <a:noFill/>
            <a:ln w="9525">
              <a:noFill/>
            </a:ln>
          </p:spPr>
          <p:txBody>
            <a:bodyPr wrap="square" anchor="t">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cs"/>
                </a:rPr>
                <a:t>边界框聚合</a:t>
              </a:r>
            </a:p>
          </p:txBody>
        </p:sp>
        <p:sp>
          <p:nvSpPr>
            <p:cNvPr id="25" name="1111"/>
            <p:cNvSpPr txBox="1"/>
            <p:nvPr/>
          </p:nvSpPr>
          <p:spPr>
            <a:xfrm>
              <a:off x="1478" y="4518"/>
              <a:ext cx="7242" cy="1614"/>
            </a:xfrm>
            <a:prstGeom prst="rect">
              <a:avLst/>
            </a:prstGeom>
            <a:noFill/>
            <a:ln w="9525">
              <a:noFill/>
            </a:ln>
          </p:spPr>
          <p:txBody>
            <a:bodyPr wrap="square" anchor="t">
              <a:spAutoFit/>
            </a:bodyPr>
            <a:lstStyle/>
            <a:p>
              <a:pPr marL="0" marR="0" lvl="0" indent="0" algn="just" defTabSz="914400" rtl="0" eaLnBrk="1" fontAlgn="auto" latinLnBrk="0" hangingPunct="1">
                <a:lnSpc>
                  <a:spcPct val="150000"/>
                </a:lnSpc>
                <a:spcBef>
                  <a:spcPts val="0"/>
                </a:spcBef>
                <a:spcAft>
                  <a:spcPts val="0"/>
                </a:spcAft>
                <a:buClrTx/>
                <a:buSzTx/>
                <a:buFontTx/>
                <a:buNone/>
                <a:defRPr/>
              </a:pPr>
              <a:r>
                <a:rPr kumimoji="0" lang="en-US" altLang="zh-CN" sz="1400" b="0" i="0" u="none" strike="noStrike" kern="1200" cap="none" spc="0" normalizeH="0" baseline="0" noProof="0" dirty="0">
                  <a:ln>
                    <a:noFill/>
                  </a:ln>
                  <a:solidFill>
                    <a:srgbClr val="262626"/>
                  </a:solidFill>
                  <a:effectLst/>
                  <a:uLnTx/>
                  <a:uFillTx/>
                  <a:latin typeface="微软雅黑 Light" panose="020B0502040204020203" charset="-122"/>
                  <a:ea typeface="微软雅黑 Light" panose="020B0502040204020203" charset="-122"/>
                  <a:cs typeface="+mn-cs"/>
                </a:rPr>
                <a:t>BB</a:t>
              </a:r>
              <a:r>
                <a:rPr kumimoji="0" lang="zh-CN" altLang="en-US" sz="1400" b="0" i="0" u="none" strike="noStrike" kern="1200" cap="none" spc="0" normalizeH="0" baseline="0" noProof="0" dirty="0">
                  <a:ln>
                    <a:noFill/>
                  </a:ln>
                  <a:solidFill>
                    <a:srgbClr val="262626"/>
                  </a:solidFill>
                  <a:effectLst/>
                  <a:uLnTx/>
                  <a:uFillTx/>
                  <a:latin typeface="微软雅黑 Light" panose="020B0502040204020203" charset="-122"/>
                  <a:ea typeface="微软雅黑 Light" panose="020B0502040204020203" charset="-122"/>
                  <a:cs typeface="+mn-cs"/>
                </a:rPr>
                <a:t>聚合是另一组用于</a:t>
              </a:r>
              <a:r>
                <a:rPr kumimoji="0" lang="en-US" altLang="zh-CN" sz="1400" b="0" i="0" u="none" strike="noStrike" kern="1200" cap="none" spc="0" normalizeH="0" baseline="0" noProof="0" dirty="0">
                  <a:ln>
                    <a:noFill/>
                  </a:ln>
                  <a:solidFill>
                    <a:srgbClr val="262626"/>
                  </a:solidFill>
                  <a:effectLst/>
                  <a:uLnTx/>
                  <a:uFillTx/>
                  <a:latin typeface="微软雅黑 Light" panose="020B0502040204020203" charset="-122"/>
                  <a:ea typeface="微软雅黑 Light" panose="020B0502040204020203" charset="-122"/>
                  <a:cs typeface="+mn-cs"/>
                </a:rPr>
                <a:t>NMS</a:t>
              </a:r>
              <a:r>
                <a:rPr kumimoji="0" lang="zh-CN" altLang="en-US" sz="1400" b="0" i="0" u="none" strike="noStrike" kern="1200" cap="none" spc="0" normalizeH="0" baseline="0" noProof="0" dirty="0">
                  <a:ln>
                    <a:noFill/>
                  </a:ln>
                  <a:solidFill>
                    <a:srgbClr val="262626"/>
                  </a:solidFill>
                  <a:effectLst/>
                  <a:uLnTx/>
                  <a:uFillTx/>
                  <a:latin typeface="微软雅黑 Light" panose="020B0502040204020203" charset="-122"/>
                  <a:ea typeface="微软雅黑 Light" panose="020B0502040204020203" charset="-122"/>
                  <a:cs typeface="+mn-cs"/>
                </a:rPr>
                <a:t>的技术，其思想是将多个重叠的边界框组合或聚类成一个最终检测。这种方法的优点是充分考虑了对象关系及其空间布局。</a:t>
              </a:r>
              <a:endParaRPr kumimoji="0" lang="zh-CN" altLang="en-US" sz="1400" b="0" i="0" u="none" strike="noStrike" kern="1200" cap="none" spc="0" normalizeH="0" baseline="0" noProof="0" dirty="0">
                <a:ln>
                  <a:noFill/>
                </a:ln>
                <a:solidFill>
                  <a:srgbClr val="262626"/>
                </a:solidFill>
                <a:effectLst/>
                <a:uLnTx/>
                <a:uFillTx/>
                <a:latin typeface="微软雅黑 Light" panose="020B0502040204020203" charset="-122"/>
                <a:ea typeface="微软雅黑 Light" panose="020B0502040204020203" charset="-122"/>
                <a:cs typeface="+mn-cs"/>
                <a:sym typeface="微软雅黑" panose="020B0503020204020204" pitchFamily="34" charset="-122"/>
              </a:endParaRPr>
            </a:p>
          </p:txBody>
        </p:sp>
      </p:grpSp>
      <p:grpSp>
        <p:nvGrpSpPr>
          <p:cNvPr id="26" name="组合 25"/>
          <p:cNvGrpSpPr/>
          <p:nvPr/>
        </p:nvGrpSpPr>
        <p:grpSpPr>
          <a:xfrm>
            <a:off x="135467" y="5001239"/>
            <a:ext cx="5211233" cy="1749608"/>
            <a:chOff x="1478" y="3883"/>
            <a:chExt cx="7242" cy="2755"/>
          </a:xfrm>
        </p:grpSpPr>
        <p:sp>
          <p:nvSpPr>
            <p:cNvPr id="27" name="333333"/>
            <p:cNvSpPr txBox="1"/>
            <p:nvPr/>
          </p:nvSpPr>
          <p:spPr>
            <a:xfrm>
              <a:off x="1478" y="3883"/>
              <a:ext cx="3517" cy="582"/>
            </a:xfrm>
            <a:prstGeom prst="rect">
              <a:avLst/>
            </a:prstGeom>
            <a:noFill/>
            <a:ln w="9525">
              <a:noFill/>
            </a:ln>
          </p:spPr>
          <p:txBody>
            <a:bodyPr wrap="square" anchor="t">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cs"/>
                </a:rPr>
                <a:t>无</a:t>
              </a:r>
              <a:r>
                <a:rPr kumimoji="0" lang="en-US" altLang="zh-CN" sz="1800" b="1" i="0" u="none" strike="noStrike" kern="1200" cap="none" spc="0" normalizeH="0" baseline="0" noProof="0" dirty="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cs"/>
                </a:rPr>
                <a:t>NMS</a:t>
              </a:r>
              <a:r>
                <a:rPr kumimoji="0" lang="zh-CN" altLang="en-US" sz="1800" b="1" i="0" u="none" strike="noStrike" kern="1200" cap="none" spc="0" normalizeH="0" baseline="0" noProof="0" dirty="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cs"/>
                </a:rPr>
                <a:t>检测器</a:t>
              </a:r>
            </a:p>
          </p:txBody>
        </p:sp>
        <p:sp>
          <p:nvSpPr>
            <p:cNvPr id="28" name="1111"/>
            <p:cNvSpPr txBox="1"/>
            <p:nvPr/>
          </p:nvSpPr>
          <p:spPr>
            <a:xfrm>
              <a:off x="1478" y="4515"/>
              <a:ext cx="7242" cy="2123"/>
            </a:xfrm>
            <a:prstGeom prst="rect">
              <a:avLst/>
            </a:prstGeom>
            <a:noFill/>
            <a:ln w="9525">
              <a:noFill/>
            </a:ln>
          </p:spPr>
          <p:txBody>
            <a:bodyPr wrap="square" anchor="t">
              <a:spAutoFit/>
            </a:bodyPr>
            <a:lstStyle/>
            <a:p>
              <a:pPr marL="0" marR="0" lvl="0" indent="0" algn="just" defTabSz="914400" rtl="0" eaLnBrk="1" fontAlgn="auto" latinLnBrk="0" hangingPunct="1">
                <a:lnSpc>
                  <a:spcPct val="150000"/>
                </a:lnSpc>
                <a:spcBef>
                  <a:spcPts val="0"/>
                </a:spcBef>
                <a:spcAft>
                  <a:spcPts val="0"/>
                </a:spcAft>
                <a:buClrTx/>
                <a:buSzTx/>
                <a:buFontTx/>
                <a:buNone/>
                <a:defRPr/>
              </a:pPr>
              <a:r>
                <a:rPr kumimoji="0" lang="zh-CN" altLang="en-US" sz="1400" b="0" i="0" u="none" strike="noStrike" kern="1200" cap="none" spc="0" normalizeH="0" baseline="0" noProof="0" dirty="0">
                  <a:ln>
                    <a:noFill/>
                  </a:ln>
                  <a:solidFill>
                    <a:srgbClr val="262626"/>
                  </a:solidFill>
                  <a:effectLst/>
                  <a:uLnTx/>
                  <a:uFillTx/>
                  <a:latin typeface="微软雅黑 Light" panose="020B0502040204020203" charset="-122"/>
                  <a:ea typeface="微软雅黑 Light" panose="020B0502040204020203" charset="-122"/>
                  <a:cs typeface="+mn-cs"/>
                </a:rPr>
                <a:t>为了从</a:t>
              </a:r>
              <a:r>
                <a:rPr kumimoji="0" lang="en-US" altLang="zh-CN" sz="1400" b="0" i="0" u="none" strike="noStrike" kern="1200" cap="none" spc="0" normalizeH="0" baseline="0" noProof="0" dirty="0">
                  <a:ln>
                    <a:noFill/>
                  </a:ln>
                  <a:solidFill>
                    <a:srgbClr val="262626"/>
                  </a:solidFill>
                  <a:effectLst/>
                  <a:uLnTx/>
                  <a:uFillTx/>
                  <a:latin typeface="微软雅黑 Light" panose="020B0502040204020203" charset="-122"/>
                  <a:ea typeface="微软雅黑 Light" panose="020B0502040204020203" charset="-122"/>
                  <a:cs typeface="+mn-cs"/>
                </a:rPr>
                <a:t>NMS</a:t>
              </a:r>
              <a:r>
                <a:rPr kumimoji="0" lang="zh-CN" altLang="en-US" sz="1400" b="0" i="0" u="none" strike="noStrike" kern="1200" cap="none" spc="0" normalizeH="0" baseline="0" noProof="0" dirty="0">
                  <a:ln>
                    <a:noFill/>
                  </a:ln>
                  <a:solidFill>
                    <a:srgbClr val="262626"/>
                  </a:solidFill>
                  <a:effectLst/>
                  <a:uLnTx/>
                  <a:uFillTx/>
                  <a:latin typeface="微软雅黑 Light" panose="020B0502040204020203" charset="-122"/>
                  <a:ea typeface="微软雅黑 Light" panose="020B0502040204020203" charset="-122"/>
                  <a:cs typeface="+mn-cs"/>
                </a:rPr>
                <a:t>中解脱出来，实现完全端到端的目标检测训练网络，研究人员开发了一系列方法来完成一对一的标签分配。无纳米粒子探测器更类似于人类的视觉感知系统，也是未来物体检测的一种可能方式。</a:t>
              </a:r>
              <a:endParaRPr kumimoji="0" lang="zh-CN" altLang="en-US" sz="1400" b="0" i="0" u="none" strike="noStrike" kern="1200" cap="none" spc="0" normalizeH="0" baseline="0" noProof="0" dirty="0">
                <a:ln>
                  <a:noFill/>
                </a:ln>
                <a:solidFill>
                  <a:srgbClr val="262626"/>
                </a:solidFill>
                <a:effectLst/>
                <a:uLnTx/>
                <a:uFillTx/>
                <a:latin typeface="微软雅黑 Light" panose="020B0502040204020203" charset="-122"/>
                <a:ea typeface="微软雅黑 Light" panose="020B0502040204020203" charset="-122"/>
                <a:cs typeface="+mn-cs"/>
                <a:sym typeface="微软雅黑" panose="020B0503020204020204" pitchFamily="34" charset="-122"/>
              </a:endParaRPr>
            </a:p>
          </p:txBody>
        </p:sp>
      </p:grpSp>
      <p:pic>
        <p:nvPicPr>
          <p:cNvPr id="12" name="图片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125" y="687484"/>
            <a:ext cx="6568659" cy="2491260"/>
          </a:xfrm>
          <a:prstGeom prst="rect">
            <a:avLst/>
          </a:prstGeom>
        </p:spPr>
      </p:pic>
    </p:spTree>
    <p:custDataLst>
      <p:tags r:id="rId1"/>
    </p:custData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1"/>
          <p:nvPr/>
        </p:nvSpPr>
        <p:spPr>
          <a:xfrm>
            <a:off x="4707255" y="233680"/>
            <a:ext cx="2772410" cy="649188"/>
          </a:xfrm>
          <a:prstGeom prst="roundRect">
            <a:avLst>
              <a:gd name="adj" fmla="val 49999"/>
            </a:avLst>
          </a:prstGeom>
          <a:solidFill>
            <a:srgbClr val="701E5E"/>
          </a:solidFill>
        </p:spPr>
        <p:txBody>
          <a:bodyPr wrap="square"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30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sym typeface="+mn-ea"/>
              </a:rPr>
              <a:t>检测的提速</a:t>
            </a:r>
            <a:endParaRPr kumimoji="0" lang="en-US" altLang="zh-CN" sz="2400" b="1" i="0" u="none" strike="noStrike" kern="1200" cap="none" spc="30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sym typeface="+mn-ea"/>
            </a:endParaRPr>
          </a:p>
        </p:txBody>
      </p:sp>
      <p:grpSp>
        <p:nvGrpSpPr>
          <p:cNvPr id="23" name="组合 22"/>
          <p:cNvGrpSpPr/>
          <p:nvPr/>
        </p:nvGrpSpPr>
        <p:grpSpPr>
          <a:xfrm>
            <a:off x="3544570" y="1445660"/>
            <a:ext cx="8376285" cy="1071354"/>
            <a:chOff x="1478" y="3883"/>
            <a:chExt cx="13191" cy="1687"/>
          </a:xfrm>
        </p:grpSpPr>
        <p:sp>
          <p:nvSpPr>
            <p:cNvPr id="24" name="333333"/>
            <p:cNvSpPr txBox="1"/>
            <p:nvPr/>
          </p:nvSpPr>
          <p:spPr>
            <a:xfrm>
              <a:off x="1478" y="3883"/>
              <a:ext cx="6738" cy="582"/>
            </a:xfrm>
            <a:prstGeom prst="rect">
              <a:avLst/>
            </a:prstGeom>
            <a:noFill/>
            <a:ln w="9525">
              <a:noFill/>
            </a:ln>
          </p:spPr>
          <p:txBody>
            <a:bodyPr wrap="square" anchor="t">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1200" cap="none" spc="0" normalizeH="0" baseline="0" noProof="0" dirty="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cs"/>
                </a:rPr>
                <a:t>Feature Map Shared Computation</a:t>
              </a:r>
              <a:endParaRPr kumimoji="0" lang="zh-CN" altLang="en-US" sz="1800" b="1" i="0" u="none" strike="noStrike" kern="1200" cap="none" spc="0" normalizeH="0" baseline="0" noProof="0" dirty="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cs"/>
              </a:endParaRPr>
            </a:p>
          </p:txBody>
        </p:sp>
        <p:sp>
          <p:nvSpPr>
            <p:cNvPr id="25" name="1111"/>
            <p:cNvSpPr txBox="1"/>
            <p:nvPr/>
          </p:nvSpPr>
          <p:spPr>
            <a:xfrm>
              <a:off x="1478" y="4358"/>
              <a:ext cx="13191" cy="1212"/>
            </a:xfrm>
            <a:prstGeom prst="rect">
              <a:avLst/>
            </a:prstGeom>
            <a:noFill/>
            <a:ln w="9525">
              <a:noFill/>
            </a:ln>
          </p:spPr>
          <p:txBody>
            <a:bodyPr wrap="square" tIns="36195" bIns="36195" anchor="t">
              <a:spAutoFit/>
            </a:bodyPr>
            <a:lstStyle/>
            <a:p>
              <a:pPr marL="0" marR="0" lvl="0" indent="0" algn="just" defTabSz="914400" rtl="0" eaLnBrk="1" fontAlgn="auto" latinLnBrk="0" hangingPunct="1">
                <a:lnSpc>
                  <a:spcPct val="150000"/>
                </a:lnSpc>
                <a:spcBef>
                  <a:spcPts val="0"/>
                </a:spcBef>
                <a:spcAft>
                  <a:spcPts val="0"/>
                </a:spcAft>
                <a:buClrTx/>
                <a:buSzTx/>
                <a:buFontTx/>
                <a:buNone/>
                <a:defRPr/>
              </a:pPr>
              <a:r>
                <a:rPr kumimoji="0" lang="zh-CN" altLang="en-US" sz="1600" b="0" i="0" u="none" strike="noStrike" kern="1200" cap="none" spc="0" normalizeH="0" baseline="0" noProof="0" dirty="0">
                  <a:ln>
                    <a:noFill/>
                  </a:ln>
                  <a:solidFill>
                    <a:srgbClr val="262626"/>
                  </a:solidFill>
                  <a:effectLst/>
                  <a:uLnTx/>
                  <a:uFillTx/>
                  <a:latin typeface="微软雅黑 Light" panose="020B0502040204020203" charset="-122"/>
                  <a:ea typeface="微软雅黑 Light" panose="020B0502040204020203" charset="-122"/>
                  <a:cs typeface="+mn-cs"/>
                </a:rPr>
                <a:t>在检测器的不同计算阶段中，特征提取通常占计算量的主导地位。减少特征计算冗余最常用的思路是只计算一次整幅图像的特征映射，这已经实现了数十倍甚至数百倍的加速。</a:t>
              </a:r>
              <a:endParaRPr kumimoji="0" lang="zh-CN" altLang="en-US" sz="1600" b="0" i="0" u="none" strike="noStrike" kern="1200" cap="none" spc="0" normalizeH="0" baseline="0" noProof="0" dirty="0">
                <a:ln>
                  <a:noFill/>
                </a:ln>
                <a:solidFill>
                  <a:srgbClr val="262626"/>
                </a:solidFill>
                <a:effectLst/>
                <a:uLnTx/>
                <a:uFillTx/>
                <a:latin typeface="微软雅黑 Light" panose="020B0502040204020203" charset="-122"/>
                <a:ea typeface="微软雅黑 Light" panose="020B0502040204020203" charset="-122"/>
                <a:cs typeface="+mn-cs"/>
                <a:sym typeface="微软雅黑" panose="020B0503020204020204" pitchFamily="34" charset="-122"/>
              </a:endParaRPr>
            </a:p>
          </p:txBody>
        </p:sp>
      </p:grpSp>
      <p:sp>
        <p:nvSpPr>
          <p:cNvPr id="28" name="文本框 27"/>
          <p:cNvSpPr txBox="1"/>
          <p:nvPr/>
        </p:nvSpPr>
        <p:spPr>
          <a:xfrm>
            <a:off x="1981200" y="2181860"/>
            <a:ext cx="453390" cy="52197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a:t>
            </a:r>
          </a:p>
        </p:txBody>
      </p:sp>
      <p:grpSp>
        <p:nvGrpSpPr>
          <p:cNvPr id="35" name="组合 34"/>
          <p:cNvGrpSpPr/>
          <p:nvPr/>
        </p:nvGrpSpPr>
        <p:grpSpPr>
          <a:xfrm>
            <a:off x="3544570" y="2888274"/>
            <a:ext cx="8376285" cy="1440815"/>
            <a:chOff x="1478" y="3883"/>
            <a:chExt cx="13191" cy="2269"/>
          </a:xfrm>
        </p:grpSpPr>
        <p:sp>
          <p:nvSpPr>
            <p:cNvPr id="36" name="333333"/>
            <p:cNvSpPr txBox="1"/>
            <p:nvPr/>
          </p:nvSpPr>
          <p:spPr>
            <a:xfrm>
              <a:off x="1478" y="3883"/>
              <a:ext cx="1811" cy="580"/>
            </a:xfrm>
            <a:prstGeom prst="rect">
              <a:avLst/>
            </a:prstGeom>
            <a:noFill/>
            <a:ln w="9525">
              <a:noFill/>
            </a:ln>
          </p:spPr>
          <p:txBody>
            <a:bodyPr wrap="square" anchor="t">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cs"/>
                </a:rPr>
                <a:t>级联检测</a:t>
              </a:r>
            </a:p>
          </p:txBody>
        </p:sp>
        <p:sp>
          <p:nvSpPr>
            <p:cNvPr id="37" name="1111"/>
            <p:cNvSpPr txBox="1"/>
            <p:nvPr/>
          </p:nvSpPr>
          <p:spPr>
            <a:xfrm>
              <a:off x="1478" y="4358"/>
              <a:ext cx="13191" cy="1794"/>
            </a:xfrm>
            <a:prstGeom prst="rect">
              <a:avLst/>
            </a:prstGeom>
            <a:noFill/>
            <a:ln w="9525">
              <a:noFill/>
            </a:ln>
          </p:spPr>
          <p:txBody>
            <a:bodyPr wrap="square" tIns="36195" bIns="36195" anchor="t">
              <a:spAutoFit/>
            </a:bodyPr>
            <a:lstStyle/>
            <a:p>
              <a:pPr marL="0" marR="0" lvl="0" indent="0" algn="just" defTabSz="914400" rtl="0" eaLnBrk="1" fontAlgn="auto" latinLnBrk="0" hangingPunct="1">
                <a:lnSpc>
                  <a:spcPct val="150000"/>
                </a:lnSpc>
                <a:spcBef>
                  <a:spcPts val="0"/>
                </a:spcBef>
                <a:spcAft>
                  <a:spcPts val="0"/>
                </a:spcAft>
                <a:buClrTx/>
                <a:buSzTx/>
                <a:buFontTx/>
                <a:buNone/>
                <a:defRPr/>
              </a:pPr>
              <a:r>
                <a:rPr kumimoji="0" lang="zh-CN" altLang="en-US" sz="1600" b="0" i="0" u="none" strike="noStrike" kern="1200" cap="none" spc="0" normalizeH="0" baseline="0" noProof="0" dirty="0">
                  <a:ln>
                    <a:noFill/>
                  </a:ln>
                  <a:solidFill>
                    <a:srgbClr val="262626"/>
                  </a:solidFill>
                  <a:effectLst/>
                  <a:uLnTx/>
                  <a:uFillTx/>
                  <a:latin typeface="微软雅黑 Light" panose="020B0502040204020203" charset="-122"/>
                  <a:ea typeface="微软雅黑 Light" panose="020B0502040204020203" charset="-122"/>
                  <a:cs typeface="+mn-cs"/>
                </a:rPr>
                <a:t>级联检测是一种常用的技术。它采用了一种由粗到精的检测理念</a:t>
              </a:r>
              <a:r>
                <a:rPr kumimoji="0" lang="en-US" altLang="zh-CN" sz="1600" b="0" i="0" u="none" strike="noStrike" kern="1200" cap="none" spc="0" normalizeH="0" baseline="0" noProof="0" dirty="0">
                  <a:ln>
                    <a:noFill/>
                  </a:ln>
                  <a:solidFill>
                    <a:srgbClr val="262626"/>
                  </a:solidFill>
                  <a:effectLst/>
                  <a:uLnTx/>
                  <a:uFillTx/>
                  <a:latin typeface="微软雅黑 Light" panose="020B0502040204020203" charset="-122"/>
                  <a:ea typeface="微软雅黑 Light" panose="020B0502040204020203" charset="-122"/>
                  <a:cs typeface="+mn-cs"/>
                </a:rPr>
                <a:t>:</a:t>
              </a:r>
              <a:r>
                <a:rPr kumimoji="0" lang="zh-CN" altLang="en-US" sz="1600" b="0" i="0" u="none" strike="noStrike" kern="1200" cap="none" spc="0" normalizeH="0" baseline="0" noProof="0" dirty="0">
                  <a:ln>
                    <a:noFill/>
                  </a:ln>
                  <a:solidFill>
                    <a:srgbClr val="262626"/>
                  </a:solidFill>
                  <a:effectLst/>
                  <a:uLnTx/>
                  <a:uFillTx/>
                  <a:latin typeface="微软雅黑 Light" panose="020B0502040204020203" charset="-122"/>
                  <a:ea typeface="微软雅黑 Light" panose="020B0502040204020203" charset="-122"/>
                  <a:cs typeface="+mn-cs"/>
                </a:rPr>
                <a:t>用简单的计算过滤掉大多数简单的背景窗口，然后用复杂的窗口处理那些更困难的窗口。近年来，级联检测特别适用于“大场景中的小物体”的检测任务，如人脸检测、行人检测等。</a:t>
              </a:r>
              <a:endParaRPr kumimoji="0" lang="zh-CN" altLang="en-US" sz="1600" b="0" i="0" u="none" strike="noStrike" kern="1200" cap="none" spc="0" normalizeH="0" baseline="0" noProof="0" dirty="0">
                <a:ln>
                  <a:noFill/>
                </a:ln>
                <a:solidFill>
                  <a:srgbClr val="262626"/>
                </a:solidFill>
                <a:effectLst/>
                <a:uLnTx/>
                <a:uFillTx/>
                <a:latin typeface="微软雅黑 Light" panose="020B0502040204020203" charset="-122"/>
                <a:ea typeface="微软雅黑 Light" panose="020B0502040204020203" charset="-122"/>
                <a:cs typeface="+mn-cs"/>
                <a:sym typeface="微软雅黑" panose="020B0503020204020204" pitchFamily="34" charset="-122"/>
              </a:endParaRPr>
            </a:p>
          </p:txBody>
        </p:sp>
      </p:grpSp>
      <p:grpSp>
        <p:nvGrpSpPr>
          <p:cNvPr id="38" name="组合 37"/>
          <p:cNvGrpSpPr/>
          <p:nvPr/>
        </p:nvGrpSpPr>
        <p:grpSpPr>
          <a:xfrm>
            <a:off x="3544570" y="4686383"/>
            <a:ext cx="8376285" cy="1440815"/>
            <a:chOff x="1478" y="3883"/>
            <a:chExt cx="13191" cy="2269"/>
          </a:xfrm>
        </p:grpSpPr>
        <p:sp>
          <p:nvSpPr>
            <p:cNvPr id="39" name="333333"/>
            <p:cNvSpPr txBox="1"/>
            <p:nvPr/>
          </p:nvSpPr>
          <p:spPr>
            <a:xfrm>
              <a:off x="1478" y="3883"/>
              <a:ext cx="3591" cy="582"/>
            </a:xfrm>
            <a:prstGeom prst="rect">
              <a:avLst/>
            </a:prstGeom>
            <a:noFill/>
            <a:ln w="9525">
              <a:noFill/>
            </a:ln>
          </p:spPr>
          <p:txBody>
            <a:bodyPr wrap="square" anchor="t">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cs"/>
                </a:rPr>
                <a:t>网络修剪和量化</a:t>
              </a:r>
            </a:p>
          </p:txBody>
        </p:sp>
        <p:sp>
          <p:nvSpPr>
            <p:cNvPr id="40" name="1111"/>
            <p:cNvSpPr txBox="1"/>
            <p:nvPr/>
          </p:nvSpPr>
          <p:spPr>
            <a:xfrm>
              <a:off x="1478" y="4358"/>
              <a:ext cx="13191" cy="1794"/>
            </a:xfrm>
            <a:prstGeom prst="rect">
              <a:avLst/>
            </a:prstGeom>
            <a:noFill/>
            <a:ln w="9525">
              <a:noFill/>
            </a:ln>
          </p:spPr>
          <p:txBody>
            <a:bodyPr wrap="square" tIns="36195" bIns="36195" anchor="t">
              <a:spAutoFit/>
            </a:bodyPr>
            <a:lstStyle/>
            <a:p>
              <a:pPr marL="0" marR="0" lvl="0" indent="0" algn="just" defTabSz="914400" rtl="0" eaLnBrk="1" fontAlgn="auto" latinLnBrk="0" hangingPunct="1">
                <a:lnSpc>
                  <a:spcPct val="150000"/>
                </a:lnSpc>
                <a:spcBef>
                  <a:spcPts val="0"/>
                </a:spcBef>
                <a:spcAft>
                  <a:spcPts val="0"/>
                </a:spcAft>
                <a:buClrTx/>
                <a:buSzTx/>
                <a:buFontTx/>
                <a:buNone/>
                <a:defRPr/>
              </a:pPr>
              <a:r>
                <a:rPr kumimoji="0" lang="zh-CN" altLang="en-US" sz="1600" b="0" i="0" u="none" strike="noStrike" kern="1200" cap="none" spc="0" normalizeH="0" baseline="0" noProof="0" dirty="0">
                  <a:ln>
                    <a:noFill/>
                  </a:ln>
                  <a:solidFill>
                    <a:srgbClr val="262626"/>
                  </a:solidFill>
                  <a:effectLst/>
                  <a:uLnTx/>
                  <a:uFillTx/>
                  <a:latin typeface="微软雅黑 Light" panose="020B0502040204020203" charset="-122"/>
                  <a:ea typeface="微软雅黑 Light" panose="020B0502040204020203" charset="-122"/>
                  <a:cs typeface="+mn-cs"/>
                </a:rPr>
                <a:t>最近的网络修剪方法通常采用迭代的训练和修剪过程，即在每一阶段的训练后只去除一小组不重要的权值，并重复这些操作。而关于网络量化的工作则主要集中在网络二值化上，其目的是通过将其激活或权重量化为二进制变量来压缩网络，以便将浮点运算转换为逻辑运算。</a:t>
              </a:r>
              <a:endParaRPr kumimoji="0" lang="zh-CN" altLang="en-US" sz="1600" b="0" i="0" u="none" strike="noStrike" kern="1200" cap="none" spc="0" normalizeH="0" baseline="0" noProof="0" dirty="0">
                <a:ln>
                  <a:noFill/>
                </a:ln>
                <a:solidFill>
                  <a:srgbClr val="262626"/>
                </a:solidFill>
                <a:effectLst/>
                <a:uLnTx/>
                <a:uFillTx/>
                <a:latin typeface="微软雅黑 Light" panose="020B0502040204020203" charset="-122"/>
                <a:ea typeface="微软雅黑 Light" panose="020B0502040204020203" charset="-122"/>
                <a:cs typeface="+mn-cs"/>
                <a:sym typeface="微软雅黑" panose="020B0503020204020204" pitchFamily="34" charset="-122"/>
              </a:endParaRPr>
            </a:p>
          </p:txBody>
        </p:sp>
      </p:grpSp>
      <p:sp>
        <p:nvSpPr>
          <p:cNvPr id="44" name="文本框 43"/>
          <p:cNvSpPr txBox="1"/>
          <p:nvPr/>
        </p:nvSpPr>
        <p:spPr>
          <a:xfrm>
            <a:off x="1981200" y="3559810"/>
            <a:ext cx="453390" cy="52197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a:t>
            </a:r>
          </a:p>
        </p:txBody>
      </p:sp>
      <p:sp>
        <p:nvSpPr>
          <p:cNvPr id="45" name="文本框 44"/>
          <p:cNvSpPr txBox="1"/>
          <p:nvPr/>
        </p:nvSpPr>
        <p:spPr>
          <a:xfrm>
            <a:off x="1981200" y="4937760"/>
            <a:ext cx="453390" cy="52197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a:t>
            </a:r>
          </a:p>
        </p:txBody>
      </p:sp>
      <p:grpSp>
        <p:nvGrpSpPr>
          <p:cNvPr id="50" name="组合 49"/>
          <p:cNvGrpSpPr/>
          <p:nvPr/>
        </p:nvGrpSpPr>
        <p:grpSpPr>
          <a:xfrm>
            <a:off x="1720215" y="1266190"/>
            <a:ext cx="975360" cy="975360"/>
            <a:chOff x="3461" y="2138"/>
            <a:chExt cx="1536" cy="1536"/>
          </a:xfrm>
          <a:solidFill>
            <a:srgbClr val="701E5E"/>
          </a:solidFill>
        </p:grpSpPr>
        <p:sp>
          <p:nvSpPr>
            <p:cNvPr id="8" name="八角星 7"/>
            <p:cNvSpPr/>
            <p:nvPr/>
          </p:nvSpPr>
          <p:spPr>
            <a:xfrm>
              <a:off x="3461" y="2138"/>
              <a:ext cx="1537" cy="1537"/>
            </a:xfrm>
            <a:prstGeom prst="star8">
              <a:avLst>
                <a:gd name="adj" fmla="val 3828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a:ea typeface="微软雅黑" panose="020B0503020204020204" pitchFamily="34" charset="-122"/>
                <a:cs typeface="+mn-cs"/>
              </a:endParaRPr>
            </a:p>
          </p:txBody>
        </p:sp>
        <p:pic>
          <p:nvPicPr>
            <p:cNvPr id="46" name="图片 45" descr="31393935333436333b31393936333833343bcfdfd0d4cafdbeddcdbc"/>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72" y="2530"/>
              <a:ext cx="752" cy="752"/>
            </a:xfrm>
            <a:prstGeom prst="rect">
              <a:avLst/>
            </a:prstGeom>
          </p:spPr>
        </p:pic>
      </p:grpSp>
      <p:grpSp>
        <p:nvGrpSpPr>
          <p:cNvPr id="51" name="组合 50"/>
          <p:cNvGrpSpPr/>
          <p:nvPr/>
        </p:nvGrpSpPr>
        <p:grpSpPr>
          <a:xfrm>
            <a:off x="1720215" y="2644140"/>
            <a:ext cx="975360" cy="975360"/>
            <a:chOff x="3461" y="4343"/>
            <a:chExt cx="1536" cy="1536"/>
          </a:xfrm>
        </p:grpSpPr>
        <p:sp>
          <p:nvSpPr>
            <p:cNvPr id="9" name="八角星 8"/>
            <p:cNvSpPr/>
            <p:nvPr/>
          </p:nvSpPr>
          <p:spPr>
            <a:xfrm>
              <a:off x="3461" y="4343"/>
              <a:ext cx="1537" cy="1537"/>
            </a:xfrm>
            <a:prstGeom prst="star8">
              <a:avLst>
                <a:gd name="adj" fmla="val 38288"/>
              </a:avLst>
            </a:prstGeom>
            <a:solidFill>
              <a:srgbClr val="B78E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a:ea typeface="微软雅黑" panose="020B0503020204020204" pitchFamily="34" charset="-122"/>
                <a:cs typeface="+mn-cs"/>
              </a:endParaRPr>
            </a:p>
          </p:txBody>
        </p:sp>
        <p:pic>
          <p:nvPicPr>
            <p:cNvPr id="47" name="图片 46" descr="303b32303039333137363bc1b4bdd3"/>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715" y="4559"/>
              <a:ext cx="1028" cy="1028"/>
            </a:xfrm>
            <a:prstGeom prst="rect">
              <a:avLst/>
            </a:prstGeom>
          </p:spPr>
        </p:pic>
      </p:grpSp>
      <p:grpSp>
        <p:nvGrpSpPr>
          <p:cNvPr id="52" name="组合 51"/>
          <p:cNvGrpSpPr/>
          <p:nvPr/>
        </p:nvGrpSpPr>
        <p:grpSpPr>
          <a:xfrm>
            <a:off x="1720850" y="4022090"/>
            <a:ext cx="975360" cy="975360"/>
            <a:chOff x="3461" y="6548"/>
            <a:chExt cx="1536" cy="1536"/>
          </a:xfrm>
          <a:solidFill>
            <a:srgbClr val="701E5E"/>
          </a:solidFill>
        </p:grpSpPr>
        <p:sp>
          <p:nvSpPr>
            <p:cNvPr id="10" name="八角星 9"/>
            <p:cNvSpPr/>
            <p:nvPr/>
          </p:nvSpPr>
          <p:spPr>
            <a:xfrm>
              <a:off x="3461" y="6548"/>
              <a:ext cx="1537" cy="1537"/>
            </a:xfrm>
            <a:prstGeom prst="star8">
              <a:avLst>
                <a:gd name="adj" fmla="val 3828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a:ea typeface="微软雅黑" panose="020B0503020204020204" pitchFamily="34" charset="-122"/>
                <a:cs typeface="+mn-cs"/>
              </a:endParaRPr>
            </a:p>
          </p:txBody>
        </p:sp>
        <p:pic>
          <p:nvPicPr>
            <p:cNvPr id="48" name="图片 47" descr="303b32303139323730333bc7a6b1ca"/>
            <p:cNvPicPr>
              <a:picLocks noChangeAspect="1"/>
            </p:cNvPicPr>
            <p:nvPr/>
          </p:nvPicPr>
          <p:blipFill>
            <a:blip r:embed="rId7"/>
            <a:stretch>
              <a:fillRect/>
            </a:stretch>
          </p:blipFill>
          <p:spPr>
            <a:xfrm>
              <a:off x="3798" y="6928"/>
              <a:ext cx="864" cy="864"/>
            </a:xfrm>
            <a:prstGeom prst="rect">
              <a:avLst/>
            </a:prstGeom>
          </p:spPr>
        </p:pic>
      </p:grpSp>
      <p:grpSp>
        <p:nvGrpSpPr>
          <p:cNvPr id="53" name="组合 52"/>
          <p:cNvGrpSpPr/>
          <p:nvPr/>
        </p:nvGrpSpPr>
        <p:grpSpPr>
          <a:xfrm>
            <a:off x="1719898" y="5400040"/>
            <a:ext cx="975995" cy="975995"/>
            <a:chOff x="3461" y="8753"/>
            <a:chExt cx="1537" cy="1537"/>
          </a:xfrm>
        </p:grpSpPr>
        <p:sp>
          <p:nvSpPr>
            <p:cNvPr id="27" name="八角星 26"/>
            <p:cNvSpPr/>
            <p:nvPr/>
          </p:nvSpPr>
          <p:spPr>
            <a:xfrm>
              <a:off x="3461" y="8753"/>
              <a:ext cx="1537" cy="1537"/>
            </a:xfrm>
            <a:prstGeom prst="star8">
              <a:avLst>
                <a:gd name="adj" fmla="val 38288"/>
              </a:avLst>
            </a:prstGeom>
            <a:solidFill>
              <a:srgbClr val="B78E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a:ea typeface="微软雅黑" panose="020B0503020204020204" pitchFamily="34" charset="-122"/>
                <a:cs typeface="+mn-cs"/>
              </a:endParaRPr>
            </a:p>
          </p:txBody>
        </p:sp>
        <p:pic>
          <p:nvPicPr>
            <p:cNvPr id="49" name="图片 48" descr="303b32303039333131343bd1adbbb7"/>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677" y="8980"/>
              <a:ext cx="1106" cy="1106"/>
            </a:xfrm>
            <a:prstGeom prst="rect">
              <a:avLst/>
            </a:prstGeom>
          </p:spPr>
        </p:pic>
      </p:grpSp>
      <p:cxnSp>
        <p:nvCxnSpPr>
          <p:cNvPr id="54" name="直接连接符 53"/>
          <p:cNvCxnSpPr/>
          <p:nvPr/>
        </p:nvCxnSpPr>
        <p:spPr>
          <a:xfrm>
            <a:off x="3647440" y="2402840"/>
            <a:ext cx="6984000" cy="0"/>
          </a:xfrm>
          <a:prstGeom prst="line">
            <a:avLst/>
          </a:prstGeom>
          <a:ln>
            <a:solidFill>
              <a:srgbClr val="EFE6E1"/>
            </a:solidFill>
            <a:prstDash val="lgDash"/>
          </a:ln>
        </p:spPr>
        <p:style>
          <a:lnRef idx="1">
            <a:schemeClr val="accent1"/>
          </a:lnRef>
          <a:fillRef idx="0">
            <a:schemeClr val="accent1"/>
          </a:fillRef>
          <a:effectRef idx="0">
            <a:schemeClr val="accent1"/>
          </a:effectRef>
          <a:fontRef idx="minor">
            <a:schemeClr val="tx1"/>
          </a:fontRef>
        </p:style>
      </p:cxnSp>
      <p:cxnSp>
        <p:nvCxnSpPr>
          <p:cNvPr id="55" name="直接连接符 54"/>
          <p:cNvCxnSpPr/>
          <p:nvPr/>
        </p:nvCxnSpPr>
        <p:spPr>
          <a:xfrm>
            <a:off x="3655695" y="3823335"/>
            <a:ext cx="6984000" cy="0"/>
          </a:xfrm>
          <a:prstGeom prst="line">
            <a:avLst/>
          </a:prstGeom>
          <a:ln>
            <a:solidFill>
              <a:srgbClr val="EFE6E1"/>
            </a:solidFill>
            <a:prstDash val="lgDash"/>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a:xfrm>
            <a:off x="3655695" y="5223510"/>
            <a:ext cx="6984000" cy="0"/>
          </a:xfrm>
          <a:prstGeom prst="line">
            <a:avLst/>
          </a:prstGeom>
          <a:ln>
            <a:solidFill>
              <a:srgbClr val="EFE6E1"/>
            </a:solidFill>
            <a:prstDash val="lgDash"/>
          </a:ln>
        </p:spPr>
        <p:style>
          <a:lnRef idx="1">
            <a:schemeClr val="accent1"/>
          </a:lnRef>
          <a:fillRef idx="0">
            <a:schemeClr val="accent1"/>
          </a:fillRef>
          <a:effectRef idx="0">
            <a:schemeClr val="accent1"/>
          </a:effectRef>
          <a:fontRef idx="minor">
            <a:schemeClr val="tx1"/>
          </a:fontRef>
        </p:style>
      </p:cxnSp>
    </p:spTree>
    <p:custDataLst>
      <p:tags r:id="rId1"/>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1"/>
          <p:nvPr/>
        </p:nvSpPr>
        <p:spPr>
          <a:xfrm>
            <a:off x="4707255" y="233680"/>
            <a:ext cx="2772410" cy="649188"/>
          </a:xfrm>
          <a:prstGeom prst="roundRect">
            <a:avLst>
              <a:gd name="adj" fmla="val 49999"/>
            </a:avLst>
          </a:prstGeom>
          <a:solidFill>
            <a:srgbClr val="701E5E"/>
          </a:solidFill>
        </p:spPr>
        <p:txBody>
          <a:bodyPr wrap="square"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400" b="1" spc="300" dirty="0">
                <a:solidFill>
                  <a:srgbClr val="FFFFFF"/>
                </a:solidFill>
                <a:latin typeface="微软雅黑" panose="020B0503020204020204" pitchFamily="34" charset="-122"/>
                <a:ea typeface="微软雅黑" panose="020B0503020204020204" pitchFamily="34" charset="-122"/>
                <a:sym typeface="+mn-ea"/>
              </a:rPr>
              <a:t>论文动机</a:t>
            </a:r>
            <a:endParaRPr kumimoji="0" lang="zh-CN" altLang="en-US" sz="2400" b="1" i="0" u="none" strike="noStrike" kern="1200" cap="none" spc="30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sym typeface="+mn-ea"/>
            </a:endParaRPr>
          </a:p>
        </p:txBody>
      </p:sp>
      <p:sp>
        <p:nvSpPr>
          <p:cNvPr id="3" name="矩形 2"/>
          <p:cNvSpPr/>
          <p:nvPr/>
        </p:nvSpPr>
        <p:spPr>
          <a:xfrm>
            <a:off x="153035" y="3205905"/>
            <a:ext cx="5928360" cy="2669963"/>
          </a:xfrm>
          <a:prstGeom prst="rect">
            <a:avLst/>
          </a:prstGeom>
          <a:solidFill>
            <a:srgbClr val="701E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a:ea typeface="微软雅黑" panose="020B0503020204020204" pitchFamily="34" charset="-122"/>
              <a:cs typeface="+mn-cs"/>
            </a:endParaRPr>
          </a:p>
        </p:txBody>
      </p:sp>
      <p:grpSp>
        <p:nvGrpSpPr>
          <p:cNvPr id="23" name="组合 22"/>
          <p:cNvGrpSpPr/>
          <p:nvPr/>
        </p:nvGrpSpPr>
        <p:grpSpPr>
          <a:xfrm>
            <a:off x="334010" y="3378860"/>
            <a:ext cx="5532755" cy="1952568"/>
            <a:chOff x="1478" y="3924"/>
            <a:chExt cx="8713" cy="1953"/>
          </a:xfrm>
        </p:grpSpPr>
        <p:sp>
          <p:nvSpPr>
            <p:cNvPr id="24" name="333333"/>
            <p:cNvSpPr txBox="1"/>
            <p:nvPr/>
          </p:nvSpPr>
          <p:spPr>
            <a:xfrm>
              <a:off x="1478" y="3924"/>
              <a:ext cx="5554" cy="582"/>
            </a:xfrm>
            <a:prstGeom prst="rect">
              <a:avLst/>
            </a:prstGeom>
            <a:noFill/>
            <a:ln w="9525">
              <a:noFill/>
            </a:ln>
          </p:spPr>
          <p:txBody>
            <a:bodyPr wrap="square" anchor="t">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b="1" dirty="0">
                  <a:solidFill>
                    <a:srgbClr val="FFFFFF"/>
                  </a:solidFill>
                  <a:latin typeface="+mn-ea"/>
                </a:rPr>
                <a:t>挑战一：</a:t>
              </a:r>
              <a:r>
                <a:rPr kumimoji="0" lang="zh-CN" altLang="en-US" sz="1800" b="1" i="0" u="none" strike="noStrike" kern="1200" cap="none" spc="0" normalizeH="0" baseline="0" noProof="0" dirty="0">
                  <a:ln>
                    <a:noFill/>
                  </a:ln>
                  <a:solidFill>
                    <a:srgbClr val="FFFFFF"/>
                  </a:solidFill>
                  <a:effectLst/>
                  <a:uLnTx/>
                  <a:uFillTx/>
                  <a:latin typeface="+mn-ea"/>
                  <a:cs typeface="+mn-cs"/>
                </a:rPr>
                <a:t>高效的多尺度特征融合</a:t>
              </a:r>
            </a:p>
          </p:txBody>
        </p:sp>
        <p:sp>
          <p:nvSpPr>
            <p:cNvPr id="25" name="1111"/>
            <p:cNvSpPr txBox="1"/>
            <p:nvPr/>
          </p:nvSpPr>
          <p:spPr>
            <a:xfrm>
              <a:off x="1478" y="4368"/>
              <a:ext cx="8713" cy="1509"/>
            </a:xfrm>
            <a:prstGeom prst="rect">
              <a:avLst/>
            </a:prstGeom>
            <a:noFill/>
            <a:ln w="9525">
              <a:noFill/>
            </a:ln>
          </p:spPr>
          <p:txBody>
            <a:bodyPr wrap="square" tIns="36195" bIns="36195" anchor="t">
              <a:spAutoFit/>
            </a:bodyPr>
            <a:lstStyle/>
            <a:p>
              <a:pPr marL="0" marR="0" lvl="0" indent="0" algn="just" defTabSz="914400" rtl="0" eaLnBrk="1" fontAlgn="auto" latinLnBrk="0" hangingPunct="1">
                <a:lnSpc>
                  <a:spcPct val="150000"/>
                </a:lnSpc>
                <a:spcBef>
                  <a:spcPts val="0"/>
                </a:spcBef>
                <a:spcAft>
                  <a:spcPts val="0"/>
                </a:spcAft>
                <a:buClrTx/>
                <a:buSzTx/>
                <a:buFontTx/>
                <a:buNone/>
                <a:defRPr/>
              </a:pPr>
              <a:r>
                <a:rPr kumimoji="0" lang="zh-CN" altLang="en-US" sz="1600" b="0" i="0" u="none" strike="noStrike" kern="1200" cap="none" spc="0" normalizeH="0" baseline="0" noProof="0" dirty="0">
                  <a:ln>
                    <a:noFill/>
                  </a:ln>
                  <a:solidFill>
                    <a:srgbClr val="FFFFFF"/>
                  </a:solidFill>
                  <a:effectLst/>
                  <a:uLnTx/>
                  <a:uFillTx/>
                  <a:latin typeface="微软雅黑 Light" panose="020B0502040204020203" charset="-122"/>
                  <a:ea typeface="微软雅黑 Light" panose="020B0502040204020203" charset="-122"/>
                  <a:cs typeface="+mn-cs"/>
                </a:rPr>
                <a:t>之前，不同的输入特征的分辨率不同，对融合输出特征的贡献不均，本文提出了一个简单而高效的加权双向特征金字塔网络</a:t>
              </a:r>
              <a:r>
                <a:rPr kumimoji="0" lang="en-US" altLang="zh-CN" sz="1600" b="0" i="0" u="none" strike="noStrike" kern="1200" cap="none" spc="0" normalizeH="0" baseline="0" noProof="0" dirty="0">
                  <a:ln>
                    <a:noFill/>
                  </a:ln>
                  <a:solidFill>
                    <a:srgbClr val="FFFFFF"/>
                  </a:solidFill>
                  <a:effectLst/>
                  <a:uLnTx/>
                  <a:uFillTx/>
                  <a:latin typeface="微软雅黑 Light" panose="020B0502040204020203" charset="-122"/>
                  <a:ea typeface="微软雅黑 Light" panose="020B0502040204020203" charset="-122"/>
                  <a:cs typeface="+mn-cs"/>
                </a:rPr>
                <a:t>(</a:t>
              </a:r>
              <a:r>
                <a:rPr kumimoji="0" lang="en-US" altLang="zh-CN" sz="1600" b="0" i="0" u="none" strike="noStrike" kern="1200" cap="none" spc="0" normalizeH="0" baseline="0" noProof="0" dirty="0" err="1">
                  <a:ln>
                    <a:noFill/>
                  </a:ln>
                  <a:solidFill>
                    <a:srgbClr val="FFFFFF"/>
                  </a:solidFill>
                  <a:effectLst/>
                  <a:uLnTx/>
                  <a:uFillTx/>
                  <a:latin typeface="微软雅黑 Light" panose="020B0502040204020203" charset="-122"/>
                  <a:ea typeface="微软雅黑 Light" panose="020B0502040204020203" charset="-122"/>
                  <a:cs typeface="+mn-cs"/>
                </a:rPr>
                <a:t>BiFPN</a:t>
              </a:r>
              <a:r>
                <a:rPr kumimoji="0" lang="en-US" altLang="zh-CN" sz="1600" b="0" i="0" u="none" strike="noStrike" kern="1200" cap="none" spc="0" normalizeH="0" baseline="0" noProof="0" dirty="0">
                  <a:ln>
                    <a:noFill/>
                  </a:ln>
                  <a:solidFill>
                    <a:srgbClr val="FFFFFF"/>
                  </a:solidFill>
                  <a:effectLst/>
                  <a:uLnTx/>
                  <a:uFillTx/>
                  <a:latin typeface="微软雅黑 Light" panose="020B0502040204020203" charset="-122"/>
                  <a:ea typeface="微软雅黑 Light" panose="020B0502040204020203" charset="-122"/>
                  <a:cs typeface="+mn-cs"/>
                </a:rPr>
                <a:t>)</a:t>
              </a:r>
              <a:r>
                <a:rPr kumimoji="0" lang="zh-CN" altLang="en-US" sz="1600" b="0" i="0" u="none" strike="noStrike" kern="1200" cap="none" spc="0" normalizeH="0" baseline="0" noProof="0" dirty="0">
                  <a:ln>
                    <a:noFill/>
                  </a:ln>
                  <a:solidFill>
                    <a:srgbClr val="FFFFFF"/>
                  </a:solidFill>
                  <a:effectLst/>
                  <a:uLnTx/>
                  <a:uFillTx/>
                  <a:latin typeface="微软雅黑 Light" panose="020B0502040204020203" charset="-122"/>
                  <a:ea typeface="微软雅黑 Light" panose="020B0502040204020203" charset="-122"/>
                  <a:cs typeface="+mn-cs"/>
                </a:rPr>
                <a:t>，该网络引入了可学习的权重以了解不同输入特征的重要性，同时重复多尺度特征融合。</a:t>
              </a:r>
              <a:endParaRPr kumimoji="0" lang="zh-CN" altLang="en-US" sz="1600" b="0" i="0" u="none" strike="noStrike" kern="1200" cap="none" spc="0" normalizeH="0" baseline="0" noProof="0" dirty="0">
                <a:ln>
                  <a:noFill/>
                </a:ln>
                <a:solidFill>
                  <a:srgbClr val="FFFFFF"/>
                </a:solidFill>
                <a:effectLst/>
                <a:uLnTx/>
                <a:uFillTx/>
                <a:latin typeface="微软雅黑 Light" panose="020B0502040204020203" charset="-122"/>
                <a:ea typeface="微软雅黑 Light" panose="020B0502040204020203" charset="-122"/>
                <a:cs typeface="+mn-cs"/>
                <a:sym typeface="微软雅黑" panose="020B0503020204020204" pitchFamily="34" charset="-122"/>
              </a:endParaRPr>
            </a:p>
          </p:txBody>
        </p:sp>
      </p:grpSp>
      <p:sp>
        <p:nvSpPr>
          <p:cNvPr id="8" name="1111"/>
          <p:cNvSpPr txBox="1"/>
          <p:nvPr/>
        </p:nvSpPr>
        <p:spPr>
          <a:xfrm>
            <a:off x="334010" y="1118869"/>
            <a:ext cx="11503660" cy="1686167"/>
          </a:xfrm>
          <a:prstGeom prst="rect">
            <a:avLst/>
          </a:prstGeom>
          <a:noFill/>
          <a:ln w="9525">
            <a:noFill/>
          </a:ln>
        </p:spPr>
        <p:txBody>
          <a:bodyPr wrap="square" tIns="36195" bIns="36195" anchor="t">
            <a:spAutoFit/>
          </a:bodyPr>
          <a:lstStyle/>
          <a:p>
            <a:pPr marL="0" marR="0" lvl="0" indent="0" algn="just" defTabSz="914400" rtl="0" eaLnBrk="1" fontAlgn="auto" latinLnBrk="0" hangingPunct="1">
              <a:lnSpc>
                <a:spcPct val="150000"/>
              </a:lnSpc>
              <a:spcBef>
                <a:spcPts val="0"/>
              </a:spcBef>
              <a:spcAft>
                <a:spcPts val="0"/>
              </a:spcAft>
              <a:buClrTx/>
              <a:buSzTx/>
              <a:buFontTx/>
              <a:buNone/>
              <a:defRPr/>
            </a:pPr>
            <a:r>
              <a:rPr kumimoji="0" lang="zh-CN" altLang="en-US" b="0" i="0" u="none" strike="noStrike" kern="12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rPr>
              <a:t>近年来，目标检测问题在精确度上取得了巨大进展；同时，目标探测器也变得越来越昂贵。那么，是否有可能在资源限制范围内构建具有更高精度和更高效率的可扩展检测架构呢？本文通过系统地研究探测器架构的各种设计选择来解决了这一问题。基于单阶段检测器范式，研究者研究了骨干网、特征融合和类</a:t>
            </a:r>
            <a:r>
              <a:rPr kumimoji="0" lang="en-US" altLang="zh-CN" b="0" i="0" u="none" strike="noStrike" kern="12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rPr>
              <a:t>/</a:t>
            </a:r>
            <a:r>
              <a:rPr kumimoji="0" lang="zh-CN" altLang="en-US" b="0" i="0" u="none" strike="noStrike" kern="12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rPr>
              <a:t>盒网络的设计选择，并确定了以下两个主要挑战：</a:t>
            </a:r>
            <a:endParaRPr kumimoji="0" lang="zh-CN" altLang="en-US" b="0" i="0" u="none" strike="noStrike" kern="12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 name="矩形 1"/>
          <p:cNvSpPr/>
          <p:nvPr/>
        </p:nvSpPr>
        <p:spPr>
          <a:xfrm>
            <a:off x="6121628" y="3203825"/>
            <a:ext cx="5928360" cy="2663575"/>
          </a:xfrm>
          <a:prstGeom prst="rect">
            <a:avLst/>
          </a:prstGeom>
          <a:solidFill>
            <a:srgbClr val="701E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a:ea typeface="微软雅黑" panose="020B0503020204020204" pitchFamily="34" charset="-122"/>
              <a:cs typeface="+mn-cs"/>
            </a:endParaRPr>
          </a:p>
        </p:txBody>
      </p:sp>
      <p:grpSp>
        <p:nvGrpSpPr>
          <p:cNvPr id="6" name="组合 5"/>
          <p:cNvGrpSpPr/>
          <p:nvPr/>
        </p:nvGrpSpPr>
        <p:grpSpPr>
          <a:xfrm>
            <a:off x="6302603" y="3379482"/>
            <a:ext cx="5532755" cy="2312264"/>
            <a:chOff x="1478" y="4019"/>
            <a:chExt cx="8713" cy="3641"/>
          </a:xfrm>
        </p:grpSpPr>
        <p:sp>
          <p:nvSpPr>
            <p:cNvPr id="7" name="333333"/>
            <p:cNvSpPr txBox="1"/>
            <p:nvPr/>
          </p:nvSpPr>
          <p:spPr>
            <a:xfrm>
              <a:off x="1478" y="4019"/>
              <a:ext cx="4435" cy="582"/>
            </a:xfrm>
            <a:prstGeom prst="rect">
              <a:avLst/>
            </a:prstGeom>
            <a:noFill/>
            <a:ln w="9525">
              <a:noFill/>
            </a:ln>
          </p:spPr>
          <p:txBody>
            <a:bodyPr wrap="square" anchor="t">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b="1" dirty="0">
                  <a:solidFill>
                    <a:srgbClr val="FFFFFF"/>
                  </a:solidFill>
                  <a:latin typeface="微软雅黑" panose="020B0503020204020204" pitchFamily="34" charset="-122"/>
                  <a:ea typeface="微软雅黑" panose="020B0503020204020204" pitchFamily="34" charset="-122"/>
                </a:rPr>
                <a:t>挑战二：模型缩放</a:t>
              </a:r>
              <a:endParaRPr kumimoji="0" lang="zh-CN" altLang="en-US" sz="18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18" name="1111"/>
            <p:cNvSpPr txBox="1"/>
            <p:nvPr/>
          </p:nvSpPr>
          <p:spPr>
            <a:xfrm>
              <a:off x="1478" y="4703"/>
              <a:ext cx="8713" cy="2957"/>
            </a:xfrm>
            <a:prstGeom prst="rect">
              <a:avLst/>
            </a:prstGeom>
            <a:noFill/>
            <a:ln w="9525">
              <a:noFill/>
            </a:ln>
          </p:spPr>
          <p:txBody>
            <a:bodyPr wrap="square" tIns="36195" bIns="36195" anchor="t">
              <a:spAutoFit/>
            </a:bodyPr>
            <a:lstStyle/>
            <a:p>
              <a:pPr marL="0" marR="0" lvl="0" indent="0" algn="just" defTabSz="914400" rtl="0" eaLnBrk="1" fontAlgn="auto" latinLnBrk="0" hangingPunct="1">
                <a:lnSpc>
                  <a:spcPct val="150000"/>
                </a:lnSpc>
                <a:spcBef>
                  <a:spcPts val="0"/>
                </a:spcBef>
                <a:spcAft>
                  <a:spcPts val="0"/>
                </a:spcAft>
                <a:buClrTx/>
                <a:buSzTx/>
                <a:buFontTx/>
                <a:buNone/>
                <a:defRPr/>
              </a:pPr>
              <a:r>
                <a:rPr kumimoji="0" lang="zh-CN" altLang="en-US" sz="1600" b="0" i="0" u="none" strike="noStrike" kern="1200" cap="none" spc="0" normalizeH="0" baseline="0" noProof="0" dirty="0">
                  <a:ln>
                    <a:noFill/>
                  </a:ln>
                  <a:solidFill>
                    <a:srgbClr val="FFFFFF"/>
                  </a:solidFill>
                  <a:effectLst/>
                  <a:uLnTx/>
                  <a:uFillTx/>
                  <a:latin typeface="微软雅黑 Light" panose="020B0502040204020203" charset="-122"/>
                  <a:ea typeface="微软雅黑 Light" panose="020B0502040204020203" charset="-122"/>
                  <a:cs typeface="+mn-cs"/>
                </a:rPr>
                <a:t>之前的工作主要依赖于大的</a:t>
              </a:r>
              <a:r>
                <a:rPr kumimoji="0" lang="en-US" altLang="zh-CN" sz="1600" b="0" i="0" u="none" strike="noStrike" kern="1200" cap="none" spc="0" normalizeH="0" baseline="0" noProof="0" dirty="0">
                  <a:ln>
                    <a:noFill/>
                  </a:ln>
                  <a:solidFill>
                    <a:srgbClr val="FFFFFF"/>
                  </a:solidFill>
                  <a:effectLst/>
                  <a:uLnTx/>
                  <a:uFillTx/>
                  <a:latin typeface="微软雅黑 Light" panose="020B0502040204020203" charset="-122"/>
                  <a:ea typeface="微软雅黑 Light" panose="020B0502040204020203" charset="-122"/>
                  <a:cs typeface="+mn-cs"/>
                </a:rPr>
                <a:t>backbone</a:t>
              </a:r>
              <a:r>
                <a:rPr kumimoji="0" lang="zh-CN" altLang="en-US" sz="1600" b="0" i="0" u="none" strike="noStrike" kern="1200" cap="none" spc="0" normalizeH="0" baseline="0" noProof="0" dirty="0">
                  <a:ln>
                    <a:noFill/>
                  </a:ln>
                  <a:solidFill>
                    <a:srgbClr val="FFFFFF"/>
                  </a:solidFill>
                  <a:effectLst/>
                  <a:uLnTx/>
                  <a:uFillTx/>
                  <a:latin typeface="微软雅黑 Light" panose="020B0502040204020203" charset="-122"/>
                  <a:ea typeface="微软雅黑 Light" panose="020B0502040204020203" charset="-122"/>
                  <a:cs typeface="+mn-cs"/>
                </a:rPr>
                <a:t>网络或者更大的输入图片尺寸来获得更好的准确率，本文提出了一种复合缩放方法，并提出了一个新的目标检测器系列</a:t>
              </a:r>
              <a:r>
                <a:rPr kumimoji="0" lang="en-US" altLang="zh-CN" sz="1600" b="0" i="0" u="none" strike="noStrike" kern="1200" cap="none" spc="0" normalizeH="0" baseline="0" noProof="0" dirty="0">
                  <a:ln>
                    <a:noFill/>
                  </a:ln>
                  <a:solidFill>
                    <a:srgbClr val="FFFFFF"/>
                  </a:solidFill>
                  <a:effectLst/>
                  <a:uLnTx/>
                  <a:uFillTx/>
                  <a:latin typeface="微软雅黑 Light" panose="020B0502040204020203" charset="-122"/>
                  <a:ea typeface="微软雅黑 Light" panose="020B0502040204020203" charset="-122"/>
                  <a:cs typeface="+mn-cs"/>
                </a:rPr>
                <a:t>——</a:t>
              </a:r>
              <a:r>
                <a:rPr kumimoji="0" lang="en-US" altLang="zh-CN" sz="1600" b="0" i="0" u="none" strike="noStrike" kern="1200" cap="none" spc="0" normalizeH="0" baseline="0" noProof="0" dirty="0" err="1">
                  <a:ln>
                    <a:noFill/>
                  </a:ln>
                  <a:solidFill>
                    <a:srgbClr val="FFFFFF"/>
                  </a:solidFill>
                  <a:effectLst/>
                  <a:uLnTx/>
                  <a:uFillTx/>
                  <a:latin typeface="微软雅黑 Light" panose="020B0502040204020203" charset="-122"/>
                  <a:ea typeface="微软雅黑 Light" panose="020B0502040204020203" charset="-122"/>
                  <a:cs typeface="+mn-cs"/>
                </a:rPr>
                <a:t>EfficientDet</a:t>
              </a:r>
              <a:r>
                <a:rPr kumimoji="0" lang="zh-CN" altLang="en-US" sz="1600" b="0" i="0" u="none" strike="noStrike" kern="1200" cap="none" spc="0" normalizeH="0" baseline="0" noProof="0" dirty="0">
                  <a:ln>
                    <a:noFill/>
                  </a:ln>
                  <a:solidFill>
                    <a:srgbClr val="FFFFFF"/>
                  </a:solidFill>
                  <a:effectLst/>
                  <a:uLnTx/>
                  <a:uFillTx/>
                  <a:latin typeface="微软雅黑 Light" panose="020B0502040204020203" charset="-122"/>
                  <a:ea typeface="微软雅黑 Light" panose="020B0502040204020203" charset="-122"/>
                  <a:cs typeface="+mn-cs"/>
                </a:rPr>
                <a:t>，与以前的物体检测器相比，它以更少的参数和</a:t>
              </a:r>
              <a:r>
                <a:rPr kumimoji="0" lang="en-US" altLang="zh-CN" sz="1600" b="0" i="0" u="none" strike="noStrike" kern="1200" cap="none" spc="0" normalizeH="0" baseline="0" noProof="0" dirty="0">
                  <a:ln>
                    <a:noFill/>
                  </a:ln>
                  <a:solidFill>
                    <a:srgbClr val="FFFFFF"/>
                  </a:solidFill>
                  <a:effectLst/>
                  <a:uLnTx/>
                  <a:uFillTx/>
                  <a:latin typeface="微软雅黑 Light" panose="020B0502040204020203" charset="-122"/>
                  <a:ea typeface="微软雅黑 Light" panose="020B0502040204020203" charset="-122"/>
                  <a:cs typeface="+mn-cs"/>
                </a:rPr>
                <a:t>FLOP</a:t>
              </a:r>
              <a:r>
                <a:rPr kumimoji="0" lang="zh-CN" altLang="en-US" sz="1600" b="0" i="0" u="none" strike="noStrike" kern="1200" cap="none" spc="0" normalizeH="0" baseline="0" noProof="0" dirty="0">
                  <a:ln>
                    <a:noFill/>
                  </a:ln>
                  <a:solidFill>
                    <a:srgbClr val="FFFFFF"/>
                  </a:solidFill>
                  <a:effectLst/>
                  <a:uLnTx/>
                  <a:uFillTx/>
                  <a:latin typeface="微软雅黑 Light" panose="020B0502040204020203" charset="-122"/>
                  <a:ea typeface="微软雅黑 Light" panose="020B0502040204020203" charset="-122"/>
                  <a:cs typeface="+mn-cs"/>
                </a:rPr>
                <a:t>持续获得更高的精度。</a:t>
              </a:r>
              <a:endParaRPr kumimoji="0" lang="zh-CN" altLang="en-US" sz="1600" b="0" i="0" u="none" strike="noStrike" kern="1200" cap="none" spc="0" normalizeH="0" baseline="0" noProof="0" dirty="0">
                <a:ln>
                  <a:noFill/>
                </a:ln>
                <a:solidFill>
                  <a:srgbClr val="FFFFFF"/>
                </a:solidFill>
                <a:effectLst/>
                <a:uLnTx/>
                <a:uFillTx/>
                <a:latin typeface="微软雅黑 Light" panose="020B0502040204020203" charset="-122"/>
                <a:ea typeface="微软雅黑 Light" panose="020B0502040204020203" charset="-122"/>
                <a:cs typeface="+mn-cs"/>
                <a:sym typeface="微软雅黑" panose="020B0503020204020204" pitchFamily="34" charset="-122"/>
              </a:endParaRPr>
            </a:p>
          </p:txBody>
        </p:sp>
      </p:grpSp>
    </p:spTree>
    <p:custDataLst>
      <p:tags r:id="rId1"/>
    </p:custData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1"/>
          <p:nvPr/>
        </p:nvSpPr>
        <p:spPr>
          <a:xfrm>
            <a:off x="4707255" y="233680"/>
            <a:ext cx="2772410" cy="649188"/>
          </a:xfrm>
          <a:prstGeom prst="roundRect">
            <a:avLst>
              <a:gd name="adj" fmla="val 49999"/>
            </a:avLst>
          </a:prstGeom>
          <a:solidFill>
            <a:srgbClr val="701E5E"/>
          </a:solidFill>
        </p:spPr>
        <p:txBody>
          <a:bodyPr wrap="square" rtlCol="0" anchor="t">
            <a:spAutoFit/>
          </a:bodyPr>
          <a:lstStyle/>
          <a:p>
            <a:pPr lvl="0" algn="ctr">
              <a:buClrTx/>
              <a:buSzTx/>
              <a:buFontTx/>
            </a:pPr>
            <a:r>
              <a:rPr lang="zh-CN" altLang="en-US" sz="2400" b="1" spc="300" dirty="0">
                <a:solidFill>
                  <a:schemeClr val="bg1"/>
                </a:solidFill>
                <a:latin typeface="微软雅黑" panose="020B0503020204020204" pitchFamily="34" charset="-122"/>
                <a:ea typeface="微软雅黑" panose="020B0503020204020204" pitchFamily="34" charset="-122"/>
                <a:sym typeface="+mn-ea"/>
              </a:rPr>
              <a:t>实验结果</a:t>
            </a:r>
            <a:endParaRPr lang="en-US" altLang="zh-CN" sz="2400" b="1" spc="300" dirty="0">
              <a:solidFill>
                <a:schemeClr val="bg1"/>
              </a:solidFill>
              <a:latin typeface="微软雅黑" panose="020B0503020204020204" pitchFamily="34" charset="-122"/>
              <a:ea typeface="微软雅黑" panose="020B0503020204020204" pitchFamily="34" charset="-122"/>
              <a:sym typeface="+mn-ea"/>
            </a:endParaRPr>
          </a:p>
        </p:txBody>
      </p:sp>
      <p:sp>
        <p:nvSpPr>
          <p:cNvPr id="3" name="矩形 2"/>
          <p:cNvSpPr/>
          <p:nvPr/>
        </p:nvSpPr>
        <p:spPr>
          <a:xfrm>
            <a:off x="153035" y="2227056"/>
            <a:ext cx="5832540" cy="3902810"/>
          </a:xfrm>
          <a:prstGeom prst="rect">
            <a:avLst/>
          </a:prstGeom>
          <a:solidFill>
            <a:srgbClr val="701E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3" name="组合 22"/>
          <p:cNvGrpSpPr/>
          <p:nvPr/>
        </p:nvGrpSpPr>
        <p:grpSpPr>
          <a:xfrm>
            <a:off x="334010" y="2507602"/>
            <a:ext cx="5532755" cy="2938438"/>
            <a:chOff x="1478" y="4216"/>
            <a:chExt cx="8713" cy="4627"/>
          </a:xfrm>
        </p:grpSpPr>
        <p:sp>
          <p:nvSpPr>
            <p:cNvPr id="24" name="333333"/>
            <p:cNvSpPr txBox="1"/>
            <p:nvPr/>
          </p:nvSpPr>
          <p:spPr>
            <a:xfrm>
              <a:off x="1478" y="4216"/>
              <a:ext cx="5447" cy="582"/>
            </a:xfrm>
            <a:prstGeom prst="rect">
              <a:avLst/>
            </a:prstGeom>
            <a:noFill/>
            <a:ln w="9525">
              <a:noFill/>
            </a:ln>
          </p:spPr>
          <p:txBody>
            <a:bodyPr wrap="square" anchor="t">
              <a:spAutoFit/>
            </a:bodyPr>
            <a:lstStyle/>
            <a:p>
              <a:pPr algn="l"/>
              <a:r>
                <a:rPr lang="en-US" altLang="zh-CN" b="1" dirty="0">
                  <a:solidFill>
                    <a:schemeClr val="bg1"/>
                  </a:solidFill>
                  <a:latin typeface="微软雅黑" panose="020B0503020204020204" pitchFamily="34" charset="-122"/>
                  <a:ea typeface="微软雅黑" panose="020B0503020204020204" pitchFamily="34" charset="-122"/>
                </a:rPr>
                <a:t>1.</a:t>
              </a:r>
              <a:r>
                <a:rPr lang="zh-CN" altLang="en-US" b="1" dirty="0">
                  <a:solidFill>
                    <a:schemeClr val="bg1"/>
                  </a:solidFill>
                  <a:latin typeface="微软雅黑" panose="020B0503020204020204" pitchFamily="34" charset="-122"/>
                  <a:ea typeface="微软雅黑" panose="020B0503020204020204" pitchFamily="34" charset="-122"/>
                </a:rPr>
                <a:t>超越滑动窗口检测的新策略</a:t>
              </a:r>
            </a:p>
          </p:txBody>
        </p:sp>
        <p:sp>
          <p:nvSpPr>
            <p:cNvPr id="25" name="1111"/>
            <p:cNvSpPr txBox="1"/>
            <p:nvPr/>
          </p:nvSpPr>
          <p:spPr>
            <a:xfrm>
              <a:off x="1478" y="5304"/>
              <a:ext cx="8713" cy="3539"/>
            </a:xfrm>
            <a:prstGeom prst="rect">
              <a:avLst/>
            </a:prstGeom>
            <a:noFill/>
            <a:ln w="9525">
              <a:noFill/>
            </a:ln>
          </p:spPr>
          <p:txBody>
            <a:bodyPr wrap="square" tIns="36195" bIns="36195" anchor="t">
              <a:spAutoFit/>
            </a:bodyPr>
            <a:lstStyle/>
            <a:p>
              <a:pPr algn="just">
                <a:lnSpc>
                  <a:spcPct val="150000"/>
                </a:lnSpc>
              </a:pPr>
              <a:r>
                <a:rPr lang="zh-CN" altLang="en-US" sz="1600" dirty="0">
                  <a:solidFill>
                    <a:schemeClr val="bg1"/>
                  </a:solidFill>
                  <a:latin typeface="微软雅黑 Light" panose="020B0502040204020203" charset="-122"/>
                  <a:ea typeface="微软雅黑 Light" panose="020B0502040204020203" charset="-122"/>
                </a:rPr>
                <a:t>检测任务可被巧妙地转化为定位成对关键点的问题。最新的研究实践通过预测角点的热图来实现这一思想。此外，还有一些方法进一步探索了使用更多关键点的策略，以优化检测性能。另一种新颖的方法是将对象视为一个或多个点，直接预测对象的属性。这种方法的一大优势在于其可在语义分割的框架内实现，无需设计多尺度的</a:t>
              </a:r>
              <a:r>
                <a:rPr lang="en-US" altLang="zh-CN" sz="1600" dirty="0">
                  <a:solidFill>
                    <a:schemeClr val="bg1"/>
                  </a:solidFill>
                  <a:latin typeface="微软雅黑 Light" panose="020B0502040204020203" charset="-122"/>
                  <a:ea typeface="微软雅黑 Light" panose="020B0502040204020203" charset="-122"/>
                </a:rPr>
                <a:t>anchor box</a:t>
              </a:r>
              <a:r>
                <a:rPr lang="zh-CN" altLang="en-US" sz="1600" dirty="0">
                  <a:solidFill>
                    <a:schemeClr val="bg1"/>
                  </a:solidFill>
                  <a:latin typeface="微软雅黑 Light" panose="020B0502040204020203" charset="-122"/>
                  <a:ea typeface="微软雅黑 Light" panose="020B0502040204020203" charset="-122"/>
                </a:rPr>
                <a:t>。</a:t>
              </a:r>
              <a:endParaRPr lang="zh-CN" altLang="en-US" sz="1600" dirty="0">
                <a:solidFill>
                  <a:schemeClr val="bg1"/>
                </a:solidFill>
                <a:latin typeface="微软雅黑 Light" panose="020B0502040204020203" charset="-122"/>
                <a:ea typeface="微软雅黑 Light" panose="020B0502040204020203" charset="-122"/>
                <a:sym typeface="微软雅黑" panose="020B0503020204020204" pitchFamily="34" charset="-122"/>
              </a:endParaRPr>
            </a:p>
          </p:txBody>
        </p:sp>
      </p:grpSp>
      <p:sp>
        <p:nvSpPr>
          <p:cNvPr id="8" name="1111"/>
          <p:cNvSpPr txBox="1"/>
          <p:nvPr/>
        </p:nvSpPr>
        <p:spPr>
          <a:xfrm>
            <a:off x="334010" y="1173688"/>
            <a:ext cx="11503660" cy="769891"/>
          </a:xfrm>
          <a:prstGeom prst="rect">
            <a:avLst/>
          </a:prstGeom>
          <a:noFill/>
          <a:ln w="9525">
            <a:noFill/>
          </a:ln>
        </p:spPr>
        <p:txBody>
          <a:bodyPr wrap="square" tIns="36195" bIns="36195" anchor="t">
            <a:spAutoFit/>
          </a:bodyPr>
          <a:lstStyle/>
          <a:p>
            <a:pPr algn="just">
              <a:lnSpc>
                <a:spcPct val="150000"/>
              </a:lnSpc>
            </a:pPr>
            <a:r>
              <a:rPr lang="zh-CN" altLang="en-US" sz="1600" dirty="0">
                <a:solidFill>
                  <a:srgbClr val="262626"/>
                </a:solidFill>
                <a:latin typeface="微软雅黑 Light" panose="020B0502040204020203" charset="-122"/>
                <a:ea typeface="微软雅黑 Light" panose="020B0502040204020203" charset="-122"/>
              </a:rPr>
              <a:t>在过去的二十年里，目标检测领域虽然受到了一系列新兴技术的巨大冲击和推动，但其核心原理和基础逻辑依旧稳固。近年来，目标检测领域持续向前发展，取得了多项引人注目的新进展，这些进展主要体现在以下几个方面。</a:t>
            </a:r>
            <a:endParaRPr lang="zh-CN" altLang="en-US" sz="1600" dirty="0">
              <a:solidFill>
                <a:srgbClr val="262626"/>
              </a:solidFill>
              <a:latin typeface="微软雅黑 Light" panose="020B0502040204020203" charset="-122"/>
              <a:ea typeface="微软雅黑 Light" panose="020B0502040204020203" charset="-122"/>
              <a:sym typeface="微软雅黑" panose="020B0503020204020204" pitchFamily="34" charset="-122"/>
            </a:endParaRPr>
          </a:p>
        </p:txBody>
      </p:sp>
      <p:sp>
        <p:nvSpPr>
          <p:cNvPr id="18" name="矩形 17"/>
          <p:cNvSpPr/>
          <p:nvPr/>
        </p:nvSpPr>
        <p:spPr>
          <a:xfrm>
            <a:off x="6200205" y="2227058"/>
            <a:ext cx="5841744" cy="3902810"/>
          </a:xfrm>
          <a:prstGeom prst="rect">
            <a:avLst/>
          </a:prstGeom>
          <a:solidFill>
            <a:srgbClr val="701E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9" name="组合 18"/>
          <p:cNvGrpSpPr/>
          <p:nvPr/>
        </p:nvGrpSpPr>
        <p:grpSpPr>
          <a:xfrm>
            <a:off x="6375400" y="2465057"/>
            <a:ext cx="5596461" cy="3481418"/>
            <a:chOff x="1478" y="4149"/>
            <a:chExt cx="8944" cy="5482"/>
          </a:xfrm>
        </p:grpSpPr>
        <p:sp>
          <p:nvSpPr>
            <p:cNvPr id="20" name="333333"/>
            <p:cNvSpPr txBox="1"/>
            <p:nvPr/>
          </p:nvSpPr>
          <p:spPr>
            <a:xfrm>
              <a:off x="1478" y="4149"/>
              <a:ext cx="5954" cy="582"/>
            </a:xfrm>
            <a:prstGeom prst="rect">
              <a:avLst/>
            </a:prstGeom>
            <a:noFill/>
            <a:ln w="9525">
              <a:noFill/>
            </a:ln>
          </p:spPr>
          <p:txBody>
            <a:bodyPr wrap="square" anchor="t">
              <a:spAutoFit/>
            </a:bodyPr>
            <a:lstStyle/>
            <a:p>
              <a:pPr algn="l"/>
              <a:r>
                <a:rPr lang="en-US" altLang="zh-CN" b="1" dirty="0">
                  <a:solidFill>
                    <a:schemeClr val="bg1"/>
                  </a:solidFill>
                  <a:latin typeface="微软雅黑" panose="020B0503020204020204" pitchFamily="34" charset="-122"/>
                  <a:ea typeface="微软雅黑" panose="020B0503020204020204" pitchFamily="34" charset="-122"/>
                </a:rPr>
                <a:t>2.</a:t>
              </a:r>
              <a:r>
                <a:rPr lang="zh-CN" altLang="en-US" b="1" dirty="0">
                  <a:solidFill>
                    <a:schemeClr val="bg1"/>
                  </a:solidFill>
                  <a:latin typeface="微软雅黑" panose="020B0503020204020204" pitchFamily="34" charset="-122"/>
                  <a:ea typeface="微软雅黑" panose="020B0503020204020204" pitchFamily="34" charset="-122"/>
                </a:rPr>
                <a:t>适应旋转和缩放变化的稳健检测</a:t>
              </a:r>
            </a:p>
          </p:txBody>
        </p:sp>
        <p:sp>
          <p:nvSpPr>
            <p:cNvPr id="21" name="1111"/>
            <p:cNvSpPr txBox="1"/>
            <p:nvPr/>
          </p:nvSpPr>
          <p:spPr>
            <a:xfrm>
              <a:off x="1478" y="4929"/>
              <a:ext cx="8944" cy="4702"/>
            </a:xfrm>
            <a:prstGeom prst="rect">
              <a:avLst/>
            </a:prstGeom>
            <a:noFill/>
            <a:ln w="9525">
              <a:noFill/>
            </a:ln>
          </p:spPr>
          <p:txBody>
            <a:bodyPr wrap="square" tIns="36195" bIns="36195" anchor="t">
              <a:spAutoFit/>
            </a:bodyPr>
            <a:lstStyle/>
            <a:p>
              <a:pPr algn="just">
                <a:lnSpc>
                  <a:spcPct val="150000"/>
                </a:lnSpc>
              </a:pPr>
              <a:r>
                <a:rPr lang="zh-CN" altLang="en-US" sz="1600" dirty="0">
                  <a:solidFill>
                    <a:schemeClr val="bg1"/>
                  </a:solidFill>
                  <a:latin typeface="微软雅黑 Light" panose="020B0502040204020203" charset="-122"/>
                  <a:ea typeface="微软雅黑 Light" panose="020B0502040204020203" charset="-122"/>
                </a:rPr>
                <a:t>（</a:t>
              </a:r>
              <a:r>
                <a:rPr lang="en-US" altLang="zh-CN" sz="1600" dirty="0">
                  <a:solidFill>
                    <a:schemeClr val="bg1"/>
                  </a:solidFill>
                  <a:latin typeface="微软雅黑 Light" panose="020B0502040204020203" charset="-122"/>
                  <a:ea typeface="微软雅黑 Light" panose="020B0502040204020203" charset="-122"/>
                </a:rPr>
                <a:t>1</a:t>
              </a:r>
              <a:r>
                <a:rPr lang="zh-CN" altLang="en-US" sz="1600" dirty="0">
                  <a:solidFill>
                    <a:schemeClr val="bg1"/>
                  </a:solidFill>
                  <a:latin typeface="微软雅黑 Light" panose="020B0502040204020203" charset="-122"/>
                  <a:ea typeface="微软雅黑 Light" panose="020B0502040204020203" charset="-122"/>
                </a:rPr>
                <a:t>）增强旋转鲁棒性</a:t>
              </a:r>
              <a:endParaRPr lang="en-US" altLang="zh-CN" sz="1600" dirty="0">
                <a:solidFill>
                  <a:schemeClr val="bg1"/>
                </a:solidFill>
                <a:latin typeface="微软雅黑 Light" panose="020B0502040204020203" charset="-122"/>
                <a:ea typeface="微软雅黑 Light" panose="020B0502040204020203" charset="-122"/>
              </a:endParaRPr>
            </a:p>
            <a:p>
              <a:pPr algn="just">
                <a:lnSpc>
                  <a:spcPct val="150000"/>
                </a:lnSpc>
              </a:pPr>
              <a:r>
                <a:rPr lang="zh-CN" altLang="en-US" sz="1600" dirty="0">
                  <a:solidFill>
                    <a:schemeClr val="bg1"/>
                  </a:solidFill>
                  <a:latin typeface="微软雅黑 Light" panose="020B0502040204020203" charset="-122"/>
                  <a:ea typeface="微软雅黑 Light" panose="020B0502040204020203" charset="-122"/>
                </a:rPr>
                <a:t>在人脸、文本和遥感图像检测中，物体旋转是常见问题。为了解决这个问题，一种直接的方法是进行数据增强。另一种策略是设计旋转不变损失函数。</a:t>
              </a:r>
              <a:endParaRPr lang="en-US" altLang="zh-CN" sz="1600" dirty="0">
                <a:solidFill>
                  <a:schemeClr val="bg1"/>
                </a:solidFill>
                <a:latin typeface="微软雅黑 Light" panose="020B0502040204020203" charset="-122"/>
                <a:ea typeface="微软雅黑 Light" panose="020B0502040204020203" charset="-122"/>
              </a:endParaRPr>
            </a:p>
            <a:p>
              <a:pPr algn="just">
                <a:lnSpc>
                  <a:spcPct val="150000"/>
                </a:lnSpc>
              </a:pPr>
              <a:r>
                <a:rPr lang="zh-CN" altLang="en-US" sz="1600" dirty="0">
                  <a:solidFill>
                    <a:schemeClr val="bg1"/>
                  </a:solidFill>
                  <a:latin typeface="微软雅黑 Light" panose="020B0502040204020203" charset="-122"/>
                  <a:ea typeface="微软雅黑 Light" panose="020B0502040204020203" charset="-122"/>
                </a:rPr>
                <a:t>（</a:t>
              </a:r>
              <a:r>
                <a:rPr lang="en-US" altLang="zh-CN" sz="1600" dirty="0">
                  <a:solidFill>
                    <a:schemeClr val="bg1"/>
                  </a:solidFill>
                  <a:latin typeface="微软雅黑 Light" panose="020B0502040204020203" charset="-122"/>
                  <a:ea typeface="微软雅黑 Light" panose="020B0502040204020203" charset="-122"/>
                </a:rPr>
                <a:t>2</a:t>
              </a:r>
              <a:r>
                <a:rPr lang="zh-CN" altLang="en-US" sz="1600" dirty="0">
                  <a:solidFill>
                    <a:schemeClr val="bg1"/>
                  </a:solidFill>
                  <a:latin typeface="微软雅黑 Light" panose="020B0502040204020203" charset="-122"/>
                  <a:ea typeface="微软雅黑 Light" panose="020B0502040204020203" charset="-122"/>
                </a:rPr>
                <a:t>）尺度鲁棒检测</a:t>
              </a:r>
              <a:endParaRPr lang="en-US" altLang="zh-CN" sz="1600" dirty="0">
                <a:solidFill>
                  <a:schemeClr val="bg1"/>
                </a:solidFill>
                <a:latin typeface="微软雅黑 Light" panose="020B0502040204020203" charset="-122"/>
                <a:ea typeface="微软雅黑 Light" panose="020B0502040204020203" charset="-122"/>
              </a:endParaRPr>
            </a:p>
            <a:p>
              <a:pPr algn="just">
                <a:lnSpc>
                  <a:spcPct val="150000"/>
                </a:lnSpc>
              </a:pPr>
              <a:r>
                <a:rPr lang="zh-CN" altLang="en-US" sz="1600" dirty="0">
                  <a:solidFill>
                    <a:schemeClr val="bg1"/>
                  </a:solidFill>
                  <a:latin typeface="微软雅黑 Light" panose="020B0502040204020203" charset="-122"/>
                  <a:ea typeface="微软雅黑 Light" panose="020B0502040204020203" charset="-122"/>
                </a:rPr>
                <a:t>为了缓解尺度不平衡问题，图像金字塔的尺度归一化技术被提出，通过在训练和检测阶段构建图像金字塔，并仅反向传播特定尺度的损失来实现尺度平衡。</a:t>
              </a:r>
              <a:endParaRPr lang="zh-CN" altLang="en-US" sz="1600" dirty="0">
                <a:solidFill>
                  <a:schemeClr val="bg1"/>
                </a:solidFill>
                <a:latin typeface="微软雅黑 Light" panose="020B0502040204020203" charset="-122"/>
                <a:ea typeface="微软雅黑 Light" panose="020B0502040204020203" charset="-122"/>
                <a:sym typeface="微软雅黑" panose="020B0503020204020204" pitchFamily="34" charset="-122"/>
              </a:endParaRPr>
            </a:p>
          </p:txBody>
        </p:sp>
      </p:grpSp>
    </p:spTree>
    <p:custDataLst>
      <p:tags r:id="rId1"/>
    </p:custData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1"/>
          <p:nvPr/>
        </p:nvSpPr>
        <p:spPr>
          <a:xfrm>
            <a:off x="4707255" y="233680"/>
            <a:ext cx="2772410" cy="649188"/>
          </a:xfrm>
          <a:prstGeom prst="roundRect">
            <a:avLst>
              <a:gd name="adj" fmla="val 49999"/>
            </a:avLst>
          </a:prstGeom>
          <a:solidFill>
            <a:srgbClr val="701E5E"/>
          </a:solidFill>
        </p:spPr>
        <p:txBody>
          <a:bodyPr wrap="square"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30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sym typeface="+mn-ea"/>
              </a:rPr>
              <a:t>实验结果</a:t>
            </a:r>
          </a:p>
        </p:txBody>
      </p:sp>
      <p:sp>
        <p:nvSpPr>
          <p:cNvPr id="2" name="矩形 1"/>
          <p:cNvSpPr/>
          <p:nvPr/>
        </p:nvSpPr>
        <p:spPr>
          <a:xfrm>
            <a:off x="1046480" y="1143000"/>
            <a:ext cx="10080000" cy="1620000"/>
          </a:xfrm>
          <a:prstGeom prst="rect">
            <a:avLst/>
          </a:prstGeom>
          <a:solidFill>
            <a:srgbClr val="EFE6E1">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a:ea typeface="微软雅黑" panose="020B0503020204020204" pitchFamily="34" charset="-122"/>
              <a:cs typeface="+mn-cs"/>
            </a:endParaRPr>
          </a:p>
        </p:txBody>
      </p:sp>
      <p:sp>
        <p:nvSpPr>
          <p:cNvPr id="3" name="矩形 2"/>
          <p:cNvSpPr/>
          <p:nvPr/>
        </p:nvSpPr>
        <p:spPr>
          <a:xfrm>
            <a:off x="1046480" y="4889615"/>
            <a:ext cx="10080000" cy="1619885"/>
          </a:xfrm>
          <a:prstGeom prst="rect">
            <a:avLst/>
          </a:prstGeom>
          <a:solidFill>
            <a:srgbClr val="EFE6E1">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a:ea typeface="微软雅黑" panose="020B0503020204020204" pitchFamily="34" charset="-122"/>
              <a:cs typeface="+mn-cs"/>
            </a:endParaRPr>
          </a:p>
        </p:txBody>
      </p:sp>
      <p:sp>
        <p:nvSpPr>
          <p:cNvPr id="4" name="矩形 3"/>
          <p:cNvSpPr/>
          <p:nvPr/>
        </p:nvSpPr>
        <p:spPr>
          <a:xfrm>
            <a:off x="1046480" y="3016365"/>
            <a:ext cx="10080000" cy="1619885"/>
          </a:xfrm>
          <a:prstGeom prst="rect">
            <a:avLst/>
          </a:prstGeom>
          <a:solidFill>
            <a:srgbClr val="EFE6E1">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a:ea typeface="微软雅黑" panose="020B0503020204020204" pitchFamily="34" charset="-122"/>
              <a:cs typeface="+mn-cs"/>
            </a:endParaRPr>
          </a:p>
        </p:txBody>
      </p:sp>
      <p:sp>
        <p:nvSpPr>
          <p:cNvPr id="18" name="矩形 17"/>
          <p:cNvSpPr/>
          <p:nvPr/>
        </p:nvSpPr>
        <p:spPr>
          <a:xfrm>
            <a:off x="228600" y="1574800"/>
            <a:ext cx="1811655" cy="659652"/>
          </a:xfrm>
          <a:prstGeom prst="rect">
            <a:avLst/>
          </a:prstGeom>
          <a:solidFill>
            <a:srgbClr val="701E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sym typeface="+mn-ea"/>
              </a:rPr>
              <a:t>结合分割损失提升检测性能</a:t>
            </a:r>
          </a:p>
        </p:txBody>
      </p:sp>
      <p:sp>
        <p:nvSpPr>
          <p:cNvPr id="19" name="矩形 18"/>
          <p:cNvSpPr/>
          <p:nvPr/>
        </p:nvSpPr>
        <p:spPr>
          <a:xfrm>
            <a:off x="228601" y="5446213"/>
            <a:ext cx="1811654" cy="662487"/>
          </a:xfrm>
          <a:prstGeom prst="rect">
            <a:avLst/>
          </a:prstGeom>
          <a:solidFill>
            <a:srgbClr val="701E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sym typeface="+mn-ea"/>
              </a:rPr>
              <a:t>弱监督目标检测的新思路</a:t>
            </a:r>
          </a:p>
        </p:txBody>
      </p:sp>
      <p:sp>
        <p:nvSpPr>
          <p:cNvPr id="20" name="矩形 19"/>
          <p:cNvSpPr/>
          <p:nvPr/>
        </p:nvSpPr>
        <p:spPr>
          <a:xfrm>
            <a:off x="228600" y="3435350"/>
            <a:ext cx="1821493" cy="659652"/>
          </a:xfrm>
          <a:prstGeom prst="rect">
            <a:avLst/>
          </a:prstGeom>
          <a:solidFill>
            <a:srgbClr val="B78E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sym typeface="+mn-ea"/>
              </a:rPr>
              <a:t>利用对抗性训练增强目标检测</a:t>
            </a:r>
          </a:p>
        </p:txBody>
      </p:sp>
      <p:sp>
        <p:nvSpPr>
          <p:cNvPr id="23" name="1111"/>
          <p:cNvSpPr txBox="1"/>
          <p:nvPr/>
        </p:nvSpPr>
        <p:spPr>
          <a:xfrm>
            <a:off x="2050093" y="1194854"/>
            <a:ext cx="7320915" cy="1508555"/>
          </a:xfrm>
          <a:prstGeom prst="rect">
            <a:avLst/>
          </a:prstGeom>
          <a:noFill/>
          <a:ln w="9525">
            <a:noFill/>
          </a:ln>
        </p:spPr>
        <p:txBody>
          <a:bodyPr wrap="square" tIns="36195" bIns="36195" anchor="t">
            <a:spAutoFit/>
          </a:bodyPr>
          <a:lstStyle/>
          <a:p>
            <a:pPr marL="0" marR="0" lvl="0" indent="0" algn="just" defTabSz="914400" rtl="0" eaLnBrk="1" fontAlgn="auto" latinLnBrk="0" hangingPunct="1">
              <a:lnSpc>
                <a:spcPct val="150000"/>
              </a:lnSpc>
              <a:spcBef>
                <a:spcPts val="0"/>
              </a:spcBef>
              <a:spcAft>
                <a:spcPts val="0"/>
              </a:spcAft>
              <a:buClrTx/>
              <a:buSzTx/>
              <a:buFontTx/>
              <a:buNone/>
              <a:defRPr/>
            </a:pPr>
            <a:r>
              <a:rPr kumimoji="0" lang="zh-CN" altLang="en-US" sz="1600" b="0" i="0" u="none" strike="noStrike" kern="1200" cap="none" spc="0" normalizeH="0" baseline="0" noProof="0" dirty="0">
                <a:ln>
                  <a:noFill/>
                </a:ln>
                <a:solidFill>
                  <a:srgbClr val="262626"/>
                </a:solidFill>
                <a:effectLst/>
                <a:uLnTx/>
                <a:uFillTx/>
                <a:latin typeface="微软雅黑 Light" panose="020B0502040204020203" charset="-122"/>
                <a:ea typeface="微软雅黑 Light" panose="020B0502040204020203" charset="-122"/>
                <a:cs typeface="+mn-cs"/>
              </a:rPr>
              <a:t>鉴于目标检测和语义分割之间的紧密联系，研究者们探索了通过学习语义分割损失来改进目标检测的方法。一种方法是将分割网络作为固定特征提取器集成到检测器中。另一种是在检测器上添加额外的分割分支，并使用多任务损失函数进行训练。</a:t>
            </a:r>
            <a:endParaRPr kumimoji="0" lang="zh-CN" altLang="en-US" sz="1600" b="0" i="0" u="none" strike="noStrike" kern="1200" cap="none" spc="0" normalizeH="0" baseline="0" noProof="0" dirty="0">
              <a:ln>
                <a:noFill/>
              </a:ln>
              <a:solidFill>
                <a:srgbClr val="262626"/>
              </a:solidFill>
              <a:effectLst/>
              <a:uLnTx/>
              <a:uFillTx/>
              <a:latin typeface="微软雅黑 Light" panose="020B0502040204020203" charset="-122"/>
              <a:ea typeface="微软雅黑 Light" panose="020B0502040204020203" charset="-122"/>
              <a:cs typeface="+mn-cs"/>
              <a:sym typeface="微软雅黑" panose="020B0503020204020204" pitchFamily="34" charset="-122"/>
            </a:endParaRPr>
          </a:p>
        </p:txBody>
      </p:sp>
      <p:sp>
        <p:nvSpPr>
          <p:cNvPr id="24" name="1111"/>
          <p:cNvSpPr txBox="1"/>
          <p:nvPr/>
        </p:nvSpPr>
        <p:spPr>
          <a:xfrm>
            <a:off x="2040255" y="3226221"/>
            <a:ext cx="7345680" cy="1139223"/>
          </a:xfrm>
          <a:prstGeom prst="rect">
            <a:avLst/>
          </a:prstGeom>
          <a:noFill/>
          <a:ln w="9525">
            <a:noFill/>
          </a:ln>
        </p:spPr>
        <p:txBody>
          <a:bodyPr wrap="square" tIns="36195" bIns="36195" anchor="t">
            <a:spAutoFit/>
          </a:bodyPr>
          <a:lstStyle/>
          <a:p>
            <a:pPr marL="0" marR="0" lvl="0" indent="0" algn="just" defTabSz="914400" rtl="0" eaLnBrk="1" fontAlgn="auto" latinLnBrk="0" hangingPunct="1">
              <a:lnSpc>
                <a:spcPct val="150000"/>
              </a:lnSpc>
              <a:spcBef>
                <a:spcPts val="0"/>
              </a:spcBef>
              <a:spcAft>
                <a:spcPts val="0"/>
              </a:spcAft>
              <a:buClrTx/>
              <a:buSzTx/>
              <a:buFontTx/>
              <a:buNone/>
              <a:defRPr/>
            </a:pPr>
            <a:r>
              <a:rPr kumimoji="0" lang="zh-CN" altLang="en-US" sz="1600" b="0" i="0" u="none" strike="noStrike" kern="1200" cap="none" spc="0" normalizeH="0" baseline="0" noProof="0" dirty="0">
                <a:ln>
                  <a:noFill/>
                </a:ln>
                <a:solidFill>
                  <a:srgbClr val="262626"/>
                </a:solidFill>
                <a:effectLst/>
                <a:uLnTx/>
                <a:uFillTx/>
                <a:latin typeface="微软雅黑 Light" panose="020B0502040204020203" charset="-122"/>
                <a:ea typeface="微软雅黑 Light" panose="020B0502040204020203" charset="-122"/>
                <a:cs typeface="+mn-cs"/>
              </a:rPr>
              <a:t>对于小物体检测，</a:t>
            </a:r>
            <a:r>
              <a:rPr kumimoji="0" lang="en-US" altLang="zh-CN" sz="1600" b="0" i="0" u="none" strike="noStrike" kern="1200" cap="none" spc="0" normalizeH="0" baseline="0" noProof="0" dirty="0">
                <a:ln>
                  <a:noFill/>
                </a:ln>
                <a:solidFill>
                  <a:srgbClr val="262626"/>
                </a:solidFill>
                <a:effectLst/>
                <a:uLnTx/>
                <a:uFillTx/>
                <a:latin typeface="微软雅黑 Light" panose="020B0502040204020203" charset="-122"/>
                <a:ea typeface="微软雅黑 Light" panose="020B0502040204020203" charset="-122"/>
                <a:cs typeface="+mn-cs"/>
              </a:rPr>
              <a:t>GAN</a:t>
            </a:r>
            <a:r>
              <a:rPr kumimoji="0" lang="zh-CN" altLang="en-US" sz="1600" b="0" i="0" u="none" strike="noStrike" kern="1200" cap="none" spc="0" normalizeH="0" baseline="0" noProof="0" dirty="0">
                <a:ln>
                  <a:noFill/>
                </a:ln>
                <a:solidFill>
                  <a:srgbClr val="262626"/>
                </a:solidFill>
                <a:effectLst/>
                <a:uLnTx/>
                <a:uFillTx/>
                <a:latin typeface="微软雅黑 Light" panose="020B0502040204020203" charset="-122"/>
                <a:ea typeface="微软雅黑 Light" panose="020B0502040204020203" charset="-122"/>
                <a:cs typeface="+mn-cs"/>
              </a:rPr>
              <a:t>可以通过减小小物体与大物体在特征表示上的差异来增强小物体的特征。在遮挡物体检测方面，对抗性训练被用来生成遮挡掩模，而不是直接在像素空间中生成遮挡示例，而是直接修改特征以模拟遮挡效果。</a:t>
            </a:r>
            <a:endParaRPr kumimoji="0" lang="zh-CN" altLang="en-US" sz="1600" b="0" i="0" u="none" strike="noStrike" kern="1200" cap="none" spc="0" normalizeH="0" baseline="0" noProof="0" dirty="0">
              <a:ln>
                <a:noFill/>
              </a:ln>
              <a:solidFill>
                <a:srgbClr val="262626"/>
              </a:solidFill>
              <a:effectLst/>
              <a:uLnTx/>
              <a:uFillTx/>
              <a:latin typeface="微软雅黑 Light" panose="020B0502040204020203" charset="-122"/>
              <a:ea typeface="微软雅黑 Light" panose="020B0502040204020203" charset="-122"/>
              <a:cs typeface="+mn-cs"/>
              <a:sym typeface="微软雅黑" panose="020B0503020204020204" pitchFamily="34" charset="-122"/>
            </a:endParaRPr>
          </a:p>
        </p:txBody>
      </p:sp>
      <p:sp>
        <p:nvSpPr>
          <p:cNvPr id="25" name="1111"/>
          <p:cNvSpPr txBox="1"/>
          <p:nvPr/>
        </p:nvSpPr>
        <p:spPr>
          <a:xfrm>
            <a:off x="2040255" y="4933735"/>
            <a:ext cx="7155180" cy="1508555"/>
          </a:xfrm>
          <a:prstGeom prst="rect">
            <a:avLst/>
          </a:prstGeom>
          <a:noFill/>
          <a:ln w="9525">
            <a:noFill/>
          </a:ln>
        </p:spPr>
        <p:txBody>
          <a:bodyPr wrap="square" tIns="36195" bIns="36195" anchor="t">
            <a:spAutoFit/>
          </a:bodyPr>
          <a:lstStyle/>
          <a:p>
            <a:pPr marL="0" marR="0" lvl="0" indent="0" algn="just" defTabSz="914400" rtl="0" eaLnBrk="1" fontAlgn="auto" latinLnBrk="0" hangingPunct="1">
              <a:lnSpc>
                <a:spcPct val="150000"/>
              </a:lnSpc>
              <a:spcBef>
                <a:spcPts val="0"/>
              </a:spcBef>
              <a:spcAft>
                <a:spcPts val="0"/>
              </a:spcAft>
              <a:buClrTx/>
              <a:buSzTx/>
              <a:buFontTx/>
              <a:buNone/>
              <a:defRPr/>
            </a:pPr>
            <a:r>
              <a:rPr kumimoji="0" lang="zh-CN" altLang="en-US" sz="1600" b="0" i="0" u="none" strike="noStrike" kern="1200" cap="none" spc="0" normalizeH="0" baseline="0" noProof="0" dirty="0">
                <a:ln>
                  <a:noFill/>
                </a:ln>
                <a:solidFill>
                  <a:srgbClr val="262626"/>
                </a:solidFill>
                <a:effectLst/>
                <a:uLnTx/>
                <a:uFillTx/>
                <a:latin typeface="微软雅黑 Light" panose="020B0502040204020203" charset="-122"/>
                <a:ea typeface="微软雅黑 Light" panose="020B0502040204020203" charset="-122"/>
                <a:cs typeface="+mn-cs"/>
              </a:rPr>
              <a:t>深度学习在目标检测领域的成功很大程度上依赖于大量带有精确边界框标注的数据。然而，手动标注这些数据既耗时又昂贵。弱监督目标检测作为一种解决方案，旨在通过仅使用图像级标注（而非边界框）来训练检测器，从而降低对数据标注的依赖。</a:t>
            </a:r>
            <a:endParaRPr kumimoji="0" lang="zh-CN" altLang="en-US" sz="1600" b="0" i="0" u="none" strike="noStrike" kern="1200" cap="none" spc="0" normalizeH="0" baseline="0" noProof="0" dirty="0">
              <a:ln>
                <a:noFill/>
              </a:ln>
              <a:solidFill>
                <a:srgbClr val="262626"/>
              </a:solidFill>
              <a:effectLst/>
              <a:uLnTx/>
              <a:uFillTx/>
              <a:latin typeface="微软雅黑 Light" panose="020B0502040204020203" charset="-122"/>
              <a:ea typeface="微软雅黑 Light" panose="020B0502040204020203" charset="-122"/>
              <a:cs typeface="+mn-cs"/>
              <a:sym typeface="微软雅黑" panose="020B0503020204020204" pitchFamily="34" charset="-122"/>
            </a:endParaRPr>
          </a:p>
        </p:txBody>
      </p:sp>
      <p:grpSp>
        <p:nvGrpSpPr>
          <p:cNvPr id="30" name="组合 29"/>
          <p:cNvGrpSpPr/>
          <p:nvPr/>
        </p:nvGrpSpPr>
        <p:grpSpPr>
          <a:xfrm>
            <a:off x="9361170" y="1085215"/>
            <a:ext cx="1731010" cy="1731010"/>
            <a:chOff x="1566" y="1709"/>
            <a:chExt cx="2726" cy="2726"/>
          </a:xfrm>
        </p:grpSpPr>
        <p:sp>
          <p:nvSpPr>
            <p:cNvPr id="31" name="八角星 30"/>
            <p:cNvSpPr/>
            <p:nvPr/>
          </p:nvSpPr>
          <p:spPr>
            <a:xfrm>
              <a:off x="1648" y="1788"/>
              <a:ext cx="2563" cy="2563"/>
            </a:xfrm>
            <a:prstGeom prst="star8">
              <a:avLst>
                <a:gd name="adj" fmla="val 38209"/>
              </a:avLst>
            </a:prstGeom>
            <a:solidFill>
              <a:srgbClr val="B78E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a:ea typeface="微软雅黑" panose="020B0503020204020204" pitchFamily="34" charset="-122"/>
                <a:cs typeface="+mn-cs"/>
              </a:endParaRPr>
            </a:p>
          </p:txBody>
        </p:sp>
        <p:sp>
          <p:nvSpPr>
            <p:cNvPr id="32" name="八角星 31"/>
            <p:cNvSpPr/>
            <p:nvPr/>
          </p:nvSpPr>
          <p:spPr>
            <a:xfrm>
              <a:off x="1566" y="1709"/>
              <a:ext cx="2727" cy="2727"/>
            </a:xfrm>
            <a:prstGeom prst="star8">
              <a:avLst>
                <a:gd name="adj" fmla="val 38209"/>
              </a:avLst>
            </a:prstGeom>
            <a:noFill/>
            <a:ln>
              <a:solidFill>
                <a:srgbClr val="B78EAE"/>
              </a:solidFill>
            </a:ln>
            <a:extLst>
              <a:ext uri="{909E8E84-426E-40DD-AFC4-6F175D3DCCD1}">
                <a14:hiddenFill xmlns:a14="http://schemas.microsoft.com/office/drawing/2010/main">
                  <a:solidFill>
                    <a:srgbClr val="DCAAA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a:ea typeface="微软雅黑" panose="020B0503020204020204" pitchFamily="34" charset="-122"/>
                <a:cs typeface="+mn-cs"/>
              </a:endParaRPr>
            </a:p>
          </p:txBody>
        </p:sp>
        <p:pic>
          <p:nvPicPr>
            <p:cNvPr id="33" name="图片 32" descr="303b32303139323730333bc7a6b1ca"/>
            <p:cNvPicPr>
              <a:picLocks noChangeAspect="1"/>
            </p:cNvPicPr>
            <p:nvPr/>
          </p:nvPicPr>
          <p:blipFill>
            <a:blip r:embed="rId3"/>
            <a:stretch>
              <a:fillRect/>
            </a:stretch>
          </p:blipFill>
          <p:spPr>
            <a:xfrm>
              <a:off x="2315" y="2480"/>
              <a:ext cx="1228" cy="1228"/>
            </a:xfrm>
            <a:prstGeom prst="rect">
              <a:avLst/>
            </a:prstGeom>
          </p:spPr>
        </p:pic>
      </p:grpSp>
      <p:grpSp>
        <p:nvGrpSpPr>
          <p:cNvPr id="34" name="组合 33"/>
          <p:cNvGrpSpPr/>
          <p:nvPr/>
        </p:nvGrpSpPr>
        <p:grpSpPr>
          <a:xfrm>
            <a:off x="9361170" y="2956560"/>
            <a:ext cx="1731010" cy="1731010"/>
            <a:chOff x="1566" y="4656"/>
            <a:chExt cx="2726" cy="2726"/>
          </a:xfrm>
        </p:grpSpPr>
        <p:sp>
          <p:nvSpPr>
            <p:cNvPr id="35" name="八角星 34"/>
            <p:cNvSpPr/>
            <p:nvPr/>
          </p:nvSpPr>
          <p:spPr>
            <a:xfrm>
              <a:off x="1648" y="4738"/>
              <a:ext cx="2563" cy="2563"/>
            </a:xfrm>
            <a:prstGeom prst="star8">
              <a:avLst>
                <a:gd name="adj" fmla="val 38209"/>
              </a:avLst>
            </a:prstGeom>
            <a:solidFill>
              <a:srgbClr val="B78E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a:ea typeface="微软雅黑" panose="020B0503020204020204" pitchFamily="34" charset="-122"/>
                <a:cs typeface="+mn-cs"/>
              </a:endParaRPr>
            </a:p>
          </p:txBody>
        </p:sp>
        <p:sp>
          <p:nvSpPr>
            <p:cNvPr id="36" name="八角星 35"/>
            <p:cNvSpPr/>
            <p:nvPr/>
          </p:nvSpPr>
          <p:spPr>
            <a:xfrm>
              <a:off x="1566" y="4656"/>
              <a:ext cx="2727" cy="2727"/>
            </a:xfrm>
            <a:prstGeom prst="star8">
              <a:avLst>
                <a:gd name="adj" fmla="val 38209"/>
              </a:avLst>
            </a:prstGeom>
            <a:noFill/>
            <a:ln>
              <a:solidFill>
                <a:srgbClr val="B78EAE"/>
              </a:solidFill>
            </a:ln>
            <a:extLst>
              <a:ext uri="{909E8E84-426E-40DD-AFC4-6F175D3DCCD1}">
                <a14:hiddenFill xmlns:a14="http://schemas.microsoft.com/office/drawing/2010/main">
                  <a:solidFill>
                    <a:srgbClr val="DCAAA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a:ea typeface="微软雅黑" panose="020B0503020204020204" pitchFamily="34" charset="-122"/>
                <a:cs typeface="+mn-cs"/>
              </a:endParaRPr>
            </a:p>
          </p:txBody>
        </p:sp>
        <p:pic>
          <p:nvPicPr>
            <p:cNvPr id="37" name="图片 36" descr="303b32303039333137363bc1b4bdd3"/>
            <p:cNvPicPr>
              <a:picLocks noChangeAspect="1"/>
            </p:cNvPicPr>
            <p:nvPr/>
          </p:nvPicPr>
          <p:blipFill>
            <a:blip r:embed="rId4"/>
            <a:stretch>
              <a:fillRect/>
            </a:stretch>
          </p:blipFill>
          <p:spPr>
            <a:xfrm>
              <a:off x="2295" y="5410"/>
              <a:ext cx="1227" cy="1227"/>
            </a:xfrm>
            <a:prstGeom prst="rect">
              <a:avLst/>
            </a:prstGeom>
          </p:spPr>
        </p:pic>
      </p:grpSp>
      <p:grpSp>
        <p:nvGrpSpPr>
          <p:cNvPr id="38" name="组合 37"/>
          <p:cNvGrpSpPr/>
          <p:nvPr/>
        </p:nvGrpSpPr>
        <p:grpSpPr>
          <a:xfrm>
            <a:off x="9361170" y="4835525"/>
            <a:ext cx="1731010" cy="1731010"/>
            <a:chOff x="1566" y="7615"/>
            <a:chExt cx="2726" cy="2726"/>
          </a:xfrm>
        </p:grpSpPr>
        <p:sp>
          <p:nvSpPr>
            <p:cNvPr id="39" name="八角星 38"/>
            <p:cNvSpPr/>
            <p:nvPr/>
          </p:nvSpPr>
          <p:spPr>
            <a:xfrm>
              <a:off x="1648" y="7688"/>
              <a:ext cx="2563" cy="2563"/>
            </a:xfrm>
            <a:prstGeom prst="star8">
              <a:avLst>
                <a:gd name="adj" fmla="val 38209"/>
              </a:avLst>
            </a:prstGeom>
            <a:solidFill>
              <a:srgbClr val="B78E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a:ea typeface="微软雅黑" panose="020B0503020204020204" pitchFamily="34" charset="-122"/>
                <a:cs typeface="+mn-cs"/>
              </a:endParaRPr>
            </a:p>
          </p:txBody>
        </p:sp>
        <p:sp>
          <p:nvSpPr>
            <p:cNvPr id="40" name="八角星 39"/>
            <p:cNvSpPr/>
            <p:nvPr/>
          </p:nvSpPr>
          <p:spPr>
            <a:xfrm>
              <a:off x="1566" y="7615"/>
              <a:ext cx="2727" cy="2727"/>
            </a:xfrm>
            <a:prstGeom prst="star8">
              <a:avLst>
                <a:gd name="adj" fmla="val 38209"/>
              </a:avLst>
            </a:prstGeom>
            <a:noFill/>
            <a:ln>
              <a:solidFill>
                <a:srgbClr val="B78EAE"/>
              </a:solidFill>
            </a:ln>
            <a:extLst>
              <a:ext uri="{909E8E84-426E-40DD-AFC4-6F175D3DCCD1}">
                <a14:hiddenFill xmlns:a14="http://schemas.microsoft.com/office/drawing/2010/main">
                  <a:solidFill>
                    <a:srgbClr val="DCAAA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a:ea typeface="微软雅黑" panose="020B0503020204020204" pitchFamily="34" charset="-122"/>
                <a:cs typeface="+mn-cs"/>
              </a:endParaRPr>
            </a:p>
          </p:txBody>
        </p:sp>
        <p:pic>
          <p:nvPicPr>
            <p:cNvPr id="41" name="图片 40" descr="303b32303139323730333bc7a6b1ca"/>
            <p:cNvPicPr>
              <a:picLocks noChangeAspect="1"/>
            </p:cNvPicPr>
            <p:nvPr/>
          </p:nvPicPr>
          <p:blipFill>
            <a:blip r:embed="rId3"/>
            <a:stretch>
              <a:fillRect/>
            </a:stretch>
          </p:blipFill>
          <p:spPr>
            <a:xfrm>
              <a:off x="2294" y="8343"/>
              <a:ext cx="1228" cy="1228"/>
            </a:xfrm>
            <a:prstGeom prst="rect">
              <a:avLst/>
            </a:prstGeom>
          </p:spPr>
        </p:pic>
      </p:grpSp>
    </p:spTree>
    <p:custDataLst>
      <p:tags r:id="rId1"/>
    </p:custData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40" name="文本框 47"/>
          <p:cNvSpPr txBox="1"/>
          <p:nvPr/>
        </p:nvSpPr>
        <p:spPr>
          <a:xfrm>
            <a:off x="92604" y="2828835"/>
            <a:ext cx="5762625" cy="645160"/>
          </a:xfrm>
          <a:prstGeom prst="rect">
            <a:avLst/>
          </a:prstGeom>
          <a:noFill/>
          <a:ln w="9525">
            <a:noFill/>
          </a:ln>
        </p:spPr>
        <p:txBody>
          <a:bodyPr vert="horz" wrap="square" anchor="t">
            <a:spAutoFit/>
          </a:bodyPr>
          <a:lstStyle/>
          <a:p>
            <a:pPr lvl="0" algn="ctr">
              <a:buClrTx/>
              <a:buSzTx/>
              <a:buFontTx/>
            </a:pPr>
            <a:r>
              <a:rPr lang="zh-CN" altLang="en-US" sz="3600" b="1" dirty="0">
                <a:solidFill>
                  <a:srgbClr val="701E5E"/>
                </a:solidFill>
                <a:latin typeface="微软雅黑" panose="020B0503020204020204" pitchFamily="34" charset="-122"/>
                <a:ea typeface="微软雅黑" panose="020B0503020204020204" pitchFamily="34" charset="-122"/>
                <a:sym typeface="微软雅黑" panose="020B0503020204020204" pitchFamily="34" charset="-122"/>
              </a:rPr>
              <a:t>联系与区别</a:t>
            </a:r>
          </a:p>
        </p:txBody>
      </p:sp>
      <p:sp>
        <p:nvSpPr>
          <p:cNvPr id="2" name="八角星 1"/>
          <p:cNvSpPr/>
          <p:nvPr/>
        </p:nvSpPr>
        <p:spPr>
          <a:xfrm>
            <a:off x="5739765" y="2373630"/>
            <a:ext cx="2129790" cy="2129790"/>
          </a:xfrm>
          <a:prstGeom prst="star8">
            <a:avLst>
              <a:gd name="adj" fmla="val 38189"/>
            </a:avLst>
          </a:prstGeom>
          <a:solidFill>
            <a:srgbClr val="701E5E"/>
          </a:solidFill>
          <a:ln>
            <a:noFill/>
          </a:ln>
        </p:spPr>
        <p:style>
          <a:lnRef idx="2">
            <a:schemeClr val="accent1">
              <a:shade val="50000"/>
            </a:schemeClr>
          </a:lnRef>
          <a:fillRef idx="1">
            <a:schemeClr val="accent1"/>
          </a:fillRef>
          <a:effectRef idx="0">
            <a:schemeClr val="accent1"/>
          </a:effectRef>
          <a:fontRef idx="minor">
            <a:schemeClr val="lt1"/>
          </a:fontRef>
        </p:style>
        <p:txBody>
          <a:bodyPr lIns="36195" tIns="288290" rIns="36195" bIns="0" rtlCol="0" anchor="ctr" anchorCtr="1"/>
          <a:lstStyle/>
          <a:p>
            <a:pPr algn="ctr" fontAlgn="auto">
              <a:lnSpc>
                <a:spcPts val="4000"/>
              </a:lnSpc>
            </a:pPr>
            <a:r>
              <a:rPr lang="en-US" altLang="zh-CN" sz="4000" b="1" dirty="0">
                <a:latin typeface="微软雅黑" panose="020B0503020204020204" pitchFamily="34" charset="-122"/>
                <a:ea typeface="微软雅黑" panose="020B0503020204020204" pitchFamily="34" charset="-122"/>
              </a:rPr>
              <a:t>PART</a:t>
            </a:r>
          </a:p>
          <a:p>
            <a:pPr algn="ctr" fontAlgn="auto">
              <a:lnSpc>
                <a:spcPts val="4000"/>
              </a:lnSpc>
            </a:pPr>
            <a:r>
              <a:rPr lang="en-US" altLang="zh-CN" sz="4000" b="1" dirty="0">
                <a:latin typeface="微软雅黑" panose="020B0503020204020204" pitchFamily="34" charset="-122"/>
                <a:ea typeface="微软雅黑" panose="020B0503020204020204" pitchFamily="34" charset="-122"/>
              </a:rPr>
              <a:t>05</a:t>
            </a:r>
          </a:p>
        </p:txBody>
      </p:sp>
    </p:spTree>
    <p:custDataLst>
      <p:tags r:id="rId1"/>
    </p:custData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1"/>
          <p:nvPr/>
        </p:nvSpPr>
        <p:spPr>
          <a:xfrm>
            <a:off x="4707255" y="233680"/>
            <a:ext cx="2772410" cy="651059"/>
          </a:xfrm>
          <a:prstGeom prst="roundRect">
            <a:avLst>
              <a:gd name="adj" fmla="val 49999"/>
            </a:avLst>
          </a:prstGeom>
          <a:solidFill>
            <a:srgbClr val="701E5E"/>
          </a:solidFill>
        </p:spPr>
        <p:txBody>
          <a:bodyPr wrap="square"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30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sym typeface="+mn-ea"/>
              </a:rPr>
              <a:t>联系</a:t>
            </a:r>
          </a:p>
        </p:txBody>
      </p:sp>
      <p:sp>
        <p:nvSpPr>
          <p:cNvPr id="2" name="矩形 1"/>
          <p:cNvSpPr/>
          <p:nvPr/>
        </p:nvSpPr>
        <p:spPr>
          <a:xfrm>
            <a:off x="1046480" y="1143000"/>
            <a:ext cx="10080000" cy="1620000"/>
          </a:xfrm>
          <a:prstGeom prst="rect">
            <a:avLst/>
          </a:prstGeom>
          <a:solidFill>
            <a:srgbClr val="EFE6E1">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a:ea typeface="微软雅黑" panose="020B0503020204020204" pitchFamily="34" charset="-122"/>
              <a:cs typeface="+mn-cs"/>
            </a:endParaRPr>
          </a:p>
        </p:txBody>
      </p:sp>
      <p:sp>
        <p:nvSpPr>
          <p:cNvPr id="3" name="矩形 2"/>
          <p:cNvSpPr/>
          <p:nvPr/>
        </p:nvSpPr>
        <p:spPr>
          <a:xfrm>
            <a:off x="1046480" y="4889615"/>
            <a:ext cx="10080000" cy="1619885"/>
          </a:xfrm>
          <a:prstGeom prst="rect">
            <a:avLst/>
          </a:prstGeom>
          <a:solidFill>
            <a:srgbClr val="EFE6E1">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a:ea typeface="微软雅黑" panose="020B0503020204020204" pitchFamily="34" charset="-122"/>
              <a:cs typeface="+mn-cs"/>
            </a:endParaRPr>
          </a:p>
        </p:txBody>
      </p:sp>
      <p:sp>
        <p:nvSpPr>
          <p:cNvPr id="4" name="矩形 3"/>
          <p:cNvSpPr/>
          <p:nvPr/>
        </p:nvSpPr>
        <p:spPr>
          <a:xfrm>
            <a:off x="1046480" y="3016365"/>
            <a:ext cx="10080000" cy="1619885"/>
          </a:xfrm>
          <a:prstGeom prst="rect">
            <a:avLst/>
          </a:prstGeom>
          <a:solidFill>
            <a:srgbClr val="EFE6E1">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a:ea typeface="微软雅黑" panose="020B0503020204020204" pitchFamily="34" charset="-122"/>
              <a:cs typeface="+mn-cs"/>
            </a:endParaRPr>
          </a:p>
        </p:txBody>
      </p:sp>
      <p:sp>
        <p:nvSpPr>
          <p:cNvPr id="18" name="矩形 17"/>
          <p:cNvSpPr/>
          <p:nvPr/>
        </p:nvSpPr>
        <p:spPr>
          <a:xfrm>
            <a:off x="228600" y="1574800"/>
            <a:ext cx="1811655" cy="659652"/>
          </a:xfrm>
          <a:prstGeom prst="rect">
            <a:avLst/>
          </a:prstGeom>
          <a:solidFill>
            <a:srgbClr val="701E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sym typeface="+mn-ea"/>
              </a:rPr>
              <a:t>目标一致性</a:t>
            </a:r>
          </a:p>
        </p:txBody>
      </p:sp>
      <p:sp>
        <p:nvSpPr>
          <p:cNvPr id="19" name="矩形 18"/>
          <p:cNvSpPr/>
          <p:nvPr/>
        </p:nvSpPr>
        <p:spPr>
          <a:xfrm>
            <a:off x="228601" y="5446213"/>
            <a:ext cx="1811654" cy="662487"/>
          </a:xfrm>
          <a:prstGeom prst="rect">
            <a:avLst/>
          </a:prstGeom>
          <a:solidFill>
            <a:srgbClr val="701E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sym typeface="+mn-ea"/>
              </a:rPr>
              <a:t>数据集使用</a:t>
            </a:r>
          </a:p>
        </p:txBody>
      </p:sp>
      <p:sp>
        <p:nvSpPr>
          <p:cNvPr id="20" name="矩形 19"/>
          <p:cNvSpPr/>
          <p:nvPr/>
        </p:nvSpPr>
        <p:spPr>
          <a:xfrm>
            <a:off x="228600" y="3435350"/>
            <a:ext cx="1821493" cy="659652"/>
          </a:xfrm>
          <a:prstGeom prst="rect">
            <a:avLst/>
          </a:prstGeom>
          <a:solidFill>
            <a:srgbClr val="B78E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sym typeface="+mn-ea"/>
              </a:rPr>
              <a:t>深度学习应用</a:t>
            </a:r>
          </a:p>
        </p:txBody>
      </p:sp>
      <p:sp>
        <p:nvSpPr>
          <p:cNvPr id="23" name="1111"/>
          <p:cNvSpPr txBox="1"/>
          <p:nvPr/>
        </p:nvSpPr>
        <p:spPr>
          <a:xfrm>
            <a:off x="2040568" y="1330744"/>
            <a:ext cx="7320915" cy="1179830"/>
          </a:xfrm>
          <a:prstGeom prst="rect">
            <a:avLst/>
          </a:prstGeom>
          <a:noFill/>
          <a:ln w="9525">
            <a:noFill/>
          </a:ln>
        </p:spPr>
        <p:txBody>
          <a:bodyPr wrap="square" tIns="36195" bIns="36195" anchor="t">
            <a:spAutoFit/>
          </a:bodyPr>
          <a:lstStyle/>
          <a:p>
            <a:pPr marL="0" marR="0" lvl="0" indent="0" algn="just" defTabSz="914400" rtl="0" eaLnBrk="1" fontAlgn="auto" latinLnBrk="0" hangingPunct="1">
              <a:lnSpc>
                <a:spcPct val="150000"/>
              </a:lnSpc>
              <a:spcBef>
                <a:spcPts val="0"/>
              </a:spcBef>
              <a:spcAft>
                <a:spcPts val="0"/>
              </a:spcAft>
              <a:buClrTx/>
              <a:buSzTx/>
              <a:buFontTx/>
              <a:buNone/>
              <a:defRPr/>
            </a:pPr>
            <a:r>
              <a:rPr lang="zh-CN" altLang="en-US" sz="1600" noProof="0" dirty="0">
                <a:ln>
                  <a:noFill/>
                </a:ln>
                <a:solidFill>
                  <a:srgbClr val="262626"/>
                </a:solidFill>
                <a:effectLst/>
                <a:uLnTx/>
                <a:uFillTx/>
                <a:latin typeface="微软雅黑 Light" panose="020B0502040204020203" charset="-122"/>
                <a:ea typeface="微软雅黑 Light" panose="020B0502040204020203" charset="-122"/>
                <a:sym typeface="+mn-ea"/>
              </a:rPr>
              <a:t>四篇论文都聚焦于目标检测（Object Detection），这是计算机视觉领域中的一个关键任务。尽管方法和技术有所不同，但它们都旨在提高目标检测的效率、准确性和适应性。</a:t>
            </a:r>
            <a:endParaRPr kumimoji="0" lang="zh-CN" altLang="en-US" sz="1600" b="0" i="0" u="none" strike="noStrike" kern="1200" cap="none" spc="0" normalizeH="0" baseline="0" noProof="0" dirty="0">
              <a:ln>
                <a:noFill/>
              </a:ln>
              <a:solidFill>
                <a:srgbClr val="262626"/>
              </a:solidFill>
              <a:effectLst/>
              <a:uLnTx/>
              <a:uFillTx/>
              <a:latin typeface="微软雅黑 Light" panose="020B0502040204020203" charset="-122"/>
              <a:ea typeface="微软雅黑 Light" panose="020B0502040204020203" charset="-122"/>
              <a:cs typeface="+mn-cs"/>
              <a:sym typeface="微软雅黑" panose="020B0503020204020204" pitchFamily="34" charset="-122"/>
            </a:endParaRPr>
          </a:p>
        </p:txBody>
      </p:sp>
      <p:sp>
        <p:nvSpPr>
          <p:cNvPr id="24" name="1111"/>
          <p:cNvSpPr txBox="1"/>
          <p:nvPr/>
        </p:nvSpPr>
        <p:spPr>
          <a:xfrm>
            <a:off x="2040255" y="3050961"/>
            <a:ext cx="7345680" cy="1549400"/>
          </a:xfrm>
          <a:prstGeom prst="rect">
            <a:avLst/>
          </a:prstGeom>
          <a:noFill/>
          <a:ln w="9525">
            <a:noFill/>
          </a:ln>
        </p:spPr>
        <p:txBody>
          <a:bodyPr wrap="square" tIns="36195" bIns="36195" anchor="t">
            <a:spAutoFit/>
          </a:bodyPr>
          <a:lstStyle/>
          <a:p>
            <a:pPr marL="0" marR="0" lvl="0" indent="0" algn="just" defTabSz="914400" rtl="0" eaLnBrk="1" fontAlgn="auto" latinLnBrk="0" hangingPunct="1">
              <a:lnSpc>
                <a:spcPct val="150000"/>
              </a:lnSpc>
              <a:spcBef>
                <a:spcPts val="0"/>
              </a:spcBef>
              <a:spcAft>
                <a:spcPts val="0"/>
              </a:spcAft>
              <a:buClrTx/>
              <a:buSzTx/>
              <a:buFontTx/>
              <a:buNone/>
              <a:defRPr/>
            </a:pPr>
            <a:r>
              <a:rPr sz="1600" noProof="0" dirty="0">
                <a:ln>
                  <a:noFill/>
                </a:ln>
                <a:solidFill>
                  <a:srgbClr val="262626"/>
                </a:solidFill>
                <a:effectLst/>
                <a:uLnTx/>
                <a:uFillTx/>
                <a:latin typeface="微软雅黑 Light" panose="020B0502040204020203" charset="-122"/>
                <a:ea typeface="微软雅黑 Light" panose="020B0502040204020203" charset="-122"/>
                <a:sym typeface="+mn-ea"/>
              </a:rPr>
              <a:t>所有论文都利用了深度学习技术。第一篇《EfficientDet》通过优化神经网络架构和特征金字塔网络来提高效率；第二篇《DETR》使用了Transformer架构；第三篇《DetCLIPv2》结合了大规模图像-文本对进行预训练；第四篇回顾了目标检测技术的演变及其最新进展。</a:t>
            </a:r>
            <a:endParaRPr kumimoji="0" lang="zh-CN" altLang="en-US" sz="1600" b="0" i="0" u="none" strike="noStrike" kern="1200" cap="none" spc="0" normalizeH="0" baseline="0" noProof="0" dirty="0">
              <a:ln>
                <a:noFill/>
              </a:ln>
              <a:solidFill>
                <a:srgbClr val="262626"/>
              </a:solidFill>
              <a:effectLst/>
              <a:uLnTx/>
              <a:uFillTx/>
              <a:latin typeface="微软雅黑 Light" panose="020B0502040204020203" charset="-122"/>
              <a:ea typeface="微软雅黑 Light" panose="020B0502040204020203" charset="-122"/>
              <a:cs typeface="+mn-cs"/>
              <a:sym typeface="微软雅黑" panose="020B0503020204020204" pitchFamily="34" charset="-122"/>
            </a:endParaRPr>
          </a:p>
        </p:txBody>
      </p:sp>
      <p:sp>
        <p:nvSpPr>
          <p:cNvPr id="25" name="1111"/>
          <p:cNvSpPr txBox="1"/>
          <p:nvPr/>
        </p:nvSpPr>
        <p:spPr>
          <a:xfrm>
            <a:off x="2049780" y="5297590"/>
            <a:ext cx="7155180" cy="810895"/>
          </a:xfrm>
          <a:prstGeom prst="rect">
            <a:avLst/>
          </a:prstGeom>
          <a:noFill/>
          <a:ln w="9525">
            <a:noFill/>
          </a:ln>
        </p:spPr>
        <p:txBody>
          <a:bodyPr wrap="square" tIns="36195" bIns="36195" anchor="t">
            <a:spAutoFit/>
          </a:bodyPr>
          <a:lstStyle/>
          <a:p>
            <a:pPr marL="0" marR="0" lvl="0" indent="0" algn="just" defTabSz="914400" rtl="0" eaLnBrk="1" fontAlgn="auto" latinLnBrk="0" hangingPunct="1">
              <a:lnSpc>
                <a:spcPct val="150000"/>
              </a:lnSpc>
              <a:spcBef>
                <a:spcPts val="0"/>
              </a:spcBef>
              <a:spcAft>
                <a:spcPts val="0"/>
              </a:spcAft>
              <a:buClrTx/>
              <a:buSzTx/>
              <a:buFontTx/>
              <a:buNone/>
              <a:defRPr/>
            </a:pPr>
            <a:r>
              <a:rPr lang="zh-CN" altLang="en-US" sz="1600" noProof="0" dirty="0">
                <a:ln>
                  <a:noFill/>
                </a:ln>
                <a:solidFill>
                  <a:srgbClr val="262626"/>
                </a:solidFill>
                <a:effectLst/>
                <a:uLnTx/>
                <a:uFillTx/>
                <a:latin typeface="微软雅黑 Light" panose="020B0502040204020203" charset="-122"/>
                <a:ea typeface="微软雅黑 Light" panose="020B0502040204020203" charset="-122"/>
                <a:sym typeface="+mn-ea"/>
              </a:rPr>
              <a:t>这些论文大多在COCO数据集上进行了评估，这是目标检测领域中最常用的数据集之一。</a:t>
            </a:r>
            <a:endParaRPr kumimoji="0" lang="zh-CN" altLang="en-US" sz="1600" b="0" i="0" u="none" strike="noStrike" kern="1200" cap="none" spc="0" normalizeH="0" baseline="0" noProof="0" dirty="0">
              <a:ln>
                <a:noFill/>
              </a:ln>
              <a:solidFill>
                <a:srgbClr val="262626"/>
              </a:solidFill>
              <a:effectLst/>
              <a:uLnTx/>
              <a:uFillTx/>
              <a:latin typeface="微软雅黑 Light" panose="020B0502040204020203" charset="-122"/>
              <a:ea typeface="微软雅黑 Light" panose="020B0502040204020203" charset="-122"/>
              <a:cs typeface="+mn-cs"/>
              <a:sym typeface="微软雅黑" panose="020B0503020204020204" pitchFamily="34" charset="-122"/>
            </a:endParaRPr>
          </a:p>
        </p:txBody>
      </p:sp>
      <p:grpSp>
        <p:nvGrpSpPr>
          <p:cNvPr id="30" name="组合 29"/>
          <p:cNvGrpSpPr/>
          <p:nvPr/>
        </p:nvGrpSpPr>
        <p:grpSpPr>
          <a:xfrm>
            <a:off x="9361170" y="1085215"/>
            <a:ext cx="1731010" cy="1731010"/>
            <a:chOff x="1566" y="1709"/>
            <a:chExt cx="2726" cy="2726"/>
          </a:xfrm>
        </p:grpSpPr>
        <p:sp>
          <p:nvSpPr>
            <p:cNvPr id="31" name="八角星 30"/>
            <p:cNvSpPr/>
            <p:nvPr/>
          </p:nvSpPr>
          <p:spPr>
            <a:xfrm>
              <a:off x="1648" y="1788"/>
              <a:ext cx="2563" cy="2563"/>
            </a:xfrm>
            <a:prstGeom prst="star8">
              <a:avLst>
                <a:gd name="adj" fmla="val 38209"/>
              </a:avLst>
            </a:prstGeom>
            <a:solidFill>
              <a:srgbClr val="B78E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a:ea typeface="微软雅黑" panose="020B0503020204020204" pitchFamily="34" charset="-122"/>
                <a:cs typeface="+mn-cs"/>
              </a:endParaRPr>
            </a:p>
          </p:txBody>
        </p:sp>
        <p:sp>
          <p:nvSpPr>
            <p:cNvPr id="32" name="八角星 31"/>
            <p:cNvSpPr/>
            <p:nvPr/>
          </p:nvSpPr>
          <p:spPr>
            <a:xfrm>
              <a:off x="1566" y="1709"/>
              <a:ext cx="2727" cy="2727"/>
            </a:xfrm>
            <a:prstGeom prst="star8">
              <a:avLst>
                <a:gd name="adj" fmla="val 38209"/>
              </a:avLst>
            </a:prstGeom>
            <a:noFill/>
            <a:ln>
              <a:solidFill>
                <a:srgbClr val="B78EAE"/>
              </a:solidFill>
            </a:ln>
            <a:extLst>
              <a:ext uri="{909E8E84-426E-40DD-AFC4-6F175D3DCCD1}">
                <a14:hiddenFill xmlns:a14="http://schemas.microsoft.com/office/drawing/2010/main">
                  <a:solidFill>
                    <a:srgbClr val="DCAAA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a:ea typeface="微软雅黑" panose="020B0503020204020204" pitchFamily="34" charset="-122"/>
                <a:cs typeface="+mn-cs"/>
              </a:endParaRPr>
            </a:p>
          </p:txBody>
        </p:sp>
        <p:pic>
          <p:nvPicPr>
            <p:cNvPr id="33" name="图片 32" descr="303b32303139323730333bc7a6b1ca"/>
            <p:cNvPicPr>
              <a:picLocks noChangeAspect="1"/>
            </p:cNvPicPr>
            <p:nvPr/>
          </p:nvPicPr>
          <p:blipFill>
            <a:blip r:embed="rId3"/>
            <a:stretch>
              <a:fillRect/>
            </a:stretch>
          </p:blipFill>
          <p:spPr>
            <a:xfrm>
              <a:off x="2315" y="2480"/>
              <a:ext cx="1228" cy="1228"/>
            </a:xfrm>
            <a:prstGeom prst="rect">
              <a:avLst/>
            </a:prstGeom>
          </p:spPr>
        </p:pic>
      </p:grpSp>
      <p:grpSp>
        <p:nvGrpSpPr>
          <p:cNvPr id="34" name="组合 33"/>
          <p:cNvGrpSpPr/>
          <p:nvPr/>
        </p:nvGrpSpPr>
        <p:grpSpPr>
          <a:xfrm>
            <a:off x="9361170" y="2956560"/>
            <a:ext cx="1731010" cy="1731010"/>
            <a:chOff x="1566" y="4656"/>
            <a:chExt cx="2726" cy="2726"/>
          </a:xfrm>
        </p:grpSpPr>
        <p:sp>
          <p:nvSpPr>
            <p:cNvPr id="35" name="八角星 34"/>
            <p:cNvSpPr/>
            <p:nvPr/>
          </p:nvSpPr>
          <p:spPr>
            <a:xfrm>
              <a:off x="1648" y="4738"/>
              <a:ext cx="2563" cy="2563"/>
            </a:xfrm>
            <a:prstGeom prst="star8">
              <a:avLst>
                <a:gd name="adj" fmla="val 38209"/>
              </a:avLst>
            </a:prstGeom>
            <a:solidFill>
              <a:srgbClr val="B78E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a:ea typeface="微软雅黑" panose="020B0503020204020204" pitchFamily="34" charset="-122"/>
                <a:cs typeface="+mn-cs"/>
              </a:endParaRPr>
            </a:p>
          </p:txBody>
        </p:sp>
        <p:sp>
          <p:nvSpPr>
            <p:cNvPr id="36" name="八角星 35"/>
            <p:cNvSpPr/>
            <p:nvPr/>
          </p:nvSpPr>
          <p:spPr>
            <a:xfrm>
              <a:off x="1566" y="4656"/>
              <a:ext cx="2727" cy="2727"/>
            </a:xfrm>
            <a:prstGeom prst="star8">
              <a:avLst>
                <a:gd name="adj" fmla="val 38209"/>
              </a:avLst>
            </a:prstGeom>
            <a:noFill/>
            <a:ln>
              <a:solidFill>
                <a:srgbClr val="B78EAE"/>
              </a:solidFill>
            </a:ln>
            <a:extLst>
              <a:ext uri="{909E8E84-426E-40DD-AFC4-6F175D3DCCD1}">
                <a14:hiddenFill xmlns:a14="http://schemas.microsoft.com/office/drawing/2010/main">
                  <a:solidFill>
                    <a:srgbClr val="DCAAA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a:ea typeface="微软雅黑" panose="020B0503020204020204" pitchFamily="34" charset="-122"/>
                <a:cs typeface="+mn-cs"/>
              </a:endParaRPr>
            </a:p>
          </p:txBody>
        </p:sp>
        <p:pic>
          <p:nvPicPr>
            <p:cNvPr id="37" name="图片 36" descr="303b32303039333137363bc1b4bdd3"/>
            <p:cNvPicPr>
              <a:picLocks noChangeAspect="1"/>
            </p:cNvPicPr>
            <p:nvPr/>
          </p:nvPicPr>
          <p:blipFill>
            <a:blip r:embed="rId4"/>
            <a:stretch>
              <a:fillRect/>
            </a:stretch>
          </p:blipFill>
          <p:spPr>
            <a:xfrm>
              <a:off x="2295" y="5410"/>
              <a:ext cx="1227" cy="1227"/>
            </a:xfrm>
            <a:prstGeom prst="rect">
              <a:avLst/>
            </a:prstGeom>
          </p:spPr>
        </p:pic>
      </p:grpSp>
      <p:grpSp>
        <p:nvGrpSpPr>
          <p:cNvPr id="38" name="组合 37"/>
          <p:cNvGrpSpPr/>
          <p:nvPr/>
        </p:nvGrpSpPr>
        <p:grpSpPr>
          <a:xfrm>
            <a:off x="9361170" y="4835525"/>
            <a:ext cx="1731010" cy="1731010"/>
            <a:chOff x="1566" y="7615"/>
            <a:chExt cx="2726" cy="2726"/>
          </a:xfrm>
        </p:grpSpPr>
        <p:sp>
          <p:nvSpPr>
            <p:cNvPr id="39" name="八角星 38"/>
            <p:cNvSpPr/>
            <p:nvPr/>
          </p:nvSpPr>
          <p:spPr>
            <a:xfrm>
              <a:off x="1648" y="7688"/>
              <a:ext cx="2563" cy="2563"/>
            </a:xfrm>
            <a:prstGeom prst="star8">
              <a:avLst>
                <a:gd name="adj" fmla="val 38209"/>
              </a:avLst>
            </a:prstGeom>
            <a:solidFill>
              <a:srgbClr val="B78E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a:ea typeface="微软雅黑" panose="020B0503020204020204" pitchFamily="34" charset="-122"/>
                <a:cs typeface="+mn-cs"/>
              </a:endParaRPr>
            </a:p>
          </p:txBody>
        </p:sp>
        <p:sp>
          <p:nvSpPr>
            <p:cNvPr id="40" name="八角星 39"/>
            <p:cNvSpPr/>
            <p:nvPr/>
          </p:nvSpPr>
          <p:spPr>
            <a:xfrm>
              <a:off x="1566" y="7615"/>
              <a:ext cx="2727" cy="2727"/>
            </a:xfrm>
            <a:prstGeom prst="star8">
              <a:avLst>
                <a:gd name="adj" fmla="val 38209"/>
              </a:avLst>
            </a:prstGeom>
            <a:noFill/>
            <a:ln>
              <a:solidFill>
                <a:srgbClr val="B78EAE"/>
              </a:solidFill>
            </a:ln>
            <a:extLst>
              <a:ext uri="{909E8E84-426E-40DD-AFC4-6F175D3DCCD1}">
                <a14:hiddenFill xmlns:a14="http://schemas.microsoft.com/office/drawing/2010/main">
                  <a:solidFill>
                    <a:srgbClr val="DCAAA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a:ea typeface="微软雅黑" panose="020B0503020204020204" pitchFamily="34" charset="-122"/>
                <a:cs typeface="+mn-cs"/>
              </a:endParaRPr>
            </a:p>
          </p:txBody>
        </p:sp>
        <p:pic>
          <p:nvPicPr>
            <p:cNvPr id="41" name="图片 40" descr="303b32303139323730333bc7a6b1ca"/>
            <p:cNvPicPr>
              <a:picLocks noChangeAspect="1"/>
            </p:cNvPicPr>
            <p:nvPr/>
          </p:nvPicPr>
          <p:blipFill>
            <a:blip r:embed="rId3"/>
            <a:stretch>
              <a:fillRect/>
            </a:stretch>
          </p:blipFill>
          <p:spPr>
            <a:xfrm>
              <a:off x="2294" y="8343"/>
              <a:ext cx="1228" cy="1228"/>
            </a:xfrm>
            <a:prstGeom prst="rect">
              <a:avLst/>
            </a:prstGeom>
          </p:spPr>
        </p:pic>
      </p:grpSp>
    </p:spTree>
    <p:custDataLst>
      <p:tags r:id="rId1"/>
    </p:custData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1"/>
          <p:nvPr/>
        </p:nvSpPr>
        <p:spPr>
          <a:xfrm>
            <a:off x="4707255" y="233680"/>
            <a:ext cx="2947670" cy="694783"/>
          </a:xfrm>
          <a:prstGeom prst="roundRect">
            <a:avLst>
              <a:gd name="adj" fmla="val 49999"/>
            </a:avLst>
          </a:prstGeom>
          <a:solidFill>
            <a:srgbClr val="701E5E"/>
          </a:solidFill>
        </p:spPr>
        <p:txBody>
          <a:bodyPr wrap="square" rtlCol="0" anchor="t">
            <a:spAutoFit/>
          </a:bodyPr>
          <a:lstStyle/>
          <a:p>
            <a:pPr lvl="0" algn="ctr">
              <a:buClrTx/>
              <a:buSzTx/>
              <a:buFontTx/>
            </a:pPr>
            <a:r>
              <a:rPr lang="zh-CN" altLang="en-US" sz="2400" b="1" spc="300" dirty="0">
                <a:solidFill>
                  <a:schemeClr val="bg1"/>
                </a:solidFill>
                <a:uFillTx/>
                <a:latin typeface="微软雅黑" panose="020B0503020204020204" pitchFamily="34" charset="-122"/>
                <a:ea typeface="微软雅黑" panose="020B0503020204020204" pitchFamily="34" charset="-122"/>
                <a:sym typeface="+mn-ea"/>
              </a:rPr>
              <a:t>方法论上的差异</a:t>
            </a:r>
          </a:p>
        </p:txBody>
      </p:sp>
      <p:grpSp>
        <p:nvGrpSpPr>
          <p:cNvPr id="75" name="组合 74"/>
          <p:cNvGrpSpPr/>
          <p:nvPr>
            <p:custDataLst>
              <p:tags r:id="rId2"/>
            </p:custDataLst>
          </p:nvPr>
        </p:nvGrpSpPr>
        <p:grpSpPr>
          <a:xfrm>
            <a:off x="543560" y="1385966"/>
            <a:ext cx="5022850" cy="1602268"/>
            <a:chOff x="1478" y="3883"/>
            <a:chExt cx="7910" cy="2523"/>
          </a:xfrm>
        </p:grpSpPr>
        <p:sp>
          <p:nvSpPr>
            <p:cNvPr id="76" name="333333"/>
            <p:cNvSpPr txBox="1"/>
            <p:nvPr>
              <p:custDataLst>
                <p:tags r:id="rId13"/>
              </p:custDataLst>
            </p:nvPr>
          </p:nvSpPr>
          <p:spPr>
            <a:xfrm>
              <a:off x="1478" y="3883"/>
              <a:ext cx="3233" cy="580"/>
            </a:xfrm>
            <a:prstGeom prst="rect">
              <a:avLst/>
            </a:prstGeom>
            <a:noFill/>
            <a:ln w="9525">
              <a:noFill/>
            </a:ln>
          </p:spPr>
          <p:txBody>
            <a:bodyPr wrap="square" anchor="t">
              <a:spAutoFit/>
            </a:bodyPr>
            <a:lstStyle/>
            <a:p>
              <a:pPr algn="l"/>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rPr>
                <a:t>EfficientDet</a:t>
              </a:r>
            </a:p>
          </p:txBody>
        </p:sp>
        <p:sp>
          <p:nvSpPr>
            <p:cNvPr id="77" name="1111"/>
            <p:cNvSpPr txBox="1"/>
            <p:nvPr>
              <p:custDataLst>
                <p:tags r:id="rId14"/>
              </p:custDataLst>
            </p:nvPr>
          </p:nvSpPr>
          <p:spPr>
            <a:xfrm>
              <a:off x="1478" y="4518"/>
              <a:ext cx="7910" cy="1888"/>
            </a:xfrm>
            <a:prstGeom prst="rect">
              <a:avLst/>
            </a:prstGeom>
            <a:noFill/>
            <a:ln w="9525">
              <a:noFill/>
            </a:ln>
          </p:spPr>
          <p:txBody>
            <a:bodyPr wrap="square" anchor="t">
              <a:spAutoFit/>
            </a:bodyPr>
            <a:lstStyle/>
            <a:p>
              <a:pPr algn="just">
                <a:lnSpc>
                  <a:spcPct val="150000"/>
                </a:lnSpc>
              </a:pPr>
              <a:r>
                <a:rPr lang="zh-CN" altLang="en-US" sz="1600" dirty="0">
                  <a:solidFill>
                    <a:srgbClr val="262626"/>
                  </a:solidFill>
                  <a:latin typeface="微软雅黑 Light" panose="020B0502040204020203" charset="-122"/>
                  <a:ea typeface="微软雅黑 Light" panose="020B0502040204020203" charset="-122"/>
                </a:rPr>
                <a:t>Scalable and Efficient Object Detection提出了加权双向特征金字塔网络（BiFPN）和复合缩放方法，以提高效率和准确性</a:t>
              </a:r>
            </a:p>
          </p:txBody>
        </p:sp>
      </p:grpSp>
      <p:sp>
        <p:nvSpPr>
          <p:cNvPr id="80" name="1111"/>
          <p:cNvSpPr txBox="1"/>
          <p:nvPr>
            <p:custDataLst>
              <p:tags r:id="rId3"/>
            </p:custDataLst>
          </p:nvPr>
        </p:nvSpPr>
        <p:spPr>
          <a:xfrm>
            <a:off x="6600190" y="1449070"/>
            <a:ext cx="5022850" cy="1568450"/>
          </a:xfrm>
          <a:prstGeom prst="rect">
            <a:avLst/>
          </a:prstGeom>
          <a:noFill/>
          <a:ln w="9525">
            <a:noFill/>
          </a:ln>
        </p:spPr>
        <p:txBody>
          <a:bodyPr wrap="square" anchor="t">
            <a:spAutoFit/>
          </a:bodyPr>
          <a:lstStyle/>
          <a:p>
            <a:pPr algn="just">
              <a:lnSpc>
                <a:spcPct val="150000"/>
              </a:lnSpc>
            </a:pPr>
            <a:r>
              <a:rPr lang="zh-CN" altLang="en-US" sz="1600" dirty="0">
                <a:solidFill>
                  <a:srgbClr val="262626"/>
                </a:solidFill>
                <a:latin typeface="微软雅黑 Light" panose="020B0502040204020203" charset="-122"/>
                <a:ea typeface="微软雅黑 Light" panose="020B0502040204020203" charset="-122"/>
              </a:rPr>
              <a:t>End-to-End ObjectDetection with Transformers提出了一种直接集合预测的方法，利用Transformer编码器-解码器架构来简化检测流程，避免了许多手工设计的组件;</a:t>
            </a:r>
          </a:p>
        </p:txBody>
      </p:sp>
      <p:grpSp>
        <p:nvGrpSpPr>
          <p:cNvPr id="81" name="组合 80"/>
          <p:cNvGrpSpPr/>
          <p:nvPr>
            <p:custDataLst>
              <p:tags r:id="rId4"/>
            </p:custDataLst>
          </p:nvPr>
        </p:nvGrpSpPr>
        <p:grpSpPr>
          <a:xfrm>
            <a:off x="543560" y="4687966"/>
            <a:ext cx="5022850" cy="1971876"/>
            <a:chOff x="1478" y="3883"/>
            <a:chExt cx="7910" cy="3105"/>
          </a:xfrm>
        </p:grpSpPr>
        <p:sp>
          <p:nvSpPr>
            <p:cNvPr id="82" name="333333"/>
            <p:cNvSpPr txBox="1"/>
            <p:nvPr>
              <p:custDataLst>
                <p:tags r:id="rId11"/>
              </p:custDataLst>
            </p:nvPr>
          </p:nvSpPr>
          <p:spPr>
            <a:xfrm>
              <a:off x="1478" y="3883"/>
              <a:ext cx="2404" cy="580"/>
            </a:xfrm>
            <a:prstGeom prst="rect">
              <a:avLst/>
            </a:prstGeom>
            <a:noFill/>
            <a:ln w="9525">
              <a:noFill/>
            </a:ln>
          </p:spPr>
          <p:txBody>
            <a:bodyPr wrap="square" anchor="t">
              <a:spAutoFit/>
            </a:bodyPr>
            <a:lstStyle/>
            <a:p>
              <a:pPr algn="l"/>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rPr>
                <a:t>DetCLIPv2</a:t>
              </a:r>
            </a:p>
          </p:txBody>
        </p:sp>
        <p:sp>
          <p:nvSpPr>
            <p:cNvPr id="83" name="1111"/>
            <p:cNvSpPr txBox="1"/>
            <p:nvPr>
              <p:custDataLst>
                <p:tags r:id="rId12"/>
              </p:custDataLst>
            </p:nvPr>
          </p:nvSpPr>
          <p:spPr>
            <a:xfrm>
              <a:off x="1478" y="4518"/>
              <a:ext cx="7910" cy="2470"/>
            </a:xfrm>
            <a:prstGeom prst="rect">
              <a:avLst/>
            </a:prstGeom>
            <a:noFill/>
            <a:ln w="9525">
              <a:noFill/>
            </a:ln>
          </p:spPr>
          <p:txBody>
            <a:bodyPr wrap="square" anchor="t">
              <a:spAutoFit/>
            </a:bodyPr>
            <a:lstStyle/>
            <a:p>
              <a:pPr algn="just">
                <a:lnSpc>
                  <a:spcPct val="150000"/>
                </a:lnSpc>
              </a:pPr>
              <a:r>
                <a:rPr lang="zh-CN" altLang="en-US" sz="1600" dirty="0">
                  <a:solidFill>
                    <a:srgbClr val="262626"/>
                  </a:solidFill>
                  <a:latin typeface="微软雅黑 Light" panose="020B0502040204020203" charset="-122"/>
                  <a:ea typeface="微软雅黑 Light" panose="020B0502040204020203" charset="-122"/>
                </a:rPr>
                <a:t>Scalable Open-Vocabulary Object Detection Pre-training via Word-Region Alignment通过词-区域对齐的方法，结合大规模图像-文本对进行开放词汇目标检测的预训练，提出了一种高效的训练框架</a:t>
              </a:r>
            </a:p>
          </p:txBody>
        </p:sp>
      </p:grpSp>
      <p:grpSp>
        <p:nvGrpSpPr>
          <p:cNvPr id="84" name="组合 83"/>
          <p:cNvGrpSpPr/>
          <p:nvPr>
            <p:custDataLst>
              <p:tags r:id="rId5"/>
            </p:custDataLst>
          </p:nvPr>
        </p:nvGrpSpPr>
        <p:grpSpPr>
          <a:xfrm>
            <a:off x="6631305" y="4687966"/>
            <a:ext cx="5022850" cy="1233295"/>
            <a:chOff x="1478" y="3883"/>
            <a:chExt cx="7910" cy="1942"/>
          </a:xfrm>
        </p:grpSpPr>
        <p:sp>
          <p:nvSpPr>
            <p:cNvPr id="85" name="333333"/>
            <p:cNvSpPr txBox="1"/>
            <p:nvPr>
              <p:custDataLst>
                <p:tags r:id="rId9"/>
              </p:custDataLst>
            </p:nvPr>
          </p:nvSpPr>
          <p:spPr>
            <a:xfrm>
              <a:off x="1478" y="3883"/>
              <a:ext cx="7715" cy="580"/>
            </a:xfrm>
            <a:prstGeom prst="rect">
              <a:avLst/>
            </a:prstGeom>
            <a:noFill/>
            <a:ln w="9525">
              <a:noFill/>
            </a:ln>
          </p:spPr>
          <p:txBody>
            <a:bodyPr wrap="square" anchor="t">
              <a:spAutoFit/>
            </a:bodyPr>
            <a:lstStyle/>
            <a:p>
              <a:pPr algn="l"/>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rPr>
                <a:t>Object detection in 20 years</a:t>
              </a:r>
            </a:p>
          </p:txBody>
        </p:sp>
        <p:sp>
          <p:nvSpPr>
            <p:cNvPr id="86" name="1111"/>
            <p:cNvSpPr txBox="1"/>
            <p:nvPr>
              <p:custDataLst>
                <p:tags r:id="rId10"/>
              </p:custDataLst>
            </p:nvPr>
          </p:nvSpPr>
          <p:spPr>
            <a:xfrm>
              <a:off x="1478" y="4518"/>
              <a:ext cx="7910" cy="1307"/>
            </a:xfrm>
            <a:prstGeom prst="rect">
              <a:avLst/>
            </a:prstGeom>
            <a:noFill/>
            <a:ln w="9525">
              <a:noFill/>
            </a:ln>
          </p:spPr>
          <p:txBody>
            <a:bodyPr wrap="square" anchor="t">
              <a:spAutoFit/>
            </a:bodyPr>
            <a:lstStyle/>
            <a:p>
              <a:pPr algn="just">
                <a:lnSpc>
                  <a:spcPct val="150000"/>
                </a:lnSpc>
              </a:pPr>
              <a:r>
                <a:rPr lang="zh-CN" altLang="en-US" sz="1600" dirty="0">
                  <a:solidFill>
                    <a:srgbClr val="262626"/>
                  </a:solidFill>
                  <a:latin typeface="微软雅黑 Light" panose="020B0502040204020203" charset="-122"/>
                  <a:ea typeface="微软雅黑 Light" panose="020B0502040204020203" charset="-122"/>
                </a:rPr>
                <a:t>A survey提供了一个全面的目标检测技术的回顾，重点介绍了技术的演变、关键技术和最新的加速技术。</a:t>
              </a:r>
            </a:p>
          </p:txBody>
        </p:sp>
      </p:grpSp>
      <p:cxnSp>
        <p:nvCxnSpPr>
          <p:cNvPr id="87" name="直接连接符 86"/>
          <p:cNvCxnSpPr/>
          <p:nvPr>
            <p:custDataLst>
              <p:tags r:id="rId6"/>
            </p:custDataLst>
          </p:nvPr>
        </p:nvCxnSpPr>
        <p:spPr>
          <a:xfrm>
            <a:off x="6083300" y="1551940"/>
            <a:ext cx="0" cy="1362075"/>
          </a:xfrm>
          <a:prstGeom prst="line">
            <a:avLst/>
          </a:prstGeom>
          <a:ln w="12700">
            <a:solidFill>
              <a:srgbClr val="C65844"/>
            </a:solidFill>
            <a:prstDash val="dash"/>
          </a:ln>
        </p:spPr>
        <p:style>
          <a:lnRef idx="1">
            <a:schemeClr val="accent1"/>
          </a:lnRef>
          <a:fillRef idx="0">
            <a:schemeClr val="accent1"/>
          </a:fillRef>
          <a:effectRef idx="0">
            <a:schemeClr val="accent1"/>
          </a:effectRef>
          <a:fontRef idx="minor">
            <a:schemeClr val="tx1"/>
          </a:fontRef>
        </p:style>
      </p:cxnSp>
      <p:cxnSp>
        <p:nvCxnSpPr>
          <p:cNvPr id="88" name="直接连接符 87"/>
          <p:cNvCxnSpPr/>
          <p:nvPr>
            <p:custDataLst>
              <p:tags r:id="rId7"/>
            </p:custDataLst>
          </p:nvPr>
        </p:nvCxnSpPr>
        <p:spPr>
          <a:xfrm>
            <a:off x="6094095" y="4929505"/>
            <a:ext cx="0" cy="1362075"/>
          </a:xfrm>
          <a:prstGeom prst="line">
            <a:avLst/>
          </a:prstGeom>
          <a:ln w="12700">
            <a:solidFill>
              <a:srgbClr val="C65844"/>
            </a:solidFill>
            <a:prstDash val="dash"/>
          </a:ln>
        </p:spPr>
        <p:style>
          <a:lnRef idx="1">
            <a:schemeClr val="accent1"/>
          </a:lnRef>
          <a:fillRef idx="0">
            <a:schemeClr val="accent1"/>
          </a:fillRef>
          <a:effectRef idx="0">
            <a:schemeClr val="accent1"/>
          </a:effectRef>
          <a:fontRef idx="minor">
            <a:schemeClr val="tx1"/>
          </a:fontRef>
        </p:style>
      </p:cxnSp>
      <p:sp>
        <p:nvSpPr>
          <p:cNvPr id="89" name="文本框 88"/>
          <p:cNvSpPr txBox="1"/>
          <p:nvPr>
            <p:custDataLst>
              <p:tags r:id="rId8"/>
            </p:custDataLst>
          </p:nvPr>
        </p:nvSpPr>
        <p:spPr>
          <a:xfrm>
            <a:off x="949960" y="3147695"/>
            <a:ext cx="10061575" cy="1363345"/>
          </a:xfrm>
          <a:custGeom>
            <a:avLst/>
            <a:gdLst/>
            <a:ahLst/>
            <a:cxnLst>
              <a:cxn ang="3">
                <a:pos x="hc" y="t"/>
              </a:cxn>
              <a:cxn ang="cd2">
                <a:pos x="l" y="vc"/>
              </a:cxn>
              <a:cxn ang="cd4">
                <a:pos x="hc" y="b"/>
              </a:cxn>
              <a:cxn ang="0">
                <a:pos x="r" y="vc"/>
              </a:cxn>
            </a:cxnLst>
            <a:rect l="l" t="t" r="r" b="b"/>
            <a:pathLst>
              <a:path w="16734" h="3016">
                <a:moveTo>
                  <a:pt x="15039" y="521"/>
                </a:moveTo>
                <a:lnTo>
                  <a:pt x="15044" y="550"/>
                </a:lnTo>
                <a:cubicBezTo>
                  <a:pt x="15067" y="676"/>
                  <a:pt x="15079" y="816"/>
                  <a:pt x="15079" y="970"/>
                </a:cubicBezTo>
                <a:lnTo>
                  <a:pt x="15079" y="2983"/>
                </a:lnTo>
                <a:lnTo>
                  <a:pt x="14947" y="2989"/>
                </a:lnTo>
                <a:cubicBezTo>
                  <a:pt x="14668" y="3002"/>
                  <a:pt x="14388" y="3009"/>
                  <a:pt x="14109" y="3013"/>
                </a:cubicBezTo>
                <a:lnTo>
                  <a:pt x="14048" y="3014"/>
                </a:lnTo>
                <a:lnTo>
                  <a:pt x="14048" y="1038"/>
                </a:lnTo>
                <a:cubicBezTo>
                  <a:pt x="14048" y="903"/>
                  <a:pt x="14032" y="809"/>
                  <a:pt x="14000" y="757"/>
                </a:cubicBezTo>
                <a:cubicBezTo>
                  <a:pt x="13968" y="704"/>
                  <a:pt x="13910" y="678"/>
                  <a:pt x="13827" y="678"/>
                </a:cubicBezTo>
                <a:cubicBezTo>
                  <a:pt x="13666" y="678"/>
                  <a:pt x="13586" y="798"/>
                  <a:pt x="13586" y="1038"/>
                </a:cubicBezTo>
                <a:lnTo>
                  <a:pt x="13586" y="1470"/>
                </a:lnTo>
                <a:lnTo>
                  <a:pt x="13883" y="1470"/>
                </a:lnTo>
                <a:lnTo>
                  <a:pt x="13883" y="2384"/>
                </a:lnTo>
                <a:lnTo>
                  <a:pt x="13586" y="2384"/>
                </a:lnTo>
                <a:lnTo>
                  <a:pt x="13586" y="3016"/>
                </a:lnTo>
                <a:lnTo>
                  <a:pt x="13550" y="3016"/>
                </a:lnTo>
                <a:cubicBezTo>
                  <a:pt x="13224" y="3015"/>
                  <a:pt x="12898" y="3008"/>
                  <a:pt x="12572" y="2998"/>
                </a:cubicBezTo>
                <a:lnTo>
                  <a:pt x="12555" y="2998"/>
                </a:lnTo>
                <a:lnTo>
                  <a:pt x="12555" y="1005"/>
                </a:lnTo>
                <a:cubicBezTo>
                  <a:pt x="12555" y="846"/>
                  <a:pt x="12571" y="699"/>
                  <a:pt x="12604" y="566"/>
                </a:cubicBezTo>
                <a:lnTo>
                  <a:pt x="12612" y="535"/>
                </a:lnTo>
                <a:lnTo>
                  <a:pt x="12712" y="538"/>
                </a:lnTo>
                <a:cubicBezTo>
                  <a:pt x="13457" y="559"/>
                  <a:pt x="14202" y="558"/>
                  <a:pt x="14947" y="525"/>
                </a:cubicBezTo>
                <a:lnTo>
                  <a:pt x="15039" y="521"/>
                </a:lnTo>
                <a:close/>
                <a:moveTo>
                  <a:pt x="10818" y="448"/>
                </a:moveTo>
                <a:lnTo>
                  <a:pt x="11035" y="462"/>
                </a:lnTo>
                <a:cubicBezTo>
                  <a:pt x="11268" y="476"/>
                  <a:pt x="11501" y="489"/>
                  <a:pt x="11734" y="500"/>
                </a:cubicBezTo>
                <a:lnTo>
                  <a:pt x="11837" y="505"/>
                </a:lnTo>
                <a:lnTo>
                  <a:pt x="11367" y="1315"/>
                </a:lnTo>
                <a:lnTo>
                  <a:pt x="12168" y="2984"/>
                </a:lnTo>
                <a:lnTo>
                  <a:pt x="12153" y="2983"/>
                </a:lnTo>
                <a:cubicBezTo>
                  <a:pt x="11780" y="2968"/>
                  <a:pt x="11408" y="2949"/>
                  <a:pt x="11035" y="2926"/>
                </a:cubicBezTo>
                <a:lnTo>
                  <a:pt x="11001" y="2924"/>
                </a:lnTo>
                <a:lnTo>
                  <a:pt x="10333" y="1295"/>
                </a:lnTo>
                <a:lnTo>
                  <a:pt x="10818" y="448"/>
                </a:lnTo>
                <a:close/>
                <a:moveTo>
                  <a:pt x="16734" y="379"/>
                </a:moveTo>
                <a:lnTo>
                  <a:pt x="16734" y="2843"/>
                </a:lnTo>
                <a:lnTo>
                  <a:pt x="16624" y="2856"/>
                </a:lnTo>
                <a:cubicBezTo>
                  <a:pt x="16344" y="2889"/>
                  <a:pt x="16065" y="2916"/>
                  <a:pt x="15785" y="2938"/>
                </a:cubicBezTo>
                <a:lnTo>
                  <a:pt x="15703" y="2944"/>
                </a:lnTo>
                <a:lnTo>
                  <a:pt x="15703" y="480"/>
                </a:lnTo>
                <a:lnTo>
                  <a:pt x="15785" y="474"/>
                </a:lnTo>
                <a:cubicBezTo>
                  <a:pt x="16065" y="452"/>
                  <a:pt x="16344" y="425"/>
                  <a:pt x="16624" y="392"/>
                </a:cubicBezTo>
                <a:lnTo>
                  <a:pt x="16734" y="379"/>
                </a:lnTo>
                <a:close/>
                <a:moveTo>
                  <a:pt x="9272" y="336"/>
                </a:moveTo>
                <a:lnTo>
                  <a:pt x="9359" y="343"/>
                </a:lnTo>
                <a:cubicBezTo>
                  <a:pt x="9638" y="364"/>
                  <a:pt x="9918" y="386"/>
                  <a:pt x="10197" y="406"/>
                </a:cubicBezTo>
                <a:lnTo>
                  <a:pt x="10303" y="413"/>
                </a:lnTo>
                <a:lnTo>
                  <a:pt x="10303" y="2877"/>
                </a:lnTo>
                <a:lnTo>
                  <a:pt x="10197" y="2870"/>
                </a:lnTo>
                <a:cubicBezTo>
                  <a:pt x="9918" y="2850"/>
                  <a:pt x="9638" y="2829"/>
                  <a:pt x="9359" y="2807"/>
                </a:cubicBezTo>
                <a:lnTo>
                  <a:pt x="9272" y="2800"/>
                </a:lnTo>
                <a:lnTo>
                  <a:pt x="9272" y="336"/>
                </a:lnTo>
                <a:close/>
                <a:moveTo>
                  <a:pt x="6402" y="116"/>
                </a:moveTo>
                <a:lnTo>
                  <a:pt x="6565" y="127"/>
                </a:lnTo>
                <a:cubicBezTo>
                  <a:pt x="7030" y="159"/>
                  <a:pt x="7496" y="194"/>
                  <a:pt x="7962" y="231"/>
                </a:cubicBezTo>
                <a:lnTo>
                  <a:pt x="8511" y="275"/>
                </a:lnTo>
                <a:lnTo>
                  <a:pt x="8511" y="276"/>
                </a:lnTo>
                <a:cubicBezTo>
                  <a:pt x="8600" y="472"/>
                  <a:pt x="8645" y="712"/>
                  <a:pt x="8645" y="995"/>
                </a:cubicBezTo>
                <a:lnTo>
                  <a:pt x="8645" y="2750"/>
                </a:lnTo>
                <a:lnTo>
                  <a:pt x="8521" y="2740"/>
                </a:lnTo>
                <a:cubicBezTo>
                  <a:pt x="8241" y="2718"/>
                  <a:pt x="7962" y="2695"/>
                  <a:pt x="7682" y="2673"/>
                </a:cubicBezTo>
                <a:lnTo>
                  <a:pt x="7614" y="2668"/>
                </a:lnTo>
                <a:lnTo>
                  <a:pt x="7614" y="995"/>
                </a:lnTo>
                <a:cubicBezTo>
                  <a:pt x="7614" y="784"/>
                  <a:pt x="7539" y="678"/>
                  <a:pt x="7388" y="678"/>
                </a:cubicBezTo>
                <a:cubicBezTo>
                  <a:pt x="7243" y="678"/>
                  <a:pt x="7170" y="784"/>
                  <a:pt x="7170" y="995"/>
                </a:cubicBezTo>
                <a:lnTo>
                  <a:pt x="7170" y="2634"/>
                </a:lnTo>
                <a:lnTo>
                  <a:pt x="7123" y="2631"/>
                </a:lnTo>
                <a:cubicBezTo>
                  <a:pt x="6844" y="2610"/>
                  <a:pt x="6565" y="2590"/>
                  <a:pt x="6285" y="2572"/>
                </a:cubicBezTo>
                <a:lnTo>
                  <a:pt x="6139" y="2563"/>
                </a:lnTo>
                <a:lnTo>
                  <a:pt x="6139" y="960"/>
                </a:lnTo>
                <a:cubicBezTo>
                  <a:pt x="6139" y="627"/>
                  <a:pt x="6223" y="350"/>
                  <a:pt x="6391" y="129"/>
                </a:cubicBezTo>
                <a:lnTo>
                  <a:pt x="6402" y="116"/>
                </a:lnTo>
                <a:close/>
                <a:moveTo>
                  <a:pt x="2212" y="22"/>
                </a:moveTo>
                <a:lnTo>
                  <a:pt x="2214" y="24"/>
                </a:lnTo>
                <a:cubicBezTo>
                  <a:pt x="2409" y="253"/>
                  <a:pt x="2506" y="577"/>
                  <a:pt x="2506" y="995"/>
                </a:cubicBezTo>
                <a:lnTo>
                  <a:pt x="2506" y="2476"/>
                </a:lnTo>
                <a:lnTo>
                  <a:pt x="2373" y="2480"/>
                </a:lnTo>
                <a:cubicBezTo>
                  <a:pt x="2094" y="2489"/>
                  <a:pt x="1814" y="2503"/>
                  <a:pt x="1535" y="2522"/>
                </a:cubicBezTo>
                <a:lnTo>
                  <a:pt x="1475" y="2526"/>
                </a:lnTo>
                <a:lnTo>
                  <a:pt x="1475" y="995"/>
                </a:lnTo>
                <a:cubicBezTo>
                  <a:pt x="1475" y="784"/>
                  <a:pt x="1400" y="678"/>
                  <a:pt x="1249" y="678"/>
                </a:cubicBezTo>
                <a:cubicBezTo>
                  <a:pt x="1104" y="678"/>
                  <a:pt x="1031" y="784"/>
                  <a:pt x="1031" y="995"/>
                </a:cubicBezTo>
                <a:lnTo>
                  <a:pt x="1031" y="2561"/>
                </a:lnTo>
                <a:lnTo>
                  <a:pt x="976" y="2566"/>
                </a:lnTo>
                <a:cubicBezTo>
                  <a:pt x="697" y="2591"/>
                  <a:pt x="417" y="2622"/>
                  <a:pt x="138" y="2659"/>
                </a:cubicBezTo>
                <a:lnTo>
                  <a:pt x="0" y="2677"/>
                </a:lnTo>
                <a:lnTo>
                  <a:pt x="0" y="960"/>
                </a:lnTo>
                <a:cubicBezTo>
                  <a:pt x="0" y="664"/>
                  <a:pt x="66" y="412"/>
                  <a:pt x="199" y="205"/>
                </a:cubicBezTo>
                <a:lnTo>
                  <a:pt x="213" y="185"/>
                </a:lnTo>
                <a:lnTo>
                  <a:pt x="278" y="177"/>
                </a:lnTo>
                <a:cubicBezTo>
                  <a:pt x="883" y="101"/>
                  <a:pt x="1488" y="53"/>
                  <a:pt x="2094" y="27"/>
                </a:cubicBezTo>
                <a:lnTo>
                  <a:pt x="2212" y="22"/>
                </a:lnTo>
                <a:close/>
                <a:moveTo>
                  <a:pt x="3423" y="0"/>
                </a:moveTo>
                <a:lnTo>
                  <a:pt x="3491" y="0"/>
                </a:lnTo>
                <a:cubicBezTo>
                  <a:pt x="4096" y="3"/>
                  <a:pt x="4702" y="22"/>
                  <a:pt x="5307" y="51"/>
                </a:cubicBezTo>
                <a:lnTo>
                  <a:pt x="5355" y="54"/>
                </a:lnTo>
                <a:lnTo>
                  <a:pt x="5362" y="64"/>
                </a:lnTo>
                <a:cubicBezTo>
                  <a:pt x="5511" y="277"/>
                  <a:pt x="5586" y="579"/>
                  <a:pt x="5586" y="970"/>
                </a:cubicBezTo>
                <a:lnTo>
                  <a:pt x="5586" y="2530"/>
                </a:lnTo>
                <a:lnTo>
                  <a:pt x="5447" y="2523"/>
                </a:lnTo>
                <a:cubicBezTo>
                  <a:pt x="5167" y="2508"/>
                  <a:pt x="4888" y="2496"/>
                  <a:pt x="4609" y="2486"/>
                </a:cubicBezTo>
                <a:lnTo>
                  <a:pt x="4555" y="2485"/>
                </a:lnTo>
                <a:lnTo>
                  <a:pt x="4555" y="1038"/>
                </a:lnTo>
                <a:cubicBezTo>
                  <a:pt x="4555" y="903"/>
                  <a:pt x="4539" y="809"/>
                  <a:pt x="4507" y="757"/>
                </a:cubicBezTo>
                <a:cubicBezTo>
                  <a:pt x="4475" y="704"/>
                  <a:pt x="4417" y="678"/>
                  <a:pt x="4334" y="678"/>
                </a:cubicBezTo>
                <a:cubicBezTo>
                  <a:pt x="4173" y="678"/>
                  <a:pt x="4093" y="798"/>
                  <a:pt x="4093" y="1038"/>
                </a:cubicBezTo>
                <a:lnTo>
                  <a:pt x="4093" y="1470"/>
                </a:lnTo>
                <a:lnTo>
                  <a:pt x="4390" y="1470"/>
                </a:lnTo>
                <a:lnTo>
                  <a:pt x="4390" y="2384"/>
                </a:lnTo>
                <a:lnTo>
                  <a:pt x="4093" y="2384"/>
                </a:lnTo>
                <a:lnTo>
                  <a:pt x="4093" y="2472"/>
                </a:lnTo>
                <a:lnTo>
                  <a:pt x="4050" y="2471"/>
                </a:lnTo>
                <a:cubicBezTo>
                  <a:pt x="3724" y="2465"/>
                  <a:pt x="3398" y="2462"/>
                  <a:pt x="3072" y="2465"/>
                </a:cubicBezTo>
                <a:lnTo>
                  <a:pt x="3062" y="2465"/>
                </a:lnTo>
                <a:lnTo>
                  <a:pt x="3062" y="1005"/>
                </a:lnTo>
                <a:cubicBezTo>
                  <a:pt x="3062" y="579"/>
                  <a:pt x="3178" y="247"/>
                  <a:pt x="3411" y="11"/>
                </a:cubicBezTo>
                <a:lnTo>
                  <a:pt x="3423" y="0"/>
                </a:lnTo>
                <a:close/>
              </a:path>
            </a:pathLst>
          </a:custGeom>
          <a:solidFill>
            <a:srgbClr val="B78EAE"/>
          </a:solidFill>
          <a:effectLst/>
        </p:spPr>
        <p:txBody>
          <a:bodyPr wrap="square" rtlCol="0">
            <a:noAutofit/>
          </a:bodyPr>
          <a:lstStyle/>
          <a:p>
            <a:endParaRPr lang="en-US" altLang="zh-CN" sz="26000">
              <a:solidFill>
                <a:srgbClr val="C65844"/>
              </a:solidFill>
              <a:latin typeface="Bauhaus 93" panose="04030905020B02020C02" charset="0"/>
              <a:cs typeface="Bauhaus 93" panose="04030905020B02020C02" charset="0"/>
            </a:endParaRPr>
          </a:p>
        </p:txBody>
      </p:sp>
    </p:spTree>
    <p:custDataLst>
      <p:tags r:id="rId1"/>
    </p:custData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1"/>
          <p:nvPr/>
        </p:nvSpPr>
        <p:spPr>
          <a:xfrm>
            <a:off x="3840480" y="233680"/>
            <a:ext cx="4572635" cy="695873"/>
          </a:xfrm>
          <a:prstGeom prst="roundRect">
            <a:avLst>
              <a:gd name="adj" fmla="val 49999"/>
            </a:avLst>
          </a:prstGeom>
          <a:solidFill>
            <a:srgbClr val="701E5E"/>
          </a:solidFill>
        </p:spPr>
        <p:txBody>
          <a:bodyPr wrap="square" rtlCol="0" anchor="t">
            <a:spAutoFit/>
          </a:bodyPr>
          <a:lstStyle/>
          <a:p>
            <a:pPr lvl="0" algn="ctr">
              <a:buClrTx/>
              <a:buSzTx/>
              <a:buFontTx/>
            </a:pPr>
            <a:r>
              <a:rPr lang="zh-CN" altLang="en-US" sz="2400" b="1" spc="300" dirty="0">
                <a:solidFill>
                  <a:schemeClr val="bg1"/>
                </a:solidFill>
                <a:uFillTx/>
                <a:latin typeface="微软雅黑" panose="020B0503020204020204" pitchFamily="34" charset="-122"/>
                <a:ea typeface="微软雅黑" panose="020B0503020204020204" pitchFamily="34" charset="-122"/>
                <a:sym typeface="+mn-ea"/>
              </a:rPr>
              <a:t>架构和技术实现上的差异</a:t>
            </a:r>
          </a:p>
        </p:txBody>
      </p:sp>
      <p:grpSp>
        <p:nvGrpSpPr>
          <p:cNvPr id="78" name="组合 77"/>
          <p:cNvGrpSpPr/>
          <p:nvPr>
            <p:custDataLst>
              <p:tags r:id="rId2"/>
            </p:custDataLst>
          </p:nvPr>
        </p:nvGrpSpPr>
        <p:grpSpPr>
          <a:xfrm>
            <a:off x="7042785" y="1258966"/>
            <a:ext cx="4598670" cy="1602267"/>
            <a:chOff x="1478" y="3883"/>
            <a:chExt cx="7242" cy="2523"/>
          </a:xfrm>
        </p:grpSpPr>
        <p:sp>
          <p:nvSpPr>
            <p:cNvPr id="79" name="333333"/>
            <p:cNvSpPr txBox="1"/>
            <p:nvPr>
              <p:custDataLst>
                <p:tags r:id="rId19"/>
              </p:custDataLst>
            </p:nvPr>
          </p:nvSpPr>
          <p:spPr>
            <a:xfrm>
              <a:off x="1478" y="3883"/>
              <a:ext cx="2973" cy="580"/>
            </a:xfrm>
            <a:prstGeom prst="rect">
              <a:avLst/>
            </a:prstGeom>
            <a:noFill/>
            <a:ln w="9525">
              <a:noFill/>
            </a:ln>
          </p:spPr>
          <p:txBody>
            <a:bodyPr wrap="square" anchor="t">
              <a:spAutoFit/>
            </a:bodyPr>
            <a:lstStyle/>
            <a:p>
              <a:pPr algn="l"/>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rPr>
                <a:t>EfficientDet</a:t>
              </a:r>
            </a:p>
          </p:txBody>
        </p:sp>
        <p:sp>
          <p:nvSpPr>
            <p:cNvPr id="80" name="1111"/>
            <p:cNvSpPr txBox="1"/>
            <p:nvPr>
              <p:custDataLst>
                <p:tags r:id="rId20"/>
              </p:custDataLst>
            </p:nvPr>
          </p:nvSpPr>
          <p:spPr>
            <a:xfrm>
              <a:off x="1478" y="4518"/>
              <a:ext cx="7242" cy="1888"/>
            </a:xfrm>
            <a:prstGeom prst="rect">
              <a:avLst/>
            </a:prstGeom>
            <a:noFill/>
            <a:ln w="9525">
              <a:noFill/>
            </a:ln>
          </p:spPr>
          <p:txBody>
            <a:bodyPr wrap="square" anchor="t">
              <a:spAutoFit/>
            </a:bodyPr>
            <a:lstStyle/>
            <a:p>
              <a:pPr algn="just">
                <a:lnSpc>
                  <a:spcPct val="150000"/>
                </a:lnSpc>
              </a:pPr>
              <a:r>
                <a:rPr lang="zh-CN" altLang="en-US" sz="1600" dirty="0">
                  <a:solidFill>
                    <a:srgbClr val="262626"/>
                  </a:solidFill>
                  <a:latin typeface="微软雅黑 Light" panose="020B0502040204020203" charset="-122"/>
                  <a:ea typeface="微软雅黑 Light" panose="020B0502040204020203" charset="-122"/>
                </a:rPr>
                <a:t>Scalable and Efficient Object Detection主要优化现有的特征金字塔网络，通过权重和复合缩放来提高检测器的效率</a:t>
              </a:r>
            </a:p>
          </p:txBody>
        </p:sp>
      </p:grpSp>
      <p:grpSp>
        <p:nvGrpSpPr>
          <p:cNvPr id="19" name="组合 18"/>
          <p:cNvGrpSpPr/>
          <p:nvPr>
            <p:custDataLst>
              <p:tags r:id="rId3"/>
            </p:custDataLst>
          </p:nvPr>
        </p:nvGrpSpPr>
        <p:grpSpPr>
          <a:xfrm>
            <a:off x="5400675" y="1417320"/>
            <a:ext cx="1387475" cy="4712335"/>
            <a:chOff x="8506" y="2232"/>
            <a:chExt cx="2185" cy="7421"/>
          </a:xfrm>
        </p:grpSpPr>
        <p:grpSp>
          <p:nvGrpSpPr>
            <p:cNvPr id="4" name="组合 3"/>
            <p:cNvGrpSpPr/>
            <p:nvPr/>
          </p:nvGrpSpPr>
          <p:grpSpPr>
            <a:xfrm>
              <a:off x="9223" y="2232"/>
              <a:ext cx="1469" cy="1304"/>
              <a:chOff x="8696" y="2232"/>
              <a:chExt cx="1469" cy="1304"/>
            </a:xfrm>
            <a:solidFill>
              <a:srgbClr val="C65844"/>
            </a:solidFill>
          </p:grpSpPr>
          <p:sp>
            <p:nvSpPr>
              <p:cNvPr id="2" name="八角星 1"/>
              <p:cNvSpPr/>
              <p:nvPr>
                <p:custDataLst>
                  <p:tags r:id="rId17"/>
                </p:custDataLst>
              </p:nvPr>
            </p:nvSpPr>
            <p:spPr>
              <a:xfrm>
                <a:off x="9029" y="2232"/>
                <a:ext cx="1136" cy="1136"/>
              </a:xfrm>
              <a:prstGeom prst="star8">
                <a:avLst>
                  <a:gd name="adj" fmla="val 38556"/>
                </a:avLst>
              </a:prstGeom>
              <a:solidFill>
                <a:srgbClr val="701E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01</a:t>
                </a:r>
              </a:p>
            </p:txBody>
          </p:sp>
          <p:sp>
            <p:nvSpPr>
              <p:cNvPr id="3" name="右箭头 2"/>
              <p:cNvSpPr/>
              <p:nvPr>
                <p:custDataLst>
                  <p:tags r:id="rId18"/>
                </p:custDataLst>
              </p:nvPr>
            </p:nvSpPr>
            <p:spPr>
              <a:xfrm rot="8100000">
                <a:off x="8696" y="3008"/>
                <a:ext cx="837" cy="528"/>
              </a:xfrm>
              <a:prstGeom prst="rightArrow">
                <a:avLst/>
              </a:prstGeom>
              <a:solidFill>
                <a:srgbClr val="701E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9223" y="6310"/>
              <a:ext cx="1469" cy="1304"/>
              <a:chOff x="8696" y="2232"/>
              <a:chExt cx="1469" cy="1304"/>
            </a:xfrm>
            <a:solidFill>
              <a:srgbClr val="C65844"/>
            </a:solidFill>
          </p:grpSpPr>
          <p:sp>
            <p:nvSpPr>
              <p:cNvPr id="6" name="八角星 5"/>
              <p:cNvSpPr/>
              <p:nvPr>
                <p:custDataLst>
                  <p:tags r:id="rId15"/>
                </p:custDataLst>
              </p:nvPr>
            </p:nvSpPr>
            <p:spPr>
              <a:xfrm>
                <a:off x="9029" y="2232"/>
                <a:ext cx="1136" cy="1136"/>
              </a:xfrm>
              <a:prstGeom prst="star8">
                <a:avLst>
                  <a:gd name="adj" fmla="val 38028"/>
                </a:avLst>
              </a:prstGeom>
              <a:solidFill>
                <a:srgbClr val="701E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03</a:t>
                </a:r>
              </a:p>
            </p:txBody>
          </p:sp>
          <p:sp>
            <p:nvSpPr>
              <p:cNvPr id="7" name="右箭头 6"/>
              <p:cNvSpPr/>
              <p:nvPr>
                <p:custDataLst>
                  <p:tags r:id="rId16"/>
                </p:custDataLst>
              </p:nvPr>
            </p:nvSpPr>
            <p:spPr>
              <a:xfrm rot="8100000">
                <a:off x="8696" y="3008"/>
                <a:ext cx="837" cy="528"/>
              </a:xfrm>
              <a:prstGeom prst="rightArrow">
                <a:avLst/>
              </a:prstGeom>
              <a:solidFill>
                <a:srgbClr val="701E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 name="组合 7"/>
            <p:cNvGrpSpPr/>
            <p:nvPr/>
          </p:nvGrpSpPr>
          <p:grpSpPr>
            <a:xfrm flipH="1">
              <a:off x="8506" y="4271"/>
              <a:ext cx="1469" cy="1304"/>
              <a:chOff x="8696" y="2232"/>
              <a:chExt cx="1469" cy="1304"/>
            </a:xfrm>
            <a:solidFill>
              <a:srgbClr val="AEA19E"/>
            </a:solidFill>
          </p:grpSpPr>
          <p:sp>
            <p:nvSpPr>
              <p:cNvPr id="9" name="八角星 8"/>
              <p:cNvSpPr/>
              <p:nvPr>
                <p:custDataLst>
                  <p:tags r:id="rId13"/>
                </p:custDataLst>
              </p:nvPr>
            </p:nvSpPr>
            <p:spPr>
              <a:xfrm>
                <a:off x="9029" y="2232"/>
                <a:ext cx="1136" cy="1136"/>
              </a:xfrm>
              <a:prstGeom prst="star8">
                <a:avLst>
                  <a:gd name="adj" fmla="val 38028"/>
                </a:avLst>
              </a:prstGeom>
              <a:solidFill>
                <a:srgbClr val="B78E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02</a:t>
                </a:r>
              </a:p>
            </p:txBody>
          </p:sp>
          <p:sp>
            <p:nvSpPr>
              <p:cNvPr id="10" name="右箭头 9"/>
              <p:cNvSpPr/>
              <p:nvPr>
                <p:custDataLst>
                  <p:tags r:id="rId14"/>
                </p:custDataLst>
              </p:nvPr>
            </p:nvSpPr>
            <p:spPr>
              <a:xfrm rot="8100000">
                <a:off x="8696" y="3008"/>
                <a:ext cx="837" cy="528"/>
              </a:xfrm>
              <a:prstGeom prst="rightArrow">
                <a:avLst/>
              </a:prstGeom>
              <a:solidFill>
                <a:srgbClr val="B78E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5" name="组合 14"/>
            <p:cNvGrpSpPr/>
            <p:nvPr/>
          </p:nvGrpSpPr>
          <p:grpSpPr>
            <a:xfrm flipH="1">
              <a:off x="8506" y="8349"/>
              <a:ext cx="1469" cy="1304"/>
              <a:chOff x="8696" y="2232"/>
              <a:chExt cx="1469" cy="1304"/>
            </a:xfrm>
            <a:solidFill>
              <a:srgbClr val="AEA19E"/>
            </a:solidFill>
          </p:grpSpPr>
          <p:sp>
            <p:nvSpPr>
              <p:cNvPr id="16" name="八角星 15"/>
              <p:cNvSpPr/>
              <p:nvPr>
                <p:custDataLst>
                  <p:tags r:id="rId11"/>
                </p:custDataLst>
              </p:nvPr>
            </p:nvSpPr>
            <p:spPr>
              <a:xfrm>
                <a:off x="9029" y="2232"/>
                <a:ext cx="1136" cy="1136"/>
              </a:xfrm>
              <a:prstGeom prst="star8">
                <a:avLst>
                  <a:gd name="adj" fmla="val 38028"/>
                </a:avLst>
              </a:prstGeom>
              <a:solidFill>
                <a:srgbClr val="B78E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04</a:t>
                </a:r>
              </a:p>
            </p:txBody>
          </p:sp>
          <p:sp>
            <p:nvSpPr>
              <p:cNvPr id="17" name="右箭头 16"/>
              <p:cNvSpPr/>
              <p:nvPr>
                <p:custDataLst>
                  <p:tags r:id="rId12"/>
                </p:custDataLst>
              </p:nvPr>
            </p:nvSpPr>
            <p:spPr>
              <a:xfrm rot="8100000">
                <a:off x="8696" y="3008"/>
                <a:ext cx="837" cy="528"/>
              </a:xfrm>
              <a:prstGeom prst="rightArrow">
                <a:avLst/>
              </a:prstGeom>
              <a:solidFill>
                <a:srgbClr val="B78E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20" name="组合 19"/>
          <p:cNvGrpSpPr/>
          <p:nvPr>
            <p:custDataLst>
              <p:tags r:id="rId4"/>
            </p:custDataLst>
          </p:nvPr>
        </p:nvGrpSpPr>
        <p:grpSpPr>
          <a:xfrm>
            <a:off x="6933565" y="3313826"/>
            <a:ext cx="4598670" cy="2341482"/>
            <a:chOff x="1478" y="3883"/>
            <a:chExt cx="7242" cy="3687"/>
          </a:xfrm>
        </p:grpSpPr>
        <p:sp>
          <p:nvSpPr>
            <p:cNvPr id="21" name="333333"/>
            <p:cNvSpPr txBox="1"/>
            <p:nvPr>
              <p:custDataLst>
                <p:tags r:id="rId9"/>
              </p:custDataLst>
            </p:nvPr>
          </p:nvSpPr>
          <p:spPr>
            <a:xfrm>
              <a:off x="1478" y="3883"/>
              <a:ext cx="2762" cy="580"/>
            </a:xfrm>
            <a:prstGeom prst="rect">
              <a:avLst/>
            </a:prstGeom>
            <a:noFill/>
            <a:ln w="9525">
              <a:noFill/>
            </a:ln>
          </p:spPr>
          <p:txBody>
            <a:bodyPr wrap="square" anchor="t">
              <a:spAutoFit/>
            </a:bodyPr>
            <a:lstStyle/>
            <a:p>
              <a:pPr algn="l"/>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rPr>
                <a:t>DetCLIPv2</a:t>
              </a:r>
            </a:p>
          </p:txBody>
        </p:sp>
        <p:sp>
          <p:nvSpPr>
            <p:cNvPr id="22" name="1111"/>
            <p:cNvSpPr txBox="1"/>
            <p:nvPr>
              <p:custDataLst>
                <p:tags r:id="rId10"/>
              </p:custDataLst>
            </p:nvPr>
          </p:nvSpPr>
          <p:spPr>
            <a:xfrm>
              <a:off x="1478" y="4518"/>
              <a:ext cx="7242" cy="3052"/>
            </a:xfrm>
            <a:prstGeom prst="rect">
              <a:avLst/>
            </a:prstGeom>
            <a:noFill/>
            <a:ln w="9525">
              <a:noFill/>
            </a:ln>
          </p:spPr>
          <p:txBody>
            <a:bodyPr wrap="square" anchor="t">
              <a:spAutoFit/>
            </a:bodyPr>
            <a:lstStyle/>
            <a:p>
              <a:pPr algn="just">
                <a:lnSpc>
                  <a:spcPct val="150000"/>
                </a:lnSpc>
              </a:pPr>
              <a:r>
                <a:rPr lang="zh-CN" altLang="en-US" sz="1600" dirty="0">
                  <a:solidFill>
                    <a:srgbClr val="262626"/>
                  </a:solidFill>
                  <a:latin typeface="微软雅黑 Light" panose="020B0502040204020203" charset="-122"/>
                  <a:ea typeface="微软雅黑 Light" panose="020B0502040204020203" charset="-122"/>
                </a:rPr>
                <a:t>Scalable Open-Vocabulary Object Detection Pre-training via Word-Region Alignment使用混合监督方法，从检测、定位和图像-文本对数据中进行联合训练，并采用对比学习来实现词-区域对齐。</a:t>
              </a:r>
            </a:p>
          </p:txBody>
        </p:sp>
      </p:grpSp>
      <p:sp>
        <p:nvSpPr>
          <p:cNvPr id="25" name="1111"/>
          <p:cNvSpPr txBox="1"/>
          <p:nvPr>
            <p:custDataLst>
              <p:tags r:id="rId5"/>
            </p:custDataLst>
          </p:nvPr>
        </p:nvSpPr>
        <p:spPr>
          <a:xfrm>
            <a:off x="603250" y="2607945"/>
            <a:ext cx="4598670" cy="1198880"/>
          </a:xfrm>
          <a:prstGeom prst="rect">
            <a:avLst/>
          </a:prstGeom>
          <a:noFill/>
          <a:ln w="9525">
            <a:noFill/>
          </a:ln>
        </p:spPr>
        <p:txBody>
          <a:bodyPr wrap="square" anchor="t">
            <a:spAutoFit/>
          </a:bodyPr>
          <a:lstStyle/>
          <a:p>
            <a:pPr algn="just">
              <a:lnSpc>
                <a:spcPct val="150000"/>
              </a:lnSpc>
            </a:pPr>
            <a:r>
              <a:rPr lang="zh-CN" altLang="en-US" sz="1600" dirty="0">
                <a:solidFill>
                  <a:srgbClr val="262626"/>
                </a:solidFill>
                <a:latin typeface="微软雅黑 Light" panose="020B0502040204020203" charset="-122"/>
                <a:ea typeface="微软雅黑 Light" panose="020B0502040204020203" charset="-122"/>
              </a:rPr>
              <a:t>End-to-End ObjectDetection with Transformers利用Transformer架构，直接进行集合预测，避免了非极大值抑制和锚点生成。</a:t>
            </a:r>
          </a:p>
        </p:txBody>
      </p:sp>
      <p:grpSp>
        <p:nvGrpSpPr>
          <p:cNvPr id="26" name="组合 25"/>
          <p:cNvGrpSpPr/>
          <p:nvPr>
            <p:custDataLst>
              <p:tags r:id="rId6"/>
            </p:custDataLst>
          </p:nvPr>
        </p:nvGrpSpPr>
        <p:grpSpPr>
          <a:xfrm>
            <a:off x="603250" y="4789566"/>
            <a:ext cx="4598670" cy="1233295"/>
            <a:chOff x="1478" y="3883"/>
            <a:chExt cx="7242" cy="1942"/>
          </a:xfrm>
        </p:grpSpPr>
        <p:sp>
          <p:nvSpPr>
            <p:cNvPr id="27" name="333333"/>
            <p:cNvSpPr txBox="1"/>
            <p:nvPr>
              <p:custDataLst>
                <p:tags r:id="rId7"/>
              </p:custDataLst>
            </p:nvPr>
          </p:nvSpPr>
          <p:spPr>
            <a:xfrm>
              <a:off x="1478" y="3883"/>
              <a:ext cx="7056" cy="580"/>
            </a:xfrm>
            <a:prstGeom prst="rect">
              <a:avLst/>
            </a:prstGeom>
            <a:noFill/>
            <a:ln w="9525">
              <a:noFill/>
            </a:ln>
          </p:spPr>
          <p:txBody>
            <a:bodyPr wrap="square" anchor="t">
              <a:spAutoFit/>
            </a:bodyPr>
            <a:lstStyle/>
            <a:p>
              <a:pPr algn="l"/>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rPr>
                <a:t>Object detection in 20 years</a:t>
              </a:r>
            </a:p>
          </p:txBody>
        </p:sp>
        <p:sp>
          <p:nvSpPr>
            <p:cNvPr id="28" name="1111"/>
            <p:cNvSpPr txBox="1"/>
            <p:nvPr>
              <p:custDataLst>
                <p:tags r:id="rId8"/>
              </p:custDataLst>
            </p:nvPr>
          </p:nvSpPr>
          <p:spPr>
            <a:xfrm>
              <a:off x="1478" y="4518"/>
              <a:ext cx="7242" cy="1307"/>
            </a:xfrm>
            <a:prstGeom prst="rect">
              <a:avLst/>
            </a:prstGeom>
            <a:noFill/>
            <a:ln w="9525">
              <a:noFill/>
            </a:ln>
          </p:spPr>
          <p:txBody>
            <a:bodyPr wrap="square" anchor="t">
              <a:spAutoFit/>
            </a:bodyPr>
            <a:lstStyle/>
            <a:p>
              <a:pPr algn="just">
                <a:lnSpc>
                  <a:spcPct val="150000"/>
                </a:lnSpc>
              </a:pPr>
              <a:r>
                <a:rPr lang="zh-CN" altLang="en-US" sz="1600" dirty="0">
                  <a:solidFill>
                    <a:srgbClr val="262626"/>
                  </a:solidFill>
                  <a:latin typeface="微软雅黑 Light" panose="020B0502040204020203" charset="-122"/>
                  <a:ea typeface="微软雅黑 Light" panose="020B0502040204020203" charset="-122"/>
                </a:rPr>
                <a:t>A survey涵盖了过去20年的技术演变，详细探讨了加速技术和最近三年的最新检测方法。</a:t>
              </a:r>
            </a:p>
          </p:txBody>
        </p:sp>
      </p:grpSp>
    </p:spTree>
    <p:custDataLst>
      <p:tags r:id="rId1"/>
    </p:custData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组合 41"/>
          <p:cNvGrpSpPr/>
          <p:nvPr>
            <p:custDataLst>
              <p:tags r:id="rId2"/>
            </p:custDataLst>
          </p:nvPr>
        </p:nvGrpSpPr>
        <p:grpSpPr>
          <a:xfrm>
            <a:off x="678815" y="1433595"/>
            <a:ext cx="3164205" cy="1936947"/>
            <a:chOff x="1478" y="3938"/>
            <a:chExt cx="4983" cy="3050"/>
          </a:xfrm>
        </p:grpSpPr>
        <p:sp>
          <p:nvSpPr>
            <p:cNvPr id="10263" name="333333"/>
            <p:cNvSpPr txBox="1"/>
            <p:nvPr>
              <p:custDataLst>
                <p:tags r:id="rId20"/>
              </p:custDataLst>
            </p:nvPr>
          </p:nvSpPr>
          <p:spPr>
            <a:xfrm>
              <a:off x="3447" y="3938"/>
              <a:ext cx="3014" cy="580"/>
            </a:xfrm>
            <a:prstGeom prst="rect">
              <a:avLst/>
            </a:prstGeom>
            <a:noFill/>
            <a:ln w="9525">
              <a:noFill/>
            </a:ln>
          </p:spPr>
          <p:txBody>
            <a:bodyPr wrap="square" anchor="t">
              <a:spAutoFit/>
            </a:bodyPr>
            <a:lstStyle/>
            <a:p>
              <a:pPr algn="l"/>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rPr>
                <a:t>EfficientDet</a:t>
              </a:r>
            </a:p>
          </p:txBody>
        </p:sp>
        <p:sp>
          <p:nvSpPr>
            <p:cNvPr id="41" name="1111"/>
            <p:cNvSpPr txBox="1"/>
            <p:nvPr>
              <p:custDataLst>
                <p:tags r:id="rId21"/>
              </p:custDataLst>
            </p:nvPr>
          </p:nvSpPr>
          <p:spPr>
            <a:xfrm>
              <a:off x="1478" y="4518"/>
              <a:ext cx="4983" cy="2470"/>
            </a:xfrm>
            <a:prstGeom prst="rect">
              <a:avLst/>
            </a:prstGeom>
            <a:noFill/>
            <a:ln w="9525">
              <a:noFill/>
            </a:ln>
          </p:spPr>
          <p:txBody>
            <a:bodyPr wrap="square" anchor="t">
              <a:spAutoFit/>
            </a:bodyPr>
            <a:lstStyle/>
            <a:p>
              <a:pPr algn="just">
                <a:lnSpc>
                  <a:spcPct val="150000"/>
                </a:lnSpc>
              </a:pPr>
              <a:r>
                <a:rPr lang="zh-CN" altLang="en-US" sz="1600" dirty="0">
                  <a:solidFill>
                    <a:srgbClr val="262626"/>
                  </a:solidFill>
                  <a:latin typeface="微软雅黑 Light" panose="020B0502040204020203" charset="-122"/>
                  <a:ea typeface="微软雅黑 Light" panose="020B0502040204020203" charset="-122"/>
                </a:rPr>
                <a:t>Scalable and Efficient Object Detection注重在不同资源约束下的高效检测，适用于从移动设备到数据中心的广泛应用。</a:t>
              </a:r>
            </a:p>
          </p:txBody>
        </p:sp>
      </p:grpSp>
      <p:sp>
        <p:nvSpPr>
          <p:cNvPr id="14" name="文本框 13"/>
          <p:cNvSpPr txBox="1"/>
          <p:nvPr/>
        </p:nvSpPr>
        <p:spPr>
          <a:xfrm>
            <a:off x="3660140" y="233680"/>
            <a:ext cx="4490720" cy="695873"/>
          </a:xfrm>
          <a:prstGeom prst="roundRect">
            <a:avLst>
              <a:gd name="adj" fmla="val 49999"/>
            </a:avLst>
          </a:prstGeom>
          <a:solidFill>
            <a:srgbClr val="701E5E"/>
          </a:solidFill>
        </p:spPr>
        <p:txBody>
          <a:bodyPr wrap="square" rtlCol="0" anchor="t">
            <a:spAutoFit/>
          </a:bodyPr>
          <a:lstStyle/>
          <a:p>
            <a:pPr lvl="0" algn="ctr">
              <a:buClrTx/>
              <a:buSzTx/>
              <a:buFontTx/>
            </a:pPr>
            <a:r>
              <a:rPr lang="zh-CN" altLang="en-US" sz="2400" b="1" spc="300" dirty="0">
                <a:solidFill>
                  <a:schemeClr val="bg1"/>
                </a:solidFill>
                <a:uFillTx/>
                <a:latin typeface="微软雅黑" panose="020B0503020204020204" pitchFamily="34" charset="-122"/>
                <a:ea typeface="微软雅黑" panose="020B0503020204020204" pitchFamily="34" charset="-122"/>
                <a:sym typeface="+mn-ea"/>
              </a:rPr>
              <a:t>应用范围和适应性的差异</a:t>
            </a:r>
          </a:p>
        </p:txBody>
      </p:sp>
      <p:grpSp>
        <p:nvGrpSpPr>
          <p:cNvPr id="20" name="组合 19"/>
          <p:cNvGrpSpPr/>
          <p:nvPr>
            <p:custDataLst>
              <p:tags r:id="rId3"/>
            </p:custDataLst>
          </p:nvPr>
        </p:nvGrpSpPr>
        <p:grpSpPr>
          <a:xfrm>
            <a:off x="1151890" y="3728485"/>
            <a:ext cx="3164205" cy="2675527"/>
            <a:chOff x="1478" y="3938"/>
            <a:chExt cx="4983" cy="4213"/>
          </a:xfrm>
        </p:grpSpPr>
        <p:sp>
          <p:nvSpPr>
            <p:cNvPr id="21" name="333333"/>
            <p:cNvSpPr txBox="1"/>
            <p:nvPr>
              <p:custDataLst>
                <p:tags r:id="rId18"/>
              </p:custDataLst>
            </p:nvPr>
          </p:nvSpPr>
          <p:spPr>
            <a:xfrm>
              <a:off x="3796" y="3938"/>
              <a:ext cx="2665" cy="580"/>
            </a:xfrm>
            <a:prstGeom prst="rect">
              <a:avLst/>
            </a:prstGeom>
            <a:noFill/>
            <a:ln w="9525">
              <a:noFill/>
            </a:ln>
          </p:spPr>
          <p:txBody>
            <a:bodyPr wrap="square" anchor="t">
              <a:spAutoFit/>
            </a:bodyPr>
            <a:lstStyle/>
            <a:p>
              <a:pPr algn="l"/>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rPr>
                <a:t>DetCLIPv2</a:t>
              </a:r>
            </a:p>
          </p:txBody>
        </p:sp>
        <p:sp>
          <p:nvSpPr>
            <p:cNvPr id="22" name="1111"/>
            <p:cNvSpPr txBox="1"/>
            <p:nvPr>
              <p:custDataLst>
                <p:tags r:id="rId19"/>
              </p:custDataLst>
            </p:nvPr>
          </p:nvSpPr>
          <p:spPr>
            <a:xfrm>
              <a:off x="1478" y="4518"/>
              <a:ext cx="4983" cy="3633"/>
            </a:xfrm>
            <a:prstGeom prst="rect">
              <a:avLst/>
            </a:prstGeom>
            <a:noFill/>
            <a:ln w="9525">
              <a:noFill/>
            </a:ln>
          </p:spPr>
          <p:txBody>
            <a:bodyPr wrap="square" anchor="t">
              <a:spAutoFit/>
            </a:bodyPr>
            <a:lstStyle/>
            <a:p>
              <a:pPr algn="just">
                <a:lnSpc>
                  <a:spcPct val="150000"/>
                </a:lnSpc>
              </a:pPr>
              <a:r>
                <a:rPr lang="zh-CN" altLang="en-US" sz="1600" dirty="0">
                  <a:solidFill>
                    <a:srgbClr val="262626"/>
                  </a:solidFill>
                  <a:latin typeface="微软雅黑 Light" panose="020B0502040204020203" charset="-122"/>
                  <a:ea typeface="微软雅黑 Light" panose="020B0502040204020203" charset="-122"/>
                </a:rPr>
                <a:t>Scalable Open-Vocabulary Object Detection Pre-training via Word-Region Alignment聚焦于开放词汇目标检测，适用于需要检测任意类别的应用场景，如自动驾驶和视频监控。</a:t>
              </a:r>
            </a:p>
          </p:txBody>
        </p:sp>
      </p:grpSp>
      <p:grpSp>
        <p:nvGrpSpPr>
          <p:cNvPr id="23" name="组合 22"/>
          <p:cNvGrpSpPr/>
          <p:nvPr>
            <p:custDataLst>
              <p:tags r:id="rId4"/>
            </p:custDataLst>
          </p:nvPr>
        </p:nvGrpSpPr>
        <p:grpSpPr>
          <a:xfrm>
            <a:off x="7883525" y="996711"/>
            <a:ext cx="3164205" cy="1966795"/>
            <a:chOff x="1478" y="3883"/>
            <a:chExt cx="4983" cy="3097"/>
          </a:xfrm>
        </p:grpSpPr>
        <p:sp>
          <p:nvSpPr>
            <p:cNvPr id="24" name="333333"/>
            <p:cNvSpPr txBox="1"/>
            <p:nvPr>
              <p:custDataLst>
                <p:tags r:id="rId16"/>
              </p:custDataLst>
            </p:nvPr>
          </p:nvSpPr>
          <p:spPr>
            <a:xfrm>
              <a:off x="1478" y="3883"/>
              <a:ext cx="4860" cy="1452"/>
            </a:xfrm>
            <a:prstGeom prst="rect">
              <a:avLst/>
            </a:prstGeom>
            <a:noFill/>
            <a:ln w="9525">
              <a:noFill/>
            </a:ln>
          </p:spPr>
          <p:txBody>
            <a:bodyPr wrap="square" anchor="t">
              <a:spAutoFit/>
            </a:bodyPr>
            <a:lstStyle/>
            <a:p>
              <a:pPr algn="l"/>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rPr>
                <a:t>End-to-End ObjectDetection with Transformers</a:t>
              </a:r>
            </a:p>
          </p:txBody>
        </p:sp>
        <p:sp>
          <p:nvSpPr>
            <p:cNvPr id="25" name="1111"/>
            <p:cNvSpPr txBox="1"/>
            <p:nvPr>
              <p:custDataLst>
                <p:tags r:id="rId17"/>
              </p:custDataLst>
            </p:nvPr>
          </p:nvSpPr>
          <p:spPr>
            <a:xfrm>
              <a:off x="1478" y="5224"/>
              <a:ext cx="4983" cy="1756"/>
            </a:xfrm>
            <a:prstGeom prst="rect">
              <a:avLst/>
            </a:prstGeom>
            <a:noFill/>
            <a:ln w="9525">
              <a:noFill/>
            </a:ln>
          </p:spPr>
          <p:txBody>
            <a:bodyPr wrap="square" anchor="t">
              <a:noAutofit/>
            </a:bodyPr>
            <a:lstStyle/>
            <a:p>
              <a:pPr algn="just">
                <a:lnSpc>
                  <a:spcPct val="150000"/>
                </a:lnSpc>
              </a:pPr>
              <a:r>
                <a:rPr lang="zh-CN" altLang="en-US" sz="1600" dirty="0">
                  <a:solidFill>
                    <a:srgbClr val="262626"/>
                  </a:solidFill>
                  <a:latin typeface="微软雅黑 Light" panose="020B0502040204020203" charset="-122"/>
                  <a:ea typeface="微软雅黑 Light" panose="020B0502040204020203" charset="-122"/>
                </a:rPr>
                <a:t>强调简化检测流程，适用于需要简化模型部署和实现的场景。</a:t>
              </a:r>
            </a:p>
          </p:txBody>
        </p:sp>
      </p:grpSp>
      <p:grpSp>
        <p:nvGrpSpPr>
          <p:cNvPr id="26" name="组合 25"/>
          <p:cNvGrpSpPr/>
          <p:nvPr>
            <p:custDataLst>
              <p:tags r:id="rId5"/>
            </p:custDataLst>
          </p:nvPr>
        </p:nvGrpSpPr>
        <p:grpSpPr>
          <a:xfrm>
            <a:off x="8495030" y="3370341"/>
            <a:ext cx="3164205" cy="1752144"/>
            <a:chOff x="1478" y="3883"/>
            <a:chExt cx="4983" cy="2759"/>
          </a:xfrm>
        </p:grpSpPr>
        <p:sp>
          <p:nvSpPr>
            <p:cNvPr id="27" name="333333"/>
            <p:cNvSpPr txBox="1"/>
            <p:nvPr>
              <p:custDataLst>
                <p:tags r:id="rId14"/>
              </p:custDataLst>
            </p:nvPr>
          </p:nvSpPr>
          <p:spPr>
            <a:xfrm>
              <a:off x="1478" y="3883"/>
              <a:ext cx="4983" cy="1016"/>
            </a:xfrm>
            <a:prstGeom prst="rect">
              <a:avLst/>
            </a:prstGeom>
            <a:noFill/>
            <a:ln w="9525">
              <a:noFill/>
            </a:ln>
          </p:spPr>
          <p:txBody>
            <a:bodyPr wrap="square" anchor="t">
              <a:spAutoFit/>
            </a:bodyPr>
            <a:lstStyle/>
            <a:p>
              <a:pPr algn="l"/>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rPr>
                <a:t>Object detection in 20 years</a:t>
              </a:r>
            </a:p>
          </p:txBody>
        </p:sp>
        <p:sp>
          <p:nvSpPr>
            <p:cNvPr id="28" name="1111"/>
            <p:cNvSpPr txBox="1"/>
            <p:nvPr>
              <p:custDataLst>
                <p:tags r:id="rId15"/>
              </p:custDataLst>
            </p:nvPr>
          </p:nvSpPr>
          <p:spPr>
            <a:xfrm>
              <a:off x="1478" y="4754"/>
              <a:ext cx="4983" cy="1888"/>
            </a:xfrm>
            <a:prstGeom prst="rect">
              <a:avLst/>
            </a:prstGeom>
            <a:noFill/>
            <a:ln w="9525">
              <a:noFill/>
            </a:ln>
          </p:spPr>
          <p:txBody>
            <a:bodyPr wrap="square" anchor="t">
              <a:spAutoFit/>
            </a:bodyPr>
            <a:lstStyle/>
            <a:p>
              <a:pPr algn="just">
                <a:lnSpc>
                  <a:spcPct val="150000"/>
                </a:lnSpc>
              </a:pPr>
              <a:r>
                <a:rPr lang="zh-CN" altLang="en-US" sz="1600" dirty="0">
                  <a:solidFill>
                    <a:srgbClr val="262626"/>
                  </a:solidFill>
                  <a:latin typeface="微软雅黑 Light" panose="020B0502040204020203" charset="-122"/>
                  <a:ea typeface="微软雅黑 Light" panose="020B0502040204020203" charset="-122"/>
                </a:rPr>
                <a:t> A survey提供了技术演变的全面视角，适合研究者和开发者了解目标检测领域的发展和未来方向。</a:t>
              </a:r>
            </a:p>
          </p:txBody>
        </p:sp>
      </p:grpSp>
      <p:grpSp>
        <p:nvGrpSpPr>
          <p:cNvPr id="5" name="组合 4"/>
          <p:cNvGrpSpPr/>
          <p:nvPr>
            <p:custDataLst>
              <p:tags r:id="rId6"/>
            </p:custDataLst>
          </p:nvPr>
        </p:nvGrpSpPr>
        <p:grpSpPr>
          <a:xfrm>
            <a:off x="4216400" y="1982470"/>
            <a:ext cx="3756660" cy="4702810"/>
            <a:chOff x="6640" y="3122"/>
            <a:chExt cx="5916" cy="7406"/>
          </a:xfrm>
        </p:grpSpPr>
        <p:grpSp>
          <p:nvGrpSpPr>
            <p:cNvPr id="4" name="组合 3"/>
            <p:cNvGrpSpPr/>
            <p:nvPr/>
          </p:nvGrpSpPr>
          <p:grpSpPr>
            <a:xfrm>
              <a:off x="7975" y="8620"/>
              <a:ext cx="3247" cy="1908"/>
              <a:chOff x="7975" y="8620"/>
              <a:chExt cx="3247" cy="1908"/>
            </a:xfrm>
          </p:grpSpPr>
          <p:sp>
            <p:nvSpPr>
              <p:cNvPr id="2" name="菱形 1"/>
              <p:cNvSpPr/>
              <p:nvPr>
                <p:custDataLst>
                  <p:tags r:id="rId11"/>
                </p:custDataLst>
              </p:nvPr>
            </p:nvSpPr>
            <p:spPr>
              <a:xfrm>
                <a:off x="8527" y="8620"/>
                <a:ext cx="2143" cy="593"/>
              </a:xfrm>
              <a:prstGeom prst="diamond">
                <a:avLst/>
              </a:prstGeom>
              <a:solidFill>
                <a:srgbClr val="701E5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组合 2"/>
              <p:cNvGrpSpPr/>
              <p:nvPr/>
            </p:nvGrpSpPr>
            <p:grpSpPr>
              <a:xfrm>
                <a:off x="8525" y="8922"/>
                <a:ext cx="2145" cy="1606"/>
                <a:chOff x="8525" y="8922"/>
                <a:chExt cx="2145" cy="1606"/>
              </a:xfrm>
            </p:grpSpPr>
            <p:sp>
              <p:nvSpPr>
                <p:cNvPr id="30" name="椭圆 29"/>
                <p:cNvSpPr/>
                <p:nvPr/>
              </p:nvSpPr>
              <p:spPr>
                <a:xfrm>
                  <a:off x="8525" y="9692"/>
                  <a:ext cx="2144" cy="837"/>
                </a:xfrm>
                <a:prstGeom prst="ellipse">
                  <a:avLst/>
                </a:prstGeom>
                <a:gradFill>
                  <a:gsLst>
                    <a:gs pos="0">
                      <a:schemeClr val="bg1">
                        <a:lumMod val="50000"/>
                      </a:schemeClr>
                    </a:gs>
                    <a:gs pos="100000">
                      <a:schemeClr val="bg1">
                        <a:lumMod val="9500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平行四边形 5"/>
                <p:cNvSpPr/>
                <p:nvPr/>
              </p:nvSpPr>
              <p:spPr>
                <a:xfrm rot="16200000">
                  <a:off x="8332" y="9117"/>
                  <a:ext cx="1463" cy="1072"/>
                </a:xfrm>
                <a:prstGeom prst="parallelogram">
                  <a:avLst>
                    <a:gd name="adj" fmla="val 27747"/>
                  </a:avLst>
                </a:prstGeom>
                <a:solidFill>
                  <a:srgbClr val="A2508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文本框 31"/>
                <p:cNvSpPr txBox="1"/>
                <p:nvPr/>
              </p:nvSpPr>
              <p:spPr>
                <a:xfrm rot="180000">
                  <a:off x="8586" y="9925"/>
                  <a:ext cx="954" cy="362"/>
                </a:xfrm>
                <a:prstGeom prst="rect">
                  <a:avLst/>
                </a:prstGeom>
                <a:noFill/>
              </p:spPr>
              <p:txBody>
                <a:bodyPr wrap="none" rtlCol="0">
                  <a:prstTxWarp prst="textSlantDown">
                    <a:avLst/>
                  </a:prstTxWarp>
                  <a:spAutoFit/>
                </a:bodyPr>
                <a:lstStyle/>
                <a:p>
                  <a:pPr algn="dist"/>
                  <a:r>
                    <a:rPr lang="en-US" altLang="zh-CN" sz="700">
                      <a:solidFill>
                        <a:schemeClr val="bg1">
                          <a:alpha val="50000"/>
                        </a:schemeClr>
                      </a:solidFill>
                      <a:latin typeface="微软雅黑 Light" panose="020B0502040204020203" charset="-122"/>
                      <a:ea typeface="微软雅黑 Light" panose="020B0502040204020203" charset="-122"/>
                    </a:rPr>
                    <a:t>NANKAI</a:t>
                  </a:r>
                </a:p>
              </p:txBody>
            </p:sp>
            <p:sp>
              <p:nvSpPr>
                <p:cNvPr id="9" name="平行四边形 8"/>
                <p:cNvSpPr/>
                <p:nvPr/>
              </p:nvSpPr>
              <p:spPr>
                <a:xfrm rot="5400000" flipH="1">
                  <a:off x="9403" y="9118"/>
                  <a:ext cx="1463" cy="1072"/>
                </a:xfrm>
                <a:prstGeom prst="parallelogram">
                  <a:avLst>
                    <a:gd name="adj" fmla="val 27747"/>
                  </a:avLst>
                </a:prstGeom>
                <a:solidFill>
                  <a:srgbClr val="A2508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文本框 32"/>
                <p:cNvSpPr txBox="1"/>
                <p:nvPr/>
              </p:nvSpPr>
              <p:spPr>
                <a:xfrm rot="21360000">
                  <a:off x="9629" y="9935"/>
                  <a:ext cx="1011" cy="351"/>
                </a:xfrm>
                <a:prstGeom prst="rect">
                  <a:avLst/>
                </a:prstGeom>
                <a:noFill/>
              </p:spPr>
              <p:txBody>
                <a:bodyPr wrap="square" lIns="0" tIns="0" rIns="0" bIns="0" rtlCol="0">
                  <a:prstTxWarp prst="textSlantUp">
                    <a:avLst>
                      <a:gd name="adj" fmla="val 49572"/>
                    </a:avLst>
                  </a:prstTxWarp>
                  <a:spAutoFit/>
                </a:bodyPr>
                <a:lstStyle/>
                <a:p>
                  <a:pPr algn="ctr"/>
                  <a:r>
                    <a:rPr lang="en-US" altLang="zh-CN" sz="700">
                      <a:solidFill>
                        <a:schemeClr val="bg1">
                          <a:alpha val="50000"/>
                        </a:schemeClr>
                      </a:solidFill>
                      <a:latin typeface="微软雅黑 Light" panose="020B0502040204020203" charset="-122"/>
                      <a:ea typeface="微软雅黑 Light" panose="020B0502040204020203" charset="-122"/>
                    </a:rPr>
                    <a:t>UNIVERSITY</a:t>
                  </a:r>
                </a:p>
              </p:txBody>
            </p:sp>
          </p:grpSp>
          <p:sp>
            <p:nvSpPr>
              <p:cNvPr id="10" name="平行四边形 9"/>
              <p:cNvSpPr/>
              <p:nvPr>
                <p:custDataLst>
                  <p:tags r:id="rId12"/>
                </p:custDataLst>
              </p:nvPr>
            </p:nvSpPr>
            <p:spPr>
              <a:xfrm rot="900000">
                <a:off x="7975" y="8997"/>
                <a:ext cx="1589" cy="479"/>
              </a:xfrm>
              <a:prstGeom prst="parallelogram">
                <a:avLst>
                  <a:gd name="adj" fmla="val 99146"/>
                </a:avLst>
              </a:prstGeom>
              <a:solidFill>
                <a:srgbClr val="B78E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b" anchorCtr="0"/>
              <a:lstStyle/>
              <a:p>
                <a:pPr algn="dist"/>
                <a:endParaRPr lang="en-US" altLang="zh-CN" sz="800">
                  <a:latin typeface="微软雅黑 Light" panose="020B0502040204020203" charset="-122"/>
                  <a:ea typeface="微软雅黑 Light" panose="020B0502040204020203" charset="-122"/>
                </a:endParaRPr>
              </a:p>
            </p:txBody>
          </p:sp>
          <p:sp>
            <p:nvSpPr>
              <p:cNvPr id="12" name="平行四边形 11"/>
              <p:cNvSpPr/>
              <p:nvPr>
                <p:custDataLst>
                  <p:tags r:id="rId13"/>
                </p:custDataLst>
              </p:nvPr>
            </p:nvSpPr>
            <p:spPr>
              <a:xfrm rot="20700000" flipH="1">
                <a:off x="9634" y="8997"/>
                <a:ext cx="1589" cy="479"/>
              </a:xfrm>
              <a:prstGeom prst="parallelogram">
                <a:avLst>
                  <a:gd name="adj" fmla="val 99146"/>
                </a:avLst>
              </a:prstGeom>
              <a:solidFill>
                <a:srgbClr val="B78E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5" name="圆角右箭头 14"/>
            <p:cNvSpPr/>
            <p:nvPr>
              <p:custDataLst>
                <p:tags r:id="rId7"/>
              </p:custDataLst>
            </p:nvPr>
          </p:nvSpPr>
          <p:spPr>
            <a:xfrm>
              <a:off x="9580" y="3122"/>
              <a:ext cx="2131" cy="5660"/>
            </a:xfrm>
            <a:prstGeom prst="bentArrow">
              <a:avLst>
                <a:gd name="adj1" fmla="val 8399"/>
                <a:gd name="adj2" fmla="val 13033"/>
                <a:gd name="adj3" fmla="val 20027"/>
                <a:gd name="adj4" fmla="val 43750"/>
              </a:avLst>
            </a:prstGeom>
            <a:gradFill>
              <a:gsLst>
                <a:gs pos="0">
                  <a:srgbClr val="701E5E"/>
                </a:gs>
                <a:gs pos="100000">
                  <a:srgbClr val="A2508C"/>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7" name="圆角右箭头 16"/>
            <p:cNvSpPr/>
            <p:nvPr>
              <p:custDataLst>
                <p:tags r:id="rId8"/>
              </p:custDataLst>
            </p:nvPr>
          </p:nvSpPr>
          <p:spPr>
            <a:xfrm flipH="1">
              <a:off x="6640" y="3920"/>
              <a:ext cx="2940" cy="5001"/>
            </a:xfrm>
            <a:prstGeom prst="bentArrow">
              <a:avLst>
                <a:gd name="adj1" fmla="val 6292"/>
                <a:gd name="adj2" fmla="val 10222"/>
                <a:gd name="adj3" fmla="val 17201"/>
                <a:gd name="adj4" fmla="val 43750"/>
              </a:avLst>
            </a:prstGeom>
            <a:gradFill>
              <a:gsLst>
                <a:gs pos="0">
                  <a:srgbClr val="701E5E"/>
                </a:gs>
                <a:gs pos="100000">
                  <a:srgbClr val="A2508C"/>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 name="圆角右箭头 15"/>
            <p:cNvSpPr/>
            <p:nvPr>
              <p:custDataLst>
                <p:tags r:id="rId9"/>
              </p:custDataLst>
            </p:nvPr>
          </p:nvSpPr>
          <p:spPr>
            <a:xfrm>
              <a:off x="9598" y="5901"/>
              <a:ext cx="2958" cy="2881"/>
            </a:xfrm>
            <a:prstGeom prst="bentArrow">
              <a:avLst>
                <a:gd name="adj1" fmla="val 7636"/>
                <a:gd name="adj2" fmla="val 13033"/>
                <a:gd name="adj3" fmla="val 20027"/>
                <a:gd name="adj4" fmla="val 43750"/>
              </a:avLst>
            </a:prstGeom>
            <a:gradFill>
              <a:gsLst>
                <a:gs pos="0">
                  <a:srgbClr val="701E5E"/>
                </a:gs>
                <a:gs pos="100000">
                  <a:srgbClr val="A2508C"/>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8" name="圆角右箭头 17"/>
            <p:cNvSpPr/>
            <p:nvPr>
              <p:custDataLst>
                <p:tags r:id="rId10"/>
              </p:custDataLst>
            </p:nvPr>
          </p:nvSpPr>
          <p:spPr>
            <a:xfrm flipH="1">
              <a:off x="7449" y="6617"/>
              <a:ext cx="2148" cy="2305"/>
            </a:xfrm>
            <a:prstGeom prst="bentArrow">
              <a:avLst>
                <a:gd name="adj1" fmla="val 8752"/>
                <a:gd name="adj2" fmla="val 12536"/>
                <a:gd name="adj3" fmla="val 17201"/>
                <a:gd name="adj4" fmla="val 43750"/>
              </a:avLst>
            </a:prstGeom>
            <a:gradFill>
              <a:gsLst>
                <a:gs pos="0">
                  <a:srgbClr val="701E5E"/>
                </a:gs>
                <a:gs pos="100000">
                  <a:srgbClr val="A2508C"/>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ustDataLst>
      <p:tags r:id="rId1"/>
    </p:custData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10277475" y="1494790"/>
            <a:ext cx="994410" cy="2894330"/>
          </a:xfrm>
          <a:prstGeom prst="rect">
            <a:avLst/>
          </a:prstGeom>
          <a:solidFill>
            <a:srgbClr val="701E5E">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vert="eaVert" tIns="0" rtlCol="0" anchor="ctr"/>
          <a:lstStyle/>
          <a:p>
            <a:pPr algn="ctr">
              <a:lnSpc>
                <a:spcPct val="100000"/>
              </a:lnSpc>
            </a:pPr>
            <a:r>
              <a:rPr lang="zh-CN" altLang="en-US" sz="3000" kern="3000" spc="1000">
                <a:solidFill>
                  <a:schemeClr val="bg2"/>
                </a:solidFill>
                <a:uFillTx/>
                <a:latin typeface="微软雅黑 Light" panose="020B0502040204020203" charset="-122"/>
                <a:ea typeface="微软雅黑 Light" panose="020B0502040204020203" charset="-122"/>
              </a:rPr>
              <a:t>允公允能</a:t>
            </a:r>
          </a:p>
          <a:p>
            <a:pPr algn="ctr">
              <a:lnSpc>
                <a:spcPct val="100000"/>
              </a:lnSpc>
            </a:pPr>
            <a:r>
              <a:rPr lang="en-US" altLang="zh-CN" sz="3000" kern="3000" spc="1000">
                <a:solidFill>
                  <a:schemeClr val="bg2"/>
                </a:solidFill>
                <a:uFillTx/>
                <a:latin typeface="微软雅黑 Light" panose="020B0502040204020203" charset="-122"/>
                <a:ea typeface="微软雅黑 Light" panose="020B0502040204020203" charset="-122"/>
              </a:rPr>
              <a:t>   </a:t>
            </a:r>
            <a:r>
              <a:rPr lang="zh-CN" altLang="en-US" sz="3000" kern="3000" spc="1000">
                <a:solidFill>
                  <a:schemeClr val="bg2"/>
                </a:solidFill>
                <a:uFillTx/>
                <a:latin typeface="微软雅黑 Light" panose="020B0502040204020203" charset="-122"/>
                <a:ea typeface="微软雅黑 Light" panose="020B0502040204020203" charset="-122"/>
              </a:rPr>
              <a:t>日新月异</a:t>
            </a:r>
          </a:p>
        </p:txBody>
      </p:sp>
      <p:sp>
        <p:nvSpPr>
          <p:cNvPr id="7" name="文本框 6"/>
          <p:cNvSpPr txBox="1"/>
          <p:nvPr/>
        </p:nvSpPr>
        <p:spPr>
          <a:xfrm>
            <a:off x="3608070" y="570865"/>
            <a:ext cx="1198245" cy="5734685"/>
          </a:xfrm>
          <a:prstGeom prst="rect">
            <a:avLst/>
          </a:prstGeom>
          <a:noFill/>
          <a:extLst>
            <a:ext uri="{909E8E84-426E-40DD-AFC4-6F175D3DCCD1}">
              <a14:hiddenFill xmlns:a14="http://schemas.microsoft.com/office/drawing/2010/main">
                <a:solidFill>
                  <a:schemeClr val="bg1"/>
                </a:solidFill>
              </a14:hiddenFill>
            </a:ext>
          </a:extLst>
        </p:spPr>
        <p:txBody>
          <a:bodyPr vert="eaVert" wrap="square" rtlCol="0" anchor="ctr" anchorCtr="1">
            <a:spAutoFit/>
          </a:bodyPr>
          <a:lstStyle/>
          <a:p>
            <a:pPr algn="dist">
              <a:lnSpc>
                <a:spcPct val="100000"/>
              </a:lnSpc>
            </a:pPr>
            <a:r>
              <a:rPr lang="zh-CN" altLang="en-US" sz="6600" b="1">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谢谢大家</a:t>
            </a:r>
          </a:p>
        </p:txBody>
      </p:sp>
      <p:sp>
        <p:nvSpPr>
          <p:cNvPr id="8" name="文本框 7"/>
          <p:cNvSpPr txBox="1"/>
          <p:nvPr/>
        </p:nvSpPr>
        <p:spPr>
          <a:xfrm>
            <a:off x="1948180" y="2818130"/>
            <a:ext cx="1659890" cy="3869690"/>
          </a:xfrm>
          <a:prstGeom prst="rect">
            <a:avLst/>
          </a:prstGeom>
          <a:noFill/>
        </p:spPr>
        <p:txBody>
          <a:bodyPr vert="eaVert" wrap="none" rtlCol="0">
            <a:spAutoFit/>
          </a:bodyPr>
          <a:lstStyle/>
          <a:p>
            <a:pPr algn="l">
              <a:lnSpc>
                <a:spcPct val="150000"/>
              </a:lnSpc>
            </a:pPr>
            <a:r>
              <a:rPr lang="zh-CN" altLang="en-US" sz="160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汇报人：王婧怡</a:t>
            </a:r>
            <a:r>
              <a:rPr lang="en-US" altLang="zh-CN" sz="160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 </a:t>
            </a:r>
            <a:r>
              <a:rPr lang="zh-CN" altLang="en-US" sz="160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李雅帆</a:t>
            </a:r>
            <a:r>
              <a:rPr lang="en-US" altLang="zh-CN" sz="160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 </a:t>
            </a:r>
            <a:r>
              <a:rPr lang="zh-CN" altLang="en-US" sz="160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赵婉彤</a:t>
            </a:r>
            <a:endParaRPr lang="en-US" altLang="zh-CN" sz="160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algn="l">
              <a:lnSpc>
                <a:spcPct val="150000"/>
              </a:lnSpc>
            </a:pPr>
            <a:r>
              <a:rPr lang="zh-CN" altLang="en-US" sz="160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学号：</a:t>
            </a:r>
            <a:r>
              <a:rPr lang="en-US" altLang="zh-CN" sz="160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2213400 2213041 2212724</a:t>
            </a:r>
            <a:endParaRPr lang="zh-CN" altLang="en-US" sz="160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algn="l">
              <a:lnSpc>
                <a:spcPct val="150000"/>
              </a:lnSpc>
            </a:pPr>
            <a:r>
              <a:rPr lang="zh-CN" altLang="en-US" sz="160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专业：信息安全</a:t>
            </a:r>
            <a:r>
              <a:rPr lang="en-US" altLang="zh-CN" sz="160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 </a:t>
            </a:r>
            <a:r>
              <a:rPr lang="zh-CN" altLang="en-US" sz="160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信息安全</a:t>
            </a:r>
            <a:r>
              <a:rPr lang="en-US" altLang="zh-CN" sz="160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 </a:t>
            </a:r>
            <a:r>
              <a:rPr lang="zh-CN" altLang="en-US" sz="160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密码科学与技术</a:t>
            </a:r>
            <a:endParaRPr lang="zh-CN" altLang="en-US" sz="160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algn="l">
              <a:lnSpc>
                <a:spcPct val="150000"/>
              </a:lnSpc>
            </a:pPr>
            <a:r>
              <a:rPr lang="zh-CN" altLang="en-US" sz="160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时间：</a:t>
            </a:r>
            <a:r>
              <a:rPr lang="en-US" altLang="zh-CN" sz="160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2024</a:t>
            </a:r>
            <a:r>
              <a:rPr lang="zh-CN" altLang="en-US" sz="160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年</a:t>
            </a:r>
            <a:r>
              <a:rPr lang="en-US" altLang="zh-CN" sz="160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6</a:t>
            </a:r>
            <a:r>
              <a:rPr lang="zh-CN" altLang="en-US" sz="160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月</a:t>
            </a:r>
            <a:r>
              <a:rPr lang="en-US" altLang="zh-CN" sz="160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11</a:t>
            </a:r>
            <a:r>
              <a:rPr lang="zh-CN" altLang="en-US" sz="160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日</a:t>
            </a:r>
          </a:p>
        </p:txBody>
      </p:sp>
      <p:sp>
        <p:nvSpPr>
          <p:cNvPr id="2" name="文本框 1"/>
          <p:cNvSpPr txBox="1"/>
          <p:nvPr/>
        </p:nvSpPr>
        <p:spPr>
          <a:xfrm>
            <a:off x="3042451" y="655320"/>
            <a:ext cx="442429" cy="2052000"/>
          </a:xfrm>
          <a:prstGeom prst="rect">
            <a:avLst/>
          </a:prstGeom>
          <a:solidFill>
            <a:schemeClr val="bg1"/>
          </a:solidFill>
        </p:spPr>
        <p:txBody>
          <a:bodyPr vert="eaVert" wrap="square" lIns="36195" rIns="36195" rtlCol="0">
            <a:spAutoFit/>
          </a:bodyPr>
          <a:lstStyle/>
          <a:p>
            <a:r>
              <a:rPr lang="en-US" altLang="zh-CN" sz="2400" b="1" dirty="0">
                <a:solidFill>
                  <a:srgbClr val="701E5E"/>
                </a:solidFill>
                <a:latin typeface="微软雅黑" panose="020B0503020204020204" pitchFamily="34" charset="-122"/>
                <a:ea typeface="微软雅黑" panose="020B0503020204020204" pitchFamily="34" charset="-122"/>
              </a:rPr>
              <a:t>THANK YOU</a:t>
            </a:r>
          </a:p>
        </p:txBody>
      </p:sp>
    </p:spTree>
    <p:custDataLst>
      <p:tags r:id="rId1"/>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八角星 14"/>
          <p:cNvSpPr/>
          <p:nvPr/>
        </p:nvSpPr>
        <p:spPr>
          <a:xfrm>
            <a:off x="6513195" y="4330065"/>
            <a:ext cx="2174240" cy="2174240"/>
          </a:xfrm>
          <a:prstGeom prst="star8">
            <a:avLst>
              <a:gd name="adj" fmla="val 37895"/>
            </a:avLst>
          </a:prstGeom>
          <a:noFill/>
          <a:ln w="28575">
            <a:solidFill>
              <a:srgbClr val="B78EAE">
                <a:alpha val="10000"/>
              </a:srgbClr>
            </a:solidFill>
          </a:ln>
          <a:extLst>
            <a:ext uri="{909E8E84-426E-40DD-AFC4-6F175D3DCCD1}">
              <a14:hiddenFill xmlns:a14="http://schemas.microsoft.com/office/drawing/2010/main">
                <a:solidFill>
                  <a:srgbClr val="EFE6E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a:ea typeface="微软雅黑" panose="020B0503020204020204" pitchFamily="34" charset="-122"/>
              <a:cs typeface="+mn-cs"/>
              <a:sym typeface="+mn-ea"/>
            </a:endParaRPr>
          </a:p>
        </p:txBody>
      </p:sp>
      <p:sp>
        <p:nvSpPr>
          <p:cNvPr id="14" name="文本框 13"/>
          <p:cNvSpPr txBox="1"/>
          <p:nvPr/>
        </p:nvSpPr>
        <p:spPr>
          <a:xfrm>
            <a:off x="4707255" y="233680"/>
            <a:ext cx="2772410" cy="649188"/>
          </a:xfrm>
          <a:prstGeom prst="roundRect">
            <a:avLst>
              <a:gd name="adj" fmla="val 49999"/>
            </a:avLst>
          </a:prstGeom>
          <a:solidFill>
            <a:srgbClr val="701E5E"/>
          </a:solidFill>
        </p:spPr>
        <p:txBody>
          <a:bodyPr wrap="square"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400" b="1" spc="300" dirty="0">
                <a:solidFill>
                  <a:srgbClr val="FFFFFF"/>
                </a:solidFill>
                <a:latin typeface="微软雅黑" panose="020B0503020204020204" pitchFamily="34" charset="-122"/>
                <a:ea typeface="微软雅黑" panose="020B0503020204020204" pitchFamily="34" charset="-122"/>
                <a:sym typeface="+mn-ea"/>
              </a:rPr>
              <a:t>相关工作</a:t>
            </a:r>
            <a:endParaRPr kumimoji="0" lang="zh-CN" altLang="en-US" sz="2400" b="1" i="0" u="none" strike="noStrike" kern="1200" cap="none" spc="30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sym typeface="+mn-ea"/>
            </a:endParaRPr>
          </a:p>
        </p:txBody>
      </p:sp>
      <p:grpSp>
        <p:nvGrpSpPr>
          <p:cNvPr id="12" name="组合 11"/>
          <p:cNvGrpSpPr/>
          <p:nvPr/>
        </p:nvGrpSpPr>
        <p:grpSpPr>
          <a:xfrm>
            <a:off x="1341120" y="1190625"/>
            <a:ext cx="9309735" cy="2468880"/>
            <a:chOff x="2112" y="2147"/>
            <a:chExt cx="14661" cy="3888"/>
          </a:xfrm>
        </p:grpSpPr>
        <p:sp>
          <p:nvSpPr>
            <p:cNvPr id="11" name="右箭头 10"/>
            <p:cNvSpPr/>
            <p:nvPr/>
          </p:nvSpPr>
          <p:spPr>
            <a:xfrm>
              <a:off x="10081" y="2147"/>
              <a:ext cx="4174" cy="2469"/>
            </a:xfrm>
            <a:prstGeom prst="rightArrow">
              <a:avLst>
                <a:gd name="adj1" fmla="val 60388"/>
                <a:gd name="adj2" fmla="val 50000"/>
              </a:avLst>
            </a:prstGeom>
            <a:solidFill>
              <a:schemeClr val="bg1">
                <a:lumMod val="75000"/>
                <a:alpha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a:ea typeface="微软雅黑" panose="020B0503020204020204" pitchFamily="34" charset="-122"/>
                <a:cs typeface="+mn-cs"/>
              </a:endParaRPr>
            </a:p>
          </p:txBody>
        </p:sp>
        <p:sp>
          <p:nvSpPr>
            <p:cNvPr id="7" name="右箭头 6"/>
            <p:cNvSpPr/>
            <p:nvPr/>
          </p:nvSpPr>
          <p:spPr>
            <a:xfrm>
              <a:off x="4489" y="3565"/>
              <a:ext cx="3663" cy="2469"/>
            </a:xfrm>
            <a:prstGeom prst="rightArrow">
              <a:avLst>
                <a:gd name="adj1" fmla="val 60388"/>
                <a:gd name="adj2" fmla="val 50000"/>
              </a:avLst>
            </a:prstGeom>
            <a:solidFill>
              <a:schemeClr val="bg1">
                <a:lumMod val="75000"/>
                <a:alpha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a:ea typeface="微软雅黑" panose="020B0503020204020204" pitchFamily="34" charset="-122"/>
                <a:cs typeface="+mn-cs"/>
              </a:endParaRPr>
            </a:p>
          </p:txBody>
        </p:sp>
        <p:sp>
          <p:nvSpPr>
            <p:cNvPr id="2" name="右箭头 1"/>
            <p:cNvSpPr/>
            <p:nvPr/>
          </p:nvSpPr>
          <p:spPr>
            <a:xfrm>
              <a:off x="2112" y="2800"/>
              <a:ext cx="3696" cy="2614"/>
            </a:xfrm>
            <a:prstGeom prst="rightArrow">
              <a:avLst/>
            </a:prstGeom>
            <a:solidFill>
              <a:srgbClr val="B78EA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b="1" dirty="0">
                  <a:solidFill>
                    <a:srgbClr val="000000">
                      <a:lumMod val="75000"/>
                      <a:lumOff val="25000"/>
                    </a:srgbClr>
                  </a:solidFill>
                  <a:latin typeface="微软雅黑" panose="020B0503020204020204" pitchFamily="34" charset="-122"/>
                  <a:ea typeface="微软雅黑" panose="020B0503020204020204" pitchFamily="34" charset="-122"/>
                  <a:sym typeface="+mn-ea"/>
                </a:rPr>
                <a:t>一阶段检测器</a:t>
              </a:r>
              <a:endParaRPr kumimoji="0" lang="zh-CN" altLang="en-US" sz="1800" b="0" i="0" u="none" strike="noStrike" kern="1200" cap="none" spc="0" normalizeH="0" baseline="0" noProof="0" dirty="0">
                <a:ln>
                  <a:noFill/>
                </a:ln>
                <a:solidFill>
                  <a:srgbClr val="FFFFFF"/>
                </a:solidFill>
                <a:effectLst/>
                <a:uLnTx/>
                <a:uFillTx/>
                <a:latin typeface="Arial" panose="020B0604020202020204"/>
                <a:ea typeface="微软雅黑" panose="020B0503020204020204" pitchFamily="34" charset="-122"/>
                <a:cs typeface="+mn-cs"/>
              </a:endParaRPr>
            </a:p>
          </p:txBody>
        </p:sp>
        <p:sp>
          <p:nvSpPr>
            <p:cNvPr id="3" name="燕尾形箭头 2"/>
            <p:cNvSpPr/>
            <p:nvPr/>
          </p:nvSpPr>
          <p:spPr>
            <a:xfrm>
              <a:off x="6467" y="2179"/>
              <a:ext cx="5312" cy="3856"/>
            </a:xfrm>
            <a:prstGeom prst="notchedRightArrow">
              <a:avLst/>
            </a:prstGeom>
            <a:solidFill>
              <a:srgbClr val="701E5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b="1" dirty="0">
                  <a:solidFill>
                    <a:srgbClr val="FFFFFF"/>
                  </a:solidFill>
                  <a:latin typeface="微软雅黑" panose="020B0503020204020204" pitchFamily="34" charset="-122"/>
                  <a:ea typeface="微软雅黑" panose="020B0503020204020204" pitchFamily="34" charset="-122"/>
                  <a:sym typeface="+mn-ea"/>
                </a:rPr>
                <a:t>多尺度特征表示</a:t>
              </a:r>
              <a:endParaRPr kumimoji="0" lang="zh-CN" altLang="en-US" sz="18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sym typeface="+mn-ea"/>
              </a:endParaRPr>
            </a:p>
          </p:txBody>
        </p:sp>
        <p:sp>
          <p:nvSpPr>
            <p:cNvPr id="4" name="燕尾形箭头 3"/>
            <p:cNvSpPr/>
            <p:nvPr/>
          </p:nvSpPr>
          <p:spPr>
            <a:xfrm>
              <a:off x="12725" y="2499"/>
              <a:ext cx="4048" cy="3216"/>
            </a:xfrm>
            <a:prstGeom prst="notchedRightArrow">
              <a:avLst>
                <a:gd name="adj1" fmla="val 48009"/>
                <a:gd name="adj2" fmla="val 50000"/>
              </a:avLst>
            </a:prstGeom>
            <a:solidFill>
              <a:srgbClr val="B78EA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b="1" dirty="0">
                  <a:solidFill>
                    <a:srgbClr val="000000">
                      <a:lumMod val="75000"/>
                      <a:lumOff val="25000"/>
                    </a:srgbClr>
                  </a:solidFill>
                  <a:latin typeface="微软雅黑" panose="020B0503020204020204" pitchFamily="34" charset="-122"/>
                  <a:ea typeface="微软雅黑" panose="020B0503020204020204" pitchFamily="34" charset="-122"/>
                  <a:sym typeface="+mn-ea"/>
                </a:rPr>
                <a:t>模型缩放</a:t>
              </a:r>
              <a:endParaRPr kumimoji="0" lang="zh-CN" altLang="en-US" sz="1800" b="0" i="0" u="none" strike="noStrike" kern="1200" cap="none" spc="0" normalizeH="0" baseline="0" noProof="0" dirty="0">
                <a:ln>
                  <a:noFill/>
                </a:ln>
                <a:solidFill>
                  <a:srgbClr val="FFFFFF"/>
                </a:solidFill>
                <a:effectLst/>
                <a:uLnTx/>
                <a:uFillTx/>
                <a:latin typeface="Arial" panose="020B0604020202020204"/>
                <a:ea typeface="微软雅黑" panose="020B0503020204020204" pitchFamily="34" charset="-122"/>
                <a:cs typeface="+mn-cs"/>
              </a:endParaRPr>
            </a:p>
          </p:txBody>
        </p:sp>
      </p:grpSp>
      <p:sp>
        <p:nvSpPr>
          <p:cNvPr id="25" name="1111"/>
          <p:cNvSpPr txBox="1"/>
          <p:nvPr/>
        </p:nvSpPr>
        <p:spPr>
          <a:xfrm>
            <a:off x="423333" y="3872865"/>
            <a:ext cx="3683212" cy="1005981"/>
          </a:xfrm>
          <a:prstGeom prst="rect">
            <a:avLst/>
          </a:prstGeom>
          <a:noFill/>
          <a:ln w="9525">
            <a:noFill/>
          </a:ln>
        </p:spPr>
        <p:txBody>
          <a:bodyPr wrap="square" tIns="36195" bIns="36195" anchor="t">
            <a:spAutoFit/>
          </a:bodyPr>
          <a:lstStyle/>
          <a:p>
            <a:pPr marL="0" marR="0" lvl="0" indent="0" algn="just" defTabSz="914400" rtl="0" eaLnBrk="1" fontAlgn="auto" latinLnBrk="0" hangingPunct="1">
              <a:lnSpc>
                <a:spcPct val="150000"/>
              </a:lnSpc>
              <a:spcBef>
                <a:spcPts val="0"/>
              </a:spcBef>
              <a:spcAft>
                <a:spcPts val="0"/>
              </a:spcAft>
              <a:buClrTx/>
              <a:buSzTx/>
              <a:buFontTx/>
              <a:buNone/>
              <a:defRPr/>
            </a:pPr>
            <a:r>
              <a:rPr kumimoji="0" lang="zh-CN" altLang="en-US" sz="1400" b="0" i="0" u="none" strike="noStrike" kern="1200" cap="none" spc="0" normalizeH="0" baseline="0" noProof="0" dirty="0">
                <a:ln>
                  <a:noFill/>
                </a:ln>
                <a:solidFill>
                  <a:srgbClr val="262626"/>
                </a:solidFill>
                <a:effectLst/>
                <a:uLnTx/>
                <a:uFillTx/>
                <a:latin typeface="微软雅黑 Light" panose="020B0502040204020203" charset="-122"/>
                <a:ea typeface="微软雅黑 Light" panose="020B0502040204020203" charset="-122"/>
                <a:cs typeface="+mn-cs"/>
              </a:rPr>
              <a:t>本文主要遵循一阶段检测器设计，一阶段检测器更简单高效，通过优化的网络架构实现更高的效率和更高的精度。</a:t>
            </a:r>
            <a:endParaRPr kumimoji="0" lang="zh-CN" altLang="en-US" sz="1400" b="0" i="0" u="none" strike="noStrike" kern="1200" cap="none" spc="0" normalizeH="0" baseline="0" noProof="0" dirty="0">
              <a:ln>
                <a:noFill/>
              </a:ln>
              <a:solidFill>
                <a:srgbClr val="262626"/>
              </a:solidFill>
              <a:effectLst/>
              <a:uLnTx/>
              <a:uFillTx/>
              <a:latin typeface="微软雅黑 Light" panose="020B0502040204020203" charset="-122"/>
              <a:ea typeface="微软雅黑 Light" panose="020B0502040204020203" charset="-122"/>
              <a:cs typeface="+mn-cs"/>
              <a:sym typeface="微软雅黑" panose="020B0503020204020204" pitchFamily="34" charset="-122"/>
            </a:endParaRPr>
          </a:p>
        </p:txBody>
      </p:sp>
      <p:sp>
        <p:nvSpPr>
          <p:cNvPr id="5" name="1111"/>
          <p:cNvSpPr txBox="1"/>
          <p:nvPr/>
        </p:nvSpPr>
        <p:spPr>
          <a:xfrm>
            <a:off x="4106545" y="3872865"/>
            <a:ext cx="3765972" cy="2621808"/>
          </a:xfrm>
          <a:prstGeom prst="rect">
            <a:avLst/>
          </a:prstGeom>
          <a:noFill/>
          <a:ln w="9525">
            <a:noFill/>
          </a:ln>
        </p:spPr>
        <p:txBody>
          <a:bodyPr wrap="square" tIns="36195" bIns="36195" anchor="t">
            <a:spAutoFit/>
          </a:bodyPr>
          <a:lstStyle/>
          <a:p>
            <a:pPr marL="0" marR="0" lvl="0" indent="0" algn="just" defTabSz="914400" rtl="0" eaLnBrk="1" fontAlgn="auto" latinLnBrk="0" hangingPunct="1">
              <a:lnSpc>
                <a:spcPct val="150000"/>
              </a:lnSpc>
              <a:spcBef>
                <a:spcPts val="0"/>
              </a:spcBef>
              <a:spcAft>
                <a:spcPts val="0"/>
              </a:spcAft>
              <a:buClrTx/>
              <a:buSzTx/>
              <a:buFontTx/>
              <a:buNone/>
              <a:defRPr/>
            </a:pPr>
            <a:r>
              <a:rPr kumimoji="0" lang="zh-CN" altLang="en-US" sz="1400" b="0" i="0" u="none" strike="noStrike" kern="1200" cap="none" spc="0" normalizeH="0" baseline="0" noProof="0" dirty="0">
                <a:ln>
                  <a:noFill/>
                </a:ln>
                <a:solidFill>
                  <a:srgbClr val="262626"/>
                </a:solidFill>
                <a:effectLst/>
                <a:uLnTx/>
                <a:uFillTx/>
                <a:latin typeface="微软雅黑 Light" panose="020B0502040204020203" charset="-122"/>
                <a:ea typeface="微软雅黑 Light" panose="020B0502040204020203" charset="-122"/>
                <a:cs typeface="+mn-cs"/>
              </a:rPr>
              <a:t>特征金字塔网络（</a:t>
            </a:r>
            <a:r>
              <a:rPr kumimoji="0" lang="en-US" altLang="zh-CN" sz="1400" b="0" i="0" u="none" strike="noStrike" kern="1200" cap="none" spc="0" normalizeH="0" baseline="0" noProof="0" dirty="0">
                <a:ln>
                  <a:noFill/>
                </a:ln>
                <a:solidFill>
                  <a:srgbClr val="262626"/>
                </a:solidFill>
                <a:effectLst/>
                <a:uLnTx/>
                <a:uFillTx/>
                <a:latin typeface="微软雅黑 Light" panose="020B0502040204020203" charset="-122"/>
                <a:ea typeface="微软雅黑 Light" panose="020B0502040204020203" charset="-122"/>
                <a:cs typeface="+mn-cs"/>
              </a:rPr>
              <a:t>FPN</a:t>
            </a:r>
            <a:r>
              <a:rPr kumimoji="0" lang="zh-CN" altLang="en-US" sz="1400" b="0" i="0" u="none" strike="noStrike" kern="1200" cap="none" spc="0" normalizeH="0" baseline="0" noProof="0" dirty="0">
                <a:ln>
                  <a:noFill/>
                </a:ln>
                <a:solidFill>
                  <a:srgbClr val="262626"/>
                </a:solidFill>
                <a:effectLst/>
                <a:uLnTx/>
                <a:uFillTx/>
                <a:latin typeface="微软雅黑 Light" panose="020B0502040204020203" charset="-122"/>
                <a:ea typeface="微软雅黑 Light" panose="020B0502040204020203" charset="-122"/>
                <a:cs typeface="+mn-cs"/>
              </a:rPr>
              <a:t>）： 提出了一种自上而下的途径来组合多尺度特征。</a:t>
            </a:r>
            <a:endParaRPr kumimoji="0" lang="en-US" altLang="zh-CN" sz="1400" b="0" i="0" u="none" strike="noStrike" kern="1200" cap="none" spc="0" normalizeH="0" baseline="0" noProof="0" dirty="0">
              <a:ln>
                <a:noFill/>
              </a:ln>
              <a:solidFill>
                <a:srgbClr val="262626"/>
              </a:solidFill>
              <a:effectLst/>
              <a:uLnTx/>
              <a:uFillTx/>
              <a:latin typeface="微软雅黑 Light" panose="020B0502040204020203" charset="-122"/>
              <a:ea typeface="微软雅黑 Light" panose="020B0502040204020203" charset="-122"/>
              <a:cs typeface="+mn-cs"/>
            </a:endParaRPr>
          </a:p>
          <a:p>
            <a:pPr marL="0" marR="0" lvl="0" indent="0" algn="just" defTabSz="914400" rtl="0" eaLnBrk="1" fontAlgn="auto" latinLnBrk="0" hangingPunct="1">
              <a:lnSpc>
                <a:spcPct val="150000"/>
              </a:lnSpc>
              <a:spcBef>
                <a:spcPts val="0"/>
              </a:spcBef>
              <a:spcAft>
                <a:spcPts val="0"/>
              </a:spcAft>
              <a:buClrTx/>
              <a:buSzTx/>
              <a:buFontTx/>
              <a:buNone/>
              <a:defRPr/>
            </a:pPr>
            <a:r>
              <a:rPr kumimoji="0" lang="en-US" altLang="zh-CN" sz="1400" b="0" i="0" u="none" strike="noStrike" kern="1200" cap="none" spc="0" normalizeH="0" baseline="0" noProof="0" dirty="0" err="1">
                <a:ln>
                  <a:noFill/>
                </a:ln>
                <a:solidFill>
                  <a:srgbClr val="262626"/>
                </a:solidFill>
                <a:effectLst/>
                <a:uLnTx/>
                <a:uFillTx/>
                <a:latin typeface="微软雅黑 Light" panose="020B0502040204020203" charset="-122"/>
                <a:ea typeface="微软雅黑 Light" panose="020B0502040204020203" charset="-122"/>
                <a:cs typeface="+mn-cs"/>
              </a:rPr>
              <a:t>PANet</a:t>
            </a:r>
            <a:r>
              <a:rPr kumimoji="0" lang="en-US" altLang="zh-CN" sz="1400" b="0" i="0" u="none" strike="noStrike" kern="1200" cap="none" spc="0" normalizeH="0" baseline="0" noProof="0" dirty="0">
                <a:ln>
                  <a:noFill/>
                </a:ln>
                <a:solidFill>
                  <a:srgbClr val="262626"/>
                </a:solidFill>
                <a:effectLst/>
                <a:uLnTx/>
                <a:uFillTx/>
                <a:latin typeface="微软雅黑 Light" panose="020B0502040204020203" charset="-122"/>
                <a:ea typeface="微软雅黑 Light" panose="020B0502040204020203" charset="-122"/>
                <a:cs typeface="+mn-cs"/>
              </a:rPr>
              <a:t> </a:t>
            </a:r>
            <a:r>
              <a:rPr kumimoji="0" lang="zh-CN" altLang="en-US" sz="1400" b="0" i="0" u="none" strike="noStrike" kern="1200" cap="none" spc="0" normalizeH="0" baseline="0" noProof="0" dirty="0">
                <a:ln>
                  <a:noFill/>
                </a:ln>
                <a:solidFill>
                  <a:srgbClr val="262626"/>
                </a:solidFill>
                <a:effectLst/>
                <a:uLnTx/>
                <a:uFillTx/>
                <a:latin typeface="微软雅黑 Light" panose="020B0502040204020203" charset="-122"/>
                <a:ea typeface="微软雅黑 Light" panose="020B0502040204020203" charset="-122"/>
                <a:cs typeface="+mn-cs"/>
              </a:rPr>
              <a:t>： 在</a:t>
            </a:r>
            <a:r>
              <a:rPr kumimoji="0" lang="en-US" altLang="zh-CN" sz="1400" b="0" i="0" u="none" strike="noStrike" kern="1200" cap="none" spc="0" normalizeH="0" baseline="0" noProof="0" dirty="0">
                <a:ln>
                  <a:noFill/>
                </a:ln>
                <a:solidFill>
                  <a:srgbClr val="262626"/>
                </a:solidFill>
                <a:effectLst/>
                <a:uLnTx/>
                <a:uFillTx/>
                <a:latin typeface="微软雅黑 Light" panose="020B0502040204020203" charset="-122"/>
                <a:ea typeface="微软雅黑 Light" panose="020B0502040204020203" charset="-122"/>
                <a:cs typeface="+mn-cs"/>
              </a:rPr>
              <a:t>FPN</a:t>
            </a:r>
            <a:r>
              <a:rPr kumimoji="0" lang="zh-CN" altLang="en-US" sz="1400" b="0" i="0" u="none" strike="noStrike" kern="1200" cap="none" spc="0" normalizeH="0" baseline="0" noProof="0" dirty="0">
                <a:ln>
                  <a:noFill/>
                </a:ln>
                <a:solidFill>
                  <a:srgbClr val="262626"/>
                </a:solidFill>
                <a:effectLst/>
                <a:uLnTx/>
                <a:uFillTx/>
                <a:latin typeface="微软雅黑 Light" panose="020B0502040204020203" charset="-122"/>
                <a:ea typeface="微软雅黑 Light" panose="020B0502040204020203" charset="-122"/>
                <a:cs typeface="+mn-cs"/>
              </a:rPr>
              <a:t>的基础上增加了一个额外的自下而上的路径聚合网络。</a:t>
            </a:r>
            <a:endParaRPr kumimoji="0" lang="en-US" altLang="zh-CN" sz="1400" b="0" i="0" u="none" strike="noStrike" kern="1200" cap="none" spc="0" normalizeH="0" baseline="0" noProof="0" dirty="0">
              <a:ln>
                <a:noFill/>
              </a:ln>
              <a:solidFill>
                <a:srgbClr val="262626"/>
              </a:solidFill>
              <a:effectLst/>
              <a:uLnTx/>
              <a:uFillTx/>
              <a:latin typeface="微软雅黑 Light" panose="020B0502040204020203" charset="-122"/>
              <a:ea typeface="微软雅黑 Light" panose="020B0502040204020203" charset="-122"/>
              <a:cs typeface="+mn-cs"/>
            </a:endParaRPr>
          </a:p>
          <a:p>
            <a:pPr marL="0" marR="0" lvl="0" indent="0" algn="just" defTabSz="914400" rtl="0" eaLnBrk="1" fontAlgn="auto" latinLnBrk="0" hangingPunct="1">
              <a:lnSpc>
                <a:spcPct val="150000"/>
              </a:lnSpc>
              <a:spcBef>
                <a:spcPts val="0"/>
              </a:spcBef>
              <a:spcAft>
                <a:spcPts val="0"/>
              </a:spcAft>
              <a:buClrTx/>
              <a:buSzTx/>
              <a:buFontTx/>
              <a:buNone/>
              <a:defRPr/>
            </a:pPr>
            <a:r>
              <a:rPr kumimoji="0" lang="en-US" altLang="zh-CN" sz="1400" b="0" i="0" u="none" strike="noStrike" kern="1200" cap="none" spc="0" normalizeH="0" baseline="0" noProof="0" dirty="0">
                <a:ln>
                  <a:noFill/>
                </a:ln>
                <a:solidFill>
                  <a:srgbClr val="262626"/>
                </a:solidFill>
                <a:effectLst/>
                <a:uLnTx/>
                <a:uFillTx/>
                <a:latin typeface="微软雅黑 Light" panose="020B0502040204020203" charset="-122"/>
                <a:ea typeface="微软雅黑 Light" panose="020B0502040204020203" charset="-122"/>
                <a:cs typeface="+mn-cs"/>
              </a:rPr>
              <a:t>NAS-FPN</a:t>
            </a:r>
            <a:r>
              <a:rPr kumimoji="0" lang="zh-CN" altLang="en-US" sz="1400" b="0" i="0" u="none" strike="noStrike" kern="1200" cap="none" spc="0" normalizeH="0" baseline="0" noProof="0" dirty="0">
                <a:ln>
                  <a:noFill/>
                </a:ln>
                <a:solidFill>
                  <a:srgbClr val="262626"/>
                </a:solidFill>
                <a:effectLst/>
                <a:uLnTx/>
                <a:uFillTx/>
                <a:latin typeface="微软雅黑 Light" panose="020B0502040204020203" charset="-122"/>
                <a:ea typeface="微软雅黑 Light" panose="020B0502040204020203" charset="-122"/>
                <a:cs typeface="+mn-cs"/>
              </a:rPr>
              <a:t>： 利用神经体系结构搜索来自动设计特征网络拓扑。</a:t>
            </a:r>
            <a:endParaRPr kumimoji="0" lang="en-US" altLang="zh-CN" sz="1400" b="0" i="0" u="none" strike="noStrike" kern="1200" cap="none" spc="0" normalizeH="0" baseline="0" noProof="0" dirty="0">
              <a:ln>
                <a:noFill/>
              </a:ln>
              <a:solidFill>
                <a:srgbClr val="262626"/>
              </a:solidFill>
              <a:effectLst/>
              <a:uLnTx/>
              <a:uFillTx/>
              <a:latin typeface="微软雅黑 Light" panose="020B0502040204020203" charset="-122"/>
              <a:ea typeface="微软雅黑 Light" panose="020B0502040204020203" charset="-122"/>
              <a:cs typeface="+mn-cs"/>
            </a:endParaRPr>
          </a:p>
          <a:p>
            <a:pPr marL="0" marR="0" lvl="0" indent="0" algn="just" defTabSz="914400" rtl="0" eaLnBrk="1" fontAlgn="auto" latinLnBrk="0" hangingPunct="1">
              <a:lnSpc>
                <a:spcPct val="150000"/>
              </a:lnSpc>
              <a:spcBef>
                <a:spcPts val="0"/>
              </a:spcBef>
              <a:spcAft>
                <a:spcPts val="0"/>
              </a:spcAft>
              <a:buClrTx/>
              <a:buSzTx/>
              <a:buFontTx/>
              <a:buNone/>
              <a:defRPr/>
            </a:pPr>
            <a:r>
              <a:rPr kumimoji="0" lang="zh-CN" altLang="en-US" sz="1400" b="0" i="0" u="none" strike="noStrike" kern="1200" cap="none" spc="0" normalizeH="0" baseline="0" noProof="0" dirty="0">
                <a:ln>
                  <a:noFill/>
                </a:ln>
                <a:solidFill>
                  <a:srgbClr val="262626"/>
                </a:solidFill>
                <a:effectLst/>
                <a:uLnTx/>
                <a:uFillTx/>
                <a:latin typeface="微软雅黑 Light" panose="020B0502040204020203" charset="-122"/>
                <a:ea typeface="微软雅黑 Light" panose="020B0502040204020203" charset="-122"/>
                <a:cs typeface="+mn-cs"/>
              </a:rPr>
              <a:t>本文方法（</a:t>
            </a:r>
            <a:r>
              <a:rPr kumimoji="0" lang="en-US" altLang="zh-CN" sz="1400" b="0" i="0" u="none" strike="noStrike" kern="1200" cap="none" spc="0" normalizeH="0" baseline="0" noProof="0" dirty="0" err="1">
                <a:ln>
                  <a:noFill/>
                </a:ln>
                <a:solidFill>
                  <a:srgbClr val="262626"/>
                </a:solidFill>
                <a:effectLst/>
                <a:uLnTx/>
                <a:uFillTx/>
                <a:latin typeface="微软雅黑 Light" panose="020B0502040204020203" charset="-122"/>
                <a:ea typeface="微软雅黑 Light" panose="020B0502040204020203" charset="-122"/>
                <a:cs typeface="+mn-cs"/>
              </a:rPr>
              <a:t>BiFPN</a:t>
            </a:r>
            <a:r>
              <a:rPr kumimoji="0" lang="zh-CN" altLang="en-US" sz="1400" b="0" i="0" u="none" strike="noStrike" kern="1200" cap="none" spc="0" normalizeH="0" baseline="0" noProof="0" dirty="0">
                <a:ln>
                  <a:noFill/>
                </a:ln>
                <a:solidFill>
                  <a:srgbClr val="262626"/>
                </a:solidFill>
                <a:effectLst/>
                <a:uLnTx/>
                <a:uFillTx/>
                <a:latin typeface="微软雅黑 Light" panose="020B0502040204020203" charset="-122"/>
                <a:ea typeface="微软雅黑 Light" panose="020B0502040204020203" charset="-122"/>
                <a:cs typeface="+mn-cs"/>
              </a:rPr>
              <a:t>）： 以更直观，更原则的方式优化多尺度特征融合。</a:t>
            </a:r>
            <a:endParaRPr kumimoji="0" lang="zh-CN" altLang="en-US" sz="1400" b="0" i="0" u="none" strike="noStrike" kern="1200" cap="none" spc="0" normalizeH="0" baseline="0" noProof="0" dirty="0">
              <a:ln>
                <a:noFill/>
              </a:ln>
              <a:solidFill>
                <a:srgbClr val="262626"/>
              </a:solidFill>
              <a:effectLst/>
              <a:uLnTx/>
              <a:uFillTx/>
              <a:latin typeface="微软雅黑 Light" panose="020B0502040204020203" charset="-122"/>
              <a:ea typeface="微软雅黑 Light" panose="020B0502040204020203" charset="-122"/>
              <a:cs typeface="+mn-cs"/>
              <a:sym typeface="微软雅黑" panose="020B0503020204020204" pitchFamily="34" charset="-122"/>
            </a:endParaRPr>
          </a:p>
        </p:txBody>
      </p:sp>
      <p:sp>
        <p:nvSpPr>
          <p:cNvPr id="6" name="1111"/>
          <p:cNvSpPr txBox="1"/>
          <p:nvPr/>
        </p:nvSpPr>
        <p:spPr>
          <a:xfrm>
            <a:off x="7872517" y="3872865"/>
            <a:ext cx="3709882" cy="1005981"/>
          </a:xfrm>
          <a:prstGeom prst="rect">
            <a:avLst/>
          </a:prstGeom>
          <a:noFill/>
          <a:ln w="9525">
            <a:noFill/>
          </a:ln>
        </p:spPr>
        <p:txBody>
          <a:bodyPr wrap="square" tIns="36195" bIns="36195" anchor="t">
            <a:spAutoFit/>
          </a:bodyPr>
          <a:lstStyle/>
          <a:p>
            <a:pPr marL="0" marR="0" lvl="0" indent="0" algn="just" defTabSz="914400" rtl="0" eaLnBrk="1" fontAlgn="auto" latinLnBrk="0" hangingPunct="1">
              <a:lnSpc>
                <a:spcPct val="150000"/>
              </a:lnSpc>
              <a:spcBef>
                <a:spcPts val="0"/>
              </a:spcBef>
              <a:spcAft>
                <a:spcPts val="0"/>
              </a:spcAft>
              <a:buClrTx/>
              <a:buSzTx/>
              <a:buFontTx/>
              <a:buNone/>
              <a:defRPr/>
            </a:pPr>
            <a:r>
              <a:rPr kumimoji="0" lang="zh-CN" altLang="en-US" sz="1400" b="0" i="0" u="none" strike="noStrike" kern="1200" cap="none" spc="0" normalizeH="0" baseline="0" noProof="0" dirty="0">
                <a:ln>
                  <a:noFill/>
                </a:ln>
                <a:solidFill>
                  <a:srgbClr val="262626"/>
                </a:solidFill>
                <a:effectLst/>
                <a:uLnTx/>
                <a:uFillTx/>
                <a:latin typeface="微软雅黑 Light" panose="020B0502040204020203" charset="-122"/>
                <a:ea typeface="微软雅黑 Light" panose="020B0502040204020203" charset="-122"/>
                <a:cs typeface="+mn-cs"/>
              </a:rPr>
              <a:t>增加通道大小和重复特征网络可以提高精度，这些缩放方法主要集中在单个或有限的缩放尺度上。</a:t>
            </a:r>
            <a:endParaRPr kumimoji="0" lang="zh-CN" altLang="en-US" sz="1400" b="0" i="0" u="none" strike="noStrike" kern="1200" cap="none" spc="0" normalizeH="0" baseline="0" noProof="0" dirty="0">
              <a:ln>
                <a:noFill/>
              </a:ln>
              <a:solidFill>
                <a:srgbClr val="262626"/>
              </a:solidFill>
              <a:effectLst/>
              <a:uLnTx/>
              <a:uFillTx/>
              <a:latin typeface="微软雅黑 Light" panose="020B0502040204020203" charset="-122"/>
              <a:ea typeface="微软雅黑 Light" panose="020B0502040204020203" charset="-122"/>
              <a:cs typeface="+mn-cs"/>
              <a:sym typeface="微软雅黑" panose="020B0503020204020204" pitchFamily="34" charset="-122"/>
            </a:endParaRPr>
          </a:p>
        </p:txBody>
      </p:sp>
      <p:sp>
        <p:nvSpPr>
          <p:cNvPr id="16" name="八角星 15"/>
          <p:cNvSpPr/>
          <p:nvPr/>
        </p:nvSpPr>
        <p:spPr>
          <a:xfrm>
            <a:off x="3032760" y="4330065"/>
            <a:ext cx="2174240" cy="2174240"/>
          </a:xfrm>
          <a:prstGeom prst="star8">
            <a:avLst>
              <a:gd name="adj" fmla="val 37895"/>
            </a:avLst>
          </a:prstGeom>
          <a:noFill/>
          <a:ln w="28575">
            <a:solidFill>
              <a:srgbClr val="B78EAE">
                <a:alpha val="10000"/>
              </a:srgbClr>
            </a:solidFill>
          </a:ln>
          <a:extLst>
            <a:ext uri="{909E8E84-426E-40DD-AFC4-6F175D3DCCD1}">
              <a14:hiddenFill xmlns:a14="http://schemas.microsoft.com/office/drawing/2010/main">
                <a:solidFill>
                  <a:srgbClr val="EFE6E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a:ea typeface="微软雅黑" panose="020B0503020204020204" pitchFamily="34" charset="-122"/>
              <a:cs typeface="+mn-cs"/>
            </a:endParaRPr>
          </a:p>
        </p:txBody>
      </p:sp>
    </p:spTree>
    <p:custDataLst>
      <p:tags r:id="rId1"/>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1"/>
          <p:nvPr/>
        </p:nvSpPr>
        <p:spPr>
          <a:xfrm>
            <a:off x="4707255" y="233680"/>
            <a:ext cx="2772410" cy="649188"/>
          </a:xfrm>
          <a:prstGeom prst="roundRect">
            <a:avLst>
              <a:gd name="adj" fmla="val 49999"/>
            </a:avLst>
          </a:prstGeom>
          <a:solidFill>
            <a:srgbClr val="701E5E"/>
          </a:solidFill>
        </p:spPr>
        <p:txBody>
          <a:bodyPr wrap="square"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400" b="1" spc="300" dirty="0">
                <a:solidFill>
                  <a:srgbClr val="FFFFFF"/>
                </a:solidFill>
                <a:latin typeface="微软雅黑" panose="020B0503020204020204" pitchFamily="34" charset="-122"/>
                <a:ea typeface="微软雅黑" panose="020B0503020204020204" pitchFamily="34" charset="-122"/>
                <a:sym typeface="+mn-ea"/>
              </a:rPr>
              <a:t>问题阐述</a:t>
            </a:r>
            <a:endParaRPr kumimoji="0" lang="zh-CN" altLang="en-US" sz="2400" b="1" i="0" u="none" strike="noStrike" kern="1200" cap="none" spc="30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sym typeface="+mn-ea"/>
            </a:endParaRPr>
          </a:p>
        </p:txBody>
      </p:sp>
      <p:grpSp>
        <p:nvGrpSpPr>
          <p:cNvPr id="29" name="组合 28"/>
          <p:cNvGrpSpPr/>
          <p:nvPr/>
        </p:nvGrpSpPr>
        <p:grpSpPr>
          <a:xfrm>
            <a:off x="469059" y="4872990"/>
            <a:ext cx="4237837" cy="1619885"/>
            <a:chOff x="1106" y="7418"/>
            <a:chExt cx="5616" cy="2551"/>
          </a:xfrm>
        </p:grpSpPr>
        <p:sp>
          <p:nvSpPr>
            <p:cNvPr id="22" name="任意多边形 21"/>
            <p:cNvSpPr/>
            <p:nvPr/>
          </p:nvSpPr>
          <p:spPr>
            <a:xfrm rot="5400000">
              <a:off x="2638" y="5886"/>
              <a:ext cx="2551" cy="5616"/>
            </a:xfrm>
            <a:custGeom>
              <a:avLst/>
              <a:gdLst>
                <a:gd name="adj" fmla="val 50000"/>
                <a:gd name="a" fmla="pin 0 adj 100000"/>
                <a:gd name="x1" fmla="*/ w a 200000"/>
                <a:gd name="x2" fmla="*/ w a 100000"/>
                <a:gd name="x3" fmla="+- x1 wd2 0"/>
              </a:gdLst>
              <a:ahLst/>
              <a:cxnLst>
                <a:cxn ang="3">
                  <a:pos x="x2" y="t"/>
                </a:cxn>
                <a:cxn ang="cd2">
                  <a:pos x="x1" y="vc"/>
                </a:cxn>
                <a:cxn ang="cd4">
                  <a:pos x="l" y="b"/>
                </a:cxn>
                <a:cxn ang="cd4">
                  <a:pos x="x2" y="b"/>
                </a:cxn>
                <a:cxn ang="cd4">
                  <a:pos x="r" y="b"/>
                </a:cxn>
                <a:cxn ang="0">
                  <a:pos x="x3" y="vc"/>
                </a:cxn>
              </a:cxnLst>
              <a:rect l="l" t="t" r="r" b="b"/>
              <a:pathLst>
                <a:path w="2551" h="5616">
                  <a:moveTo>
                    <a:pt x="900" y="511"/>
                  </a:moveTo>
                  <a:lnTo>
                    <a:pt x="1276" y="0"/>
                  </a:lnTo>
                  <a:lnTo>
                    <a:pt x="1652" y="511"/>
                  </a:lnTo>
                  <a:lnTo>
                    <a:pt x="900" y="511"/>
                  </a:lnTo>
                  <a:close/>
                  <a:moveTo>
                    <a:pt x="0" y="5616"/>
                  </a:moveTo>
                  <a:lnTo>
                    <a:pt x="0" y="513"/>
                  </a:lnTo>
                  <a:lnTo>
                    <a:pt x="2551" y="513"/>
                  </a:lnTo>
                  <a:lnTo>
                    <a:pt x="2551" y="5616"/>
                  </a:lnTo>
                  <a:lnTo>
                    <a:pt x="0" y="5616"/>
                  </a:lnTo>
                  <a:close/>
                </a:path>
              </a:pathLst>
            </a:custGeom>
            <a:solidFill>
              <a:srgbClr val="B78EAE">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a:ea typeface="微软雅黑" panose="020B0503020204020204" pitchFamily="34" charset="-122"/>
                <a:cs typeface="+mn-cs"/>
              </a:endParaRPr>
            </a:p>
          </p:txBody>
        </p:sp>
        <p:grpSp>
          <p:nvGrpSpPr>
            <p:cNvPr id="26" name="组合 25"/>
            <p:cNvGrpSpPr/>
            <p:nvPr/>
          </p:nvGrpSpPr>
          <p:grpSpPr>
            <a:xfrm>
              <a:off x="1151" y="7514"/>
              <a:ext cx="4983" cy="1887"/>
              <a:chOff x="2073" y="5480"/>
              <a:chExt cx="4983" cy="1887"/>
            </a:xfrm>
          </p:grpSpPr>
          <p:sp>
            <p:nvSpPr>
              <p:cNvPr id="27" name="333333"/>
              <p:cNvSpPr txBox="1"/>
              <p:nvPr/>
            </p:nvSpPr>
            <p:spPr>
              <a:xfrm>
                <a:off x="2076" y="5480"/>
                <a:ext cx="2499" cy="582"/>
              </a:xfrm>
              <a:prstGeom prst="rect">
                <a:avLst/>
              </a:prstGeom>
              <a:noFill/>
              <a:ln w="9525">
                <a:noFill/>
              </a:ln>
            </p:spPr>
            <p:txBody>
              <a:bodyPr wrap="square" anchor="t">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b="1" dirty="0">
                    <a:solidFill>
                      <a:srgbClr val="000000">
                        <a:lumMod val="75000"/>
                        <a:lumOff val="25000"/>
                      </a:srgbClr>
                    </a:solidFill>
                    <a:latin typeface="微软雅黑" panose="020B0503020204020204" pitchFamily="34" charset="-122"/>
                    <a:ea typeface="微软雅黑" panose="020B0503020204020204" pitchFamily="34" charset="-122"/>
                  </a:rPr>
                  <a:t>NAS-FPN</a:t>
                </a:r>
                <a:endParaRPr kumimoji="0" lang="zh-CN" altLang="en-US" sz="1800" b="1" i="0" u="none" strike="noStrike" kern="1200" cap="none" spc="0" normalizeH="0" baseline="0" noProof="0" dirty="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cs"/>
                </a:endParaRPr>
              </a:p>
            </p:txBody>
          </p:sp>
          <p:sp>
            <p:nvSpPr>
              <p:cNvPr id="28" name="1111"/>
              <p:cNvSpPr txBox="1"/>
              <p:nvPr/>
            </p:nvSpPr>
            <p:spPr>
              <a:xfrm>
                <a:off x="2073" y="6261"/>
                <a:ext cx="4983" cy="1106"/>
              </a:xfrm>
              <a:prstGeom prst="rect">
                <a:avLst/>
              </a:prstGeom>
              <a:noFill/>
              <a:ln w="9525">
                <a:noFill/>
              </a:ln>
            </p:spPr>
            <p:txBody>
              <a:bodyPr wrap="square" anchor="t">
                <a:spAutoFit/>
              </a:bodyPr>
              <a:lstStyle/>
              <a:p>
                <a:pPr marL="0" marR="0" lvl="0" indent="0" algn="just" defTabSz="914400" rtl="0" eaLnBrk="1" fontAlgn="auto" latinLnBrk="0" hangingPunct="1">
                  <a:lnSpc>
                    <a:spcPct val="150000"/>
                  </a:lnSpc>
                  <a:spcBef>
                    <a:spcPts val="0"/>
                  </a:spcBef>
                  <a:spcAft>
                    <a:spcPts val="0"/>
                  </a:spcAft>
                  <a:buClrTx/>
                  <a:buSzTx/>
                  <a:buFontTx/>
                  <a:buNone/>
                  <a:defRPr/>
                </a:pPr>
                <a:r>
                  <a:rPr kumimoji="0" lang="en-US" altLang="zh-CN" sz="1400" b="0" i="0" u="none" strike="noStrike" kern="1200" cap="none" spc="0" normalizeH="0" baseline="0" noProof="0" dirty="0">
                    <a:ln>
                      <a:noFill/>
                    </a:ln>
                    <a:solidFill>
                      <a:srgbClr val="262626"/>
                    </a:solidFill>
                    <a:effectLst/>
                    <a:uLnTx/>
                    <a:uFillTx/>
                    <a:latin typeface="微软雅黑 Light" panose="020B0502040204020203" charset="-122"/>
                    <a:ea typeface="微软雅黑 Light" panose="020B0502040204020203" charset="-122"/>
                    <a:cs typeface="+mn-cs"/>
                  </a:rPr>
                  <a:t>(c)</a:t>
                </a:r>
                <a:r>
                  <a:rPr kumimoji="0" lang="zh-CN" altLang="en-US" sz="1400" b="0" i="0" u="none" strike="noStrike" kern="1200" cap="none" spc="0" normalizeH="0" baseline="0" noProof="0" dirty="0">
                    <a:ln>
                      <a:noFill/>
                    </a:ln>
                    <a:solidFill>
                      <a:srgbClr val="262626"/>
                    </a:solidFill>
                    <a:effectLst/>
                    <a:uLnTx/>
                    <a:uFillTx/>
                    <a:latin typeface="微软雅黑 Light" panose="020B0502040204020203" charset="-122"/>
                    <a:ea typeface="微软雅黑 Light" panose="020B0502040204020203" charset="-122"/>
                    <a:cs typeface="+mn-cs"/>
                  </a:rPr>
                  <a:t>是</a:t>
                </a:r>
                <a:r>
                  <a:rPr kumimoji="0" lang="en-US" altLang="zh-CN" sz="1400" b="0" i="0" u="none" strike="noStrike" kern="1200" cap="none" spc="0" normalizeH="0" baseline="0" noProof="0" dirty="0">
                    <a:ln>
                      <a:noFill/>
                    </a:ln>
                    <a:solidFill>
                      <a:srgbClr val="262626"/>
                    </a:solidFill>
                    <a:effectLst/>
                    <a:uLnTx/>
                    <a:uFillTx/>
                    <a:latin typeface="微软雅黑 Light" panose="020B0502040204020203" charset="-122"/>
                    <a:ea typeface="微软雅黑 Light" panose="020B0502040204020203" charset="-122"/>
                    <a:cs typeface="+mn-cs"/>
                  </a:rPr>
                  <a:t>NAS-FPN</a:t>
                </a:r>
                <a:r>
                  <a:rPr kumimoji="0" lang="zh-CN" altLang="en-US" sz="1400" b="0" i="0" u="none" strike="noStrike" kern="1200" cap="none" spc="0" normalizeH="0" baseline="0" noProof="0" dirty="0">
                    <a:ln>
                      <a:noFill/>
                    </a:ln>
                    <a:solidFill>
                      <a:srgbClr val="262626"/>
                    </a:solidFill>
                    <a:effectLst/>
                    <a:uLnTx/>
                    <a:uFillTx/>
                    <a:latin typeface="微软雅黑 Light" panose="020B0502040204020203" charset="-122"/>
                    <a:ea typeface="微软雅黑 Light" panose="020B0502040204020203" charset="-122"/>
                    <a:cs typeface="+mn-cs"/>
                  </a:rPr>
                  <a:t>，采用了</a:t>
                </a:r>
                <a:r>
                  <a:rPr kumimoji="0" lang="en-US" altLang="zh-CN" sz="1400" b="0" i="0" u="none" strike="noStrike" kern="1200" cap="none" spc="0" normalizeH="0" baseline="0" noProof="0" dirty="0">
                    <a:ln>
                      <a:noFill/>
                    </a:ln>
                    <a:solidFill>
                      <a:srgbClr val="262626"/>
                    </a:solidFill>
                    <a:effectLst/>
                    <a:uLnTx/>
                    <a:uFillTx/>
                    <a:latin typeface="微软雅黑 Light" panose="020B0502040204020203" charset="-122"/>
                    <a:ea typeface="微软雅黑 Light" panose="020B0502040204020203" charset="-122"/>
                    <a:cs typeface="+mn-cs"/>
                  </a:rPr>
                  <a:t>NAS</a:t>
                </a:r>
                <a:r>
                  <a:rPr kumimoji="0" lang="zh-CN" altLang="en-US" sz="1400" b="0" i="0" u="none" strike="noStrike" kern="1200" cap="none" spc="0" normalizeH="0" baseline="0" noProof="0" dirty="0">
                    <a:ln>
                      <a:noFill/>
                    </a:ln>
                    <a:solidFill>
                      <a:srgbClr val="262626"/>
                    </a:solidFill>
                    <a:effectLst/>
                    <a:uLnTx/>
                    <a:uFillTx/>
                    <a:latin typeface="微软雅黑 Light" panose="020B0502040204020203" charset="-122"/>
                    <a:ea typeface="微软雅黑 Light" panose="020B0502040204020203" charset="-122"/>
                    <a:cs typeface="+mn-cs"/>
                  </a:rPr>
                  <a:t>策略搜索最佳</a:t>
                </a:r>
                <a:r>
                  <a:rPr kumimoji="0" lang="en-US" altLang="zh-CN" sz="1400" b="0" i="0" u="none" strike="noStrike" kern="1200" cap="none" spc="0" normalizeH="0" baseline="0" noProof="0" dirty="0">
                    <a:ln>
                      <a:noFill/>
                    </a:ln>
                    <a:solidFill>
                      <a:srgbClr val="262626"/>
                    </a:solidFill>
                    <a:effectLst/>
                    <a:uLnTx/>
                    <a:uFillTx/>
                    <a:latin typeface="微软雅黑 Light" panose="020B0502040204020203" charset="-122"/>
                    <a:ea typeface="微软雅黑 Light" panose="020B0502040204020203" charset="-122"/>
                    <a:cs typeface="+mn-cs"/>
                  </a:rPr>
                  <a:t>FPN</a:t>
                </a:r>
                <a:r>
                  <a:rPr kumimoji="0" lang="zh-CN" altLang="en-US" sz="1400" b="0" i="0" u="none" strike="noStrike" kern="1200" cap="none" spc="0" normalizeH="0" baseline="0" noProof="0" dirty="0">
                    <a:ln>
                      <a:noFill/>
                    </a:ln>
                    <a:solidFill>
                      <a:srgbClr val="262626"/>
                    </a:solidFill>
                    <a:effectLst/>
                    <a:uLnTx/>
                    <a:uFillTx/>
                    <a:latin typeface="微软雅黑 Light" panose="020B0502040204020203" charset="-122"/>
                    <a:ea typeface="微软雅黑 Light" panose="020B0502040204020203" charset="-122"/>
                    <a:cs typeface="+mn-cs"/>
                  </a:rPr>
                  <a:t>结构。</a:t>
                </a:r>
                <a:endParaRPr kumimoji="0" lang="zh-CN" altLang="en-US" sz="1400" b="0" i="0" u="none" strike="noStrike" kern="1200" cap="none" spc="0" normalizeH="0" baseline="0" noProof="0" dirty="0">
                  <a:ln>
                    <a:noFill/>
                  </a:ln>
                  <a:solidFill>
                    <a:srgbClr val="262626"/>
                  </a:solidFill>
                  <a:effectLst/>
                  <a:uLnTx/>
                  <a:uFillTx/>
                  <a:latin typeface="微软雅黑 Light" panose="020B0502040204020203" charset="-122"/>
                  <a:ea typeface="微软雅黑 Light" panose="020B0502040204020203" charset="-122"/>
                  <a:cs typeface="+mn-cs"/>
                  <a:sym typeface="微软雅黑" panose="020B0503020204020204" pitchFamily="34" charset="-122"/>
                </a:endParaRPr>
              </a:p>
            </p:txBody>
          </p:sp>
        </p:grpSp>
      </p:grpSp>
      <p:grpSp>
        <p:nvGrpSpPr>
          <p:cNvPr id="30" name="组合 29"/>
          <p:cNvGrpSpPr/>
          <p:nvPr/>
        </p:nvGrpSpPr>
        <p:grpSpPr>
          <a:xfrm>
            <a:off x="469437" y="815975"/>
            <a:ext cx="4237818" cy="1619885"/>
            <a:chOff x="1072" y="4387"/>
            <a:chExt cx="5616" cy="2551"/>
          </a:xfrm>
        </p:grpSpPr>
        <p:sp>
          <p:nvSpPr>
            <p:cNvPr id="31" name="任意多边形 30"/>
            <p:cNvSpPr/>
            <p:nvPr/>
          </p:nvSpPr>
          <p:spPr>
            <a:xfrm rot="5400000">
              <a:off x="2604" y="2855"/>
              <a:ext cx="2551" cy="5616"/>
            </a:xfrm>
            <a:custGeom>
              <a:avLst/>
              <a:gdLst>
                <a:gd name="adj" fmla="val 50000"/>
                <a:gd name="a" fmla="pin 0 adj 100000"/>
                <a:gd name="x1" fmla="*/ w a 200000"/>
                <a:gd name="x2" fmla="*/ w a 100000"/>
                <a:gd name="x3" fmla="+- x1 wd2 0"/>
              </a:gdLst>
              <a:ahLst/>
              <a:cxnLst>
                <a:cxn ang="3">
                  <a:pos x="x2" y="t"/>
                </a:cxn>
                <a:cxn ang="cd2">
                  <a:pos x="x1" y="vc"/>
                </a:cxn>
                <a:cxn ang="cd4">
                  <a:pos x="l" y="b"/>
                </a:cxn>
                <a:cxn ang="cd4">
                  <a:pos x="x2" y="b"/>
                </a:cxn>
                <a:cxn ang="cd4">
                  <a:pos x="r" y="b"/>
                </a:cxn>
                <a:cxn ang="0">
                  <a:pos x="x3" y="vc"/>
                </a:cxn>
              </a:cxnLst>
              <a:rect l="l" t="t" r="r" b="b"/>
              <a:pathLst>
                <a:path w="2551" h="5616">
                  <a:moveTo>
                    <a:pt x="900" y="511"/>
                  </a:moveTo>
                  <a:lnTo>
                    <a:pt x="1276" y="0"/>
                  </a:lnTo>
                  <a:lnTo>
                    <a:pt x="1652" y="511"/>
                  </a:lnTo>
                  <a:lnTo>
                    <a:pt x="900" y="511"/>
                  </a:lnTo>
                  <a:close/>
                  <a:moveTo>
                    <a:pt x="0" y="5616"/>
                  </a:moveTo>
                  <a:lnTo>
                    <a:pt x="0" y="513"/>
                  </a:lnTo>
                  <a:lnTo>
                    <a:pt x="2551" y="513"/>
                  </a:lnTo>
                  <a:lnTo>
                    <a:pt x="2551" y="5616"/>
                  </a:lnTo>
                  <a:lnTo>
                    <a:pt x="0" y="5616"/>
                  </a:lnTo>
                  <a:close/>
                </a:path>
              </a:pathLst>
            </a:custGeom>
            <a:solidFill>
              <a:srgbClr val="A2508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a:ea typeface="微软雅黑" panose="020B0503020204020204" pitchFamily="34" charset="-122"/>
                <a:cs typeface="+mn-cs"/>
              </a:endParaRPr>
            </a:p>
          </p:txBody>
        </p:sp>
        <p:grpSp>
          <p:nvGrpSpPr>
            <p:cNvPr id="32" name="组合 31"/>
            <p:cNvGrpSpPr/>
            <p:nvPr/>
          </p:nvGrpSpPr>
          <p:grpSpPr>
            <a:xfrm>
              <a:off x="1117" y="4483"/>
              <a:ext cx="4983" cy="1835"/>
              <a:chOff x="2039" y="2449"/>
              <a:chExt cx="4983" cy="1835"/>
            </a:xfrm>
          </p:grpSpPr>
          <p:sp>
            <p:nvSpPr>
              <p:cNvPr id="33" name="333333"/>
              <p:cNvSpPr txBox="1"/>
              <p:nvPr/>
            </p:nvSpPr>
            <p:spPr>
              <a:xfrm>
                <a:off x="2042" y="2449"/>
                <a:ext cx="1811" cy="580"/>
              </a:xfrm>
              <a:prstGeom prst="rect">
                <a:avLst/>
              </a:prstGeom>
              <a:noFill/>
              <a:ln w="9525">
                <a:noFill/>
              </a:ln>
            </p:spPr>
            <p:txBody>
              <a:bodyPr wrap="square" anchor="t">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b="1" dirty="0">
                    <a:solidFill>
                      <a:srgbClr val="000000">
                        <a:lumMod val="75000"/>
                        <a:lumOff val="25000"/>
                      </a:srgbClr>
                    </a:solidFill>
                    <a:latin typeface="微软雅黑" panose="020B0503020204020204" pitchFamily="34" charset="-122"/>
                    <a:ea typeface="微软雅黑" panose="020B0503020204020204" pitchFamily="34" charset="-122"/>
                  </a:rPr>
                  <a:t>FPN</a:t>
                </a:r>
                <a:endParaRPr kumimoji="0" lang="zh-CN" altLang="en-US" sz="1800" b="1" i="0" u="none" strike="noStrike" kern="1200" cap="none" spc="0" normalizeH="0" baseline="0" noProof="0" dirty="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cs"/>
                </a:endParaRPr>
              </a:p>
            </p:txBody>
          </p:sp>
          <p:sp>
            <p:nvSpPr>
              <p:cNvPr id="34" name="1111"/>
              <p:cNvSpPr txBox="1"/>
              <p:nvPr/>
            </p:nvSpPr>
            <p:spPr>
              <a:xfrm>
                <a:off x="2039" y="3178"/>
                <a:ext cx="4983" cy="1106"/>
              </a:xfrm>
              <a:prstGeom prst="rect">
                <a:avLst/>
              </a:prstGeom>
              <a:noFill/>
              <a:ln w="9525">
                <a:noFill/>
              </a:ln>
            </p:spPr>
            <p:txBody>
              <a:bodyPr wrap="square" anchor="t">
                <a:spAutoFit/>
              </a:bodyPr>
              <a:lstStyle/>
              <a:p>
                <a:pPr marL="0" marR="0" lvl="0" indent="0" algn="just" defTabSz="914400" rtl="0" eaLnBrk="1" fontAlgn="auto" latinLnBrk="0" hangingPunct="1">
                  <a:lnSpc>
                    <a:spcPct val="150000"/>
                  </a:lnSpc>
                  <a:spcBef>
                    <a:spcPts val="0"/>
                  </a:spcBef>
                  <a:spcAft>
                    <a:spcPts val="0"/>
                  </a:spcAft>
                  <a:buClrTx/>
                  <a:buSzTx/>
                  <a:buFontTx/>
                  <a:buNone/>
                  <a:defRPr/>
                </a:pPr>
                <a:r>
                  <a:rPr kumimoji="0" lang="en-US" altLang="zh-CN" sz="1400" b="0" i="0" u="none" strike="noStrike" kern="1200" cap="none" spc="0" normalizeH="0" baseline="0" noProof="0" dirty="0">
                    <a:ln>
                      <a:noFill/>
                    </a:ln>
                    <a:solidFill>
                      <a:srgbClr val="262626"/>
                    </a:solidFill>
                    <a:effectLst/>
                    <a:uLnTx/>
                    <a:uFillTx/>
                    <a:latin typeface="微软雅黑 Light" panose="020B0502040204020203" charset="-122"/>
                    <a:ea typeface="微软雅黑 Light" panose="020B0502040204020203" charset="-122"/>
                    <a:cs typeface="+mn-cs"/>
                  </a:rPr>
                  <a:t>(a)</a:t>
                </a:r>
                <a:r>
                  <a:rPr kumimoji="0" lang="zh-CN" altLang="en-US" sz="1400" b="0" i="0" u="none" strike="noStrike" kern="1200" cap="none" spc="0" normalizeH="0" baseline="0" noProof="0" dirty="0">
                    <a:ln>
                      <a:noFill/>
                    </a:ln>
                    <a:solidFill>
                      <a:srgbClr val="262626"/>
                    </a:solidFill>
                    <a:effectLst/>
                    <a:uLnTx/>
                    <a:uFillTx/>
                    <a:latin typeface="微软雅黑 Light" panose="020B0502040204020203" charset="-122"/>
                    <a:ea typeface="微软雅黑 Light" panose="020B0502040204020203" charset="-122"/>
                    <a:cs typeface="+mn-cs"/>
                  </a:rPr>
                  <a:t>为常规</a:t>
                </a:r>
                <a:r>
                  <a:rPr kumimoji="0" lang="en-US" altLang="zh-CN" sz="1400" b="0" i="0" u="none" strike="noStrike" kern="1200" cap="none" spc="0" normalizeH="0" baseline="0" noProof="0" dirty="0">
                    <a:ln>
                      <a:noFill/>
                    </a:ln>
                    <a:solidFill>
                      <a:srgbClr val="262626"/>
                    </a:solidFill>
                    <a:effectLst/>
                    <a:uLnTx/>
                    <a:uFillTx/>
                    <a:latin typeface="微软雅黑 Light" panose="020B0502040204020203" charset="-122"/>
                    <a:ea typeface="微软雅黑 Light" panose="020B0502040204020203" charset="-122"/>
                    <a:cs typeface="+mn-cs"/>
                  </a:rPr>
                  <a:t>FPN</a:t>
                </a:r>
                <a:r>
                  <a:rPr kumimoji="0" lang="zh-CN" altLang="en-US" sz="1400" b="0" i="0" u="none" strike="noStrike" kern="1200" cap="none" spc="0" normalizeH="0" baseline="0" noProof="0" dirty="0">
                    <a:ln>
                      <a:noFill/>
                    </a:ln>
                    <a:solidFill>
                      <a:srgbClr val="262626"/>
                    </a:solidFill>
                    <a:effectLst/>
                    <a:uLnTx/>
                    <a:uFillTx/>
                    <a:latin typeface="微软雅黑 Light" panose="020B0502040204020203" charset="-122"/>
                    <a:ea typeface="微软雅黑 Light" panose="020B0502040204020203" charset="-122"/>
                    <a:cs typeface="+mn-cs"/>
                  </a:rPr>
                  <a:t>的结构，其以自顶向下的方式聚合多尺度特征。</a:t>
                </a:r>
                <a:endParaRPr kumimoji="0" lang="zh-CN" altLang="en-US" sz="1400" b="0" i="0" u="none" strike="noStrike" kern="1200" cap="none" spc="0" normalizeH="0" baseline="0" noProof="0" dirty="0">
                  <a:ln>
                    <a:noFill/>
                  </a:ln>
                  <a:solidFill>
                    <a:srgbClr val="262626"/>
                  </a:solidFill>
                  <a:effectLst/>
                  <a:uLnTx/>
                  <a:uFillTx/>
                  <a:latin typeface="微软雅黑 Light" panose="020B0502040204020203" charset="-122"/>
                  <a:ea typeface="微软雅黑 Light" panose="020B0502040204020203" charset="-122"/>
                  <a:cs typeface="+mn-cs"/>
                  <a:sym typeface="微软雅黑" panose="020B0503020204020204" pitchFamily="34" charset="-122"/>
                </a:endParaRPr>
              </a:p>
            </p:txBody>
          </p:sp>
        </p:grpSp>
      </p:grpSp>
      <p:grpSp>
        <p:nvGrpSpPr>
          <p:cNvPr id="35" name="组合 34"/>
          <p:cNvGrpSpPr/>
          <p:nvPr/>
        </p:nvGrpSpPr>
        <p:grpSpPr>
          <a:xfrm>
            <a:off x="7479665" y="4876800"/>
            <a:ext cx="4339455" cy="1635125"/>
            <a:chOff x="-594" y="7293"/>
            <a:chExt cx="5616" cy="2575"/>
          </a:xfrm>
        </p:grpSpPr>
        <p:sp>
          <p:nvSpPr>
            <p:cNvPr id="36" name="任意多边形 35"/>
            <p:cNvSpPr/>
            <p:nvPr/>
          </p:nvSpPr>
          <p:spPr>
            <a:xfrm rot="16200000" flipH="1">
              <a:off x="938" y="5761"/>
              <a:ext cx="2551" cy="5616"/>
            </a:xfrm>
            <a:custGeom>
              <a:avLst/>
              <a:gdLst>
                <a:gd name="adj" fmla="val 50000"/>
                <a:gd name="a" fmla="pin 0 adj 100000"/>
                <a:gd name="x1" fmla="*/ w a 200000"/>
                <a:gd name="x2" fmla="*/ w a 100000"/>
                <a:gd name="x3" fmla="+- x1 wd2 0"/>
              </a:gdLst>
              <a:ahLst/>
              <a:cxnLst>
                <a:cxn ang="3">
                  <a:pos x="x2" y="t"/>
                </a:cxn>
                <a:cxn ang="cd2">
                  <a:pos x="x1" y="vc"/>
                </a:cxn>
                <a:cxn ang="cd4">
                  <a:pos x="l" y="b"/>
                </a:cxn>
                <a:cxn ang="cd4">
                  <a:pos x="x2" y="b"/>
                </a:cxn>
                <a:cxn ang="cd4">
                  <a:pos x="r" y="b"/>
                </a:cxn>
                <a:cxn ang="0">
                  <a:pos x="x3" y="vc"/>
                </a:cxn>
              </a:cxnLst>
              <a:rect l="l" t="t" r="r" b="b"/>
              <a:pathLst>
                <a:path w="2551" h="5616">
                  <a:moveTo>
                    <a:pt x="900" y="511"/>
                  </a:moveTo>
                  <a:lnTo>
                    <a:pt x="1276" y="0"/>
                  </a:lnTo>
                  <a:lnTo>
                    <a:pt x="1652" y="511"/>
                  </a:lnTo>
                  <a:lnTo>
                    <a:pt x="900" y="511"/>
                  </a:lnTo>
                  <a:close/>
                  <a:moveTo>
                    <a:pt x="0" y="5616"/>
                  </a:moveTo>
                  <a:lnTo>
                    <a:pt x="0" y="513"/>
                  </a:lnTo>
                  <a:lnTo>
                    <a:pt x="2551" y="513"/>
                  </a:lnTo>
                  <a:lnTo>
                    <a:pt x="2551" y="5616"/>
                  </a:lnTo>
                  <a:lnTo>
                    <a:pt x="0" y="5616"/>
                  </a:lnTo>
                  <a:close/>
                </a:path>
              </a:pathLst>
            </a:custGeom>
            <a:solidFill>
              <a:srgbClr val="AD4591">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a:ea typeface="微软雅黑" panose="020B0503020204020204" pitchFamily="34" charset="-122"/>
                <a:cs typeface="+mn-cs"/>
              </a:endParaRPr>
            </a:p>
          </p:txBody>
        </p:sp>
        <p:grpSp>
          <p:nvGrpSpPr>
            <p:cNvPr id="37" name="组合 36"/>
            <p:cNvGrpSpPr/>
            <p:nvPr/>
          </p:nvGrpSpPr>
          <p:grpSpPr>
            <a:xfrm>
              <a:off x="-5" y="7389"/>
              <a:ext cx="4983" cy="2479"/>
              <a:chOff x="917" y="5355"/>
              <a:chExt cx="4983" cy="2479"/>
            </a:xfrm>
          </p:grpSpPr>
          <p:sp>
            <p:nvSpPr>
              <p:cNvPr id="38" name="333333"/>
              <p:cNvSpPr txBox="1"/>
              <p:nvPr/>
            </p:nvSpPr>
            <p:spPr>
              <a:xfrm>
                <a:off x="920" y="5355"/>
                <a:ext cx="1811" cy="580"/>
              </a:xfrm>
              <a:prstGeom prst="rect">
                <a:avLst/>
              </a:prstGeom>
              <a:noFill/>
              <a:ln w="9525">
                <a:noFill/>
              </a:ln>
            </p:spPr>
            <p:txBody>
              <a:bodyPr wrap="square" anchor="t">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b="1" dirty="0" err="1">
                    <a:solidFill>
                      <a:srgbClr val="000000">
                        <a:lumMod val="75000"/>
                        <a:lumOff val="25000"/>
                      </a:srgbClr>
                    </a:solidFill>
                    <a:latin typeface="微软雅黑" panose="020B0503020204020204" pitchFamily="34" charset="-122"/>
                    <a:ea typeface="微软雅黑" panose="020B0503020204020204" pitchFamily="34" charset="-122"/>
                  </a:rPr>
                  <a:t>BiFPN</a:t>
                </a:r>
                <a:endParaRPr kumimoji="0" lang="zh-CN" altLang="en-US" sz="1800" b="1" i="0" u="none" strike="noStrike" kern="1200" cap="none" spc="0" normalizeH="0" baseline="0" noProof="0" dirty="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cs"/>
                </a:endParaRPr>
              </a:p>
            </p:txBody>
          </p:sp>
          <p:sp>
            <p:nvSpPr>
              <p:cNvPr id="39" name="1111"/>
              <p:cNvSpPr txBox="1"/>
              <p:nvPr/>
            </p:nvSpPr>
            <p:spPr>
              <a:xfrm>
                <a:off x="917" y="5711"/>
                <a:ext cx="4983" cy="2123"/>
              </a:xfrm>
              <a:prstGeom prst="rect">
                <a:avLst/>
              </a:prstGeom>
              <a:noFill/>
              <a:ln w="9525">
                <a:noFill/>
              </a:ln>
            </p:spPr>
            <p:txBody>
              <a:bodyPr wrap="square" anchor="t">
                <a:spAutoFit/>
              </a:bodyPr>
              <a:lstStyle/>
              <a:p>
                <a:pPr marL="0" marR="0" lvl="0" indent="0" algn="just" defTabSz="914400" rtl="0" eaLnBrk="1" fontAlgn="auto" latinLnBrk="0" hangingPunct="1">
                  <a:lnSpc>
                    <a:spcPct val="150000"/>
                  </a:lnSpc>
                  <a:spcBef>
                    <a:spcPts val="0"/>
                  </a:spcBef>
                  <a:spcAft>
                    <a:spcPts val="0"/>
                  </a:spcAft>
                  <a:buClrTx/>
                  <a:buSzTx/>
                  <a:buFontTx/>
                  <a:buNone/>
                  <a:defRPr/>
                </a:pPr>
                <a:r>
                  <a:rPr kumimoji="0" lang="en-US" altLang="zh-CN" sz="1400" b="0" i="0" u="none" strike="noStrike" kern="1200" cap="none" spc="0" normalizeH="0" baseline="0" noProof="0" dirty="0">
                    <a:ln>
                      <a:noFill/>
                    </a:ln>
                    <a:solidFill>
                      <a:srgbClr val="262626"/>
                    </a:solidFill>
                    <a:effectLst/>
                    <a:uLnTx/>
                    <a:uFillTx/>
                    <a:latin typeface="微软雅黑 Light" panose="020B0502040204020203" charset="-122"/>
                    <a:ea typeface="微软雅黑 Light" panose="020B0502040204020203" charset="-122"/>
                    <a:cs typeface="+mn-cs"/>
                  </a:rPr>
                  <a:t>(d)</a:t>
                </a:r>
                <a:r>
                  <a:rPr kumimoji="0" lang="zh-CN" altLang="en-US" sz="1400" b="0" i="0" u="none" strike="noStrike" kern="1200" cap="none" spc="0" normalizeH="0" baseline="0" noProof="0" dirty="0">
                    <a:ln>
                      <a:noFill/>
                    </a:ln>
                    <a:solidFill>
                      <a:srgbClr val="262626"/>
                    </a:solidFill>
                    <a:effectLst/>
                    <a:uLnTx/>
                    <a:uFillTx/>
                    <a:latin typeface="微软雅黑 Light" panose="020B0502040204020203" charset="-122"/>
                    <a:ea typeface="微软雅黑 Light" panose="020B0502040204020203" charset="-122"/>
                    <a:cs typeface="+mn-cs"/>
                  </a:rPr>
                  <a:t>是本文提出的</a:t>
                </a:r>
                <a:r>
                  <a:rPr kumimoji="0" lang="en-US" altLang="zh-CN" sz="1400" b="0" i="0" u="none" strike="noStrike" kern="1200" cap="none" spc="0" normalizeH="0" baseline="0" noProof="0" dirty="0" err="1">
                    <a:ln>
                      <a:noFill/>
                    </a:ln>
                    <a:solidFill>
                      <a:srgbClr val="262626"/>
                    </a:solidFill>
                    <a:effectLst/>
                    <a:uLnTx/>
                    <a:uFillTx/>
                    <a:latin typeface="微软雅黑 Light" panose="020B0502040204020203" charset="-122"/>
                    <a:ea typeface="微软雅黑 Light" panose="020B0502040204020203" charset="-122"/>
                    <a:cs typeface="+mn-cs"/>
                  </a:rPr>
                  <a:t>BiFPN</a:t>
                </a:r>
                <a:r>
                  <a:rPr kumimoji="0" lang="zh-CN" altLang="en-US" sz="1400" b="0" i="0" u="none" strike="noStrike" kern="1200" cap="none" spc="0" normalizeH="0" baseline="0" noProof="0" dirty="0">
                    <a:ln>
                      <a:noFill/>
                    </a:ln>
                    <a:solidFill>
                      <a:srgbClr val="262626"/>
                    </a:solidFill>
                    <a:effectLst/>
                    <a:uLnTx/>
                    <a:uFillTx/>
                    <a:latin typeface="微软雅黑 Light" panose="020B0502040204020203" charset="-122"/>
                    <a:ea typeface="微软雅黑 Light" panose="020B0502040204020203" charset="-122"/>
                    <a:cs typeface="+mn-cs"/>
                  </a:rPr>
                  <a:t>的思想，在</a:t>
                </a:r>
                <a:r>
                  <a:rPr kumimoji="0" lang="en-US" altLang="zh-CN" sz="1400" b="0" i="0" u="none" strike="noStrike" kern="1200" cap="none" spc="0" normalizeH="0" baseline="0" noProof="0" dirty="0" err="1">
                    <a:ln>
                      <a:noFill/>
                    </a:ln>
                    <a:solidFill>
                      <a:srgbClr val="262626"/>
                    </a:solidFill>
                    <a:effectLst/>
                    <a:uLnTx/>
                    <a:uFillTx/>
                    <a:latin typeface="微软雅黑 Light" panose="020B0502040204020203" charset="-122"/>
                    <a:ea typeface="微软雅黑 Light" panose="020B0502040204020203" charset="-122"/>
                    <a:cs typeface="+mn-cs"/>
                  </a:rPr>
                  <a:t>PANet</a:t>
                </a:r>
                <a:r>
                  <a:rPr kumimoji="0" lang="zh-CN" altLang="en-US" sz="1400" b="0" i="0" u="none" strike="noStrike" kern="1200" cap="none" spc="0" normalizeH="0" baseline="0" noProof="0" dirty="0">
                    <a:ln>
                      <a:noFill/>
                    </a:ln>
                    <a:solidFill>
                      <a:srgbClr val="262626"/>
                    </a:solidFill>
                    <a:effectLst/>
                    <a:uLnTx/>
                    <a:uFillTx/>
                    <a:latin typeface="微软雅黑 Light" panose="020B0502040204020203" charset="-122"/>
                    <a:ea typeface="微软雅黑 Light" panose="020B0502040204020203" charset="-122"/>
                    <a:cs typeface="+mn-cs"/>
                  </a:rPr>
                  <a:t>的基础上，去掉了只有一个输入边的节点，增加了输入节点到输出节点的直接跳连，和</a:t>
                </a:r>
                <a:r>
                  <a:rPr kumimoji="0" lang="en-US" altLang="zh-CN" sz="1400" b="0" i="0" u="none" strike="noStrike" kern="1200" cap="none" spc="0" normalizeH="0" baseline="0" noProof="0" dirty="0">
                    <a:ln>
                      <a:noFill/>
                    </a:ln>
                    <a:solidFill>
                      <a:srgbClr val="262626"/>
                    </a:solidFill>
                    <a:effectLst/>
                    <a:uLnTx/>
                    <a:uFillTx/>
                    <a:latin typeface="微软雅黑 Light" panose="020B0502040204020203" charset="-122"/>
                    <a:ea typeface="微软雅黑 Light" panose="020B0502040204020203" charset="-122"/>
                    <a:cs typeface="+mn-cs"/>
                  </a:rPr>
                  <a:t>NAS-FPN</a:t>
                </a:r>
                <a:r>
                  <a:rPr kumimoji="0" lang="zh-CN" altLang="en-US" sz="1400" b="0" i="0" u="none" strike="noStrike" kern="1200" cap="none" spc="0" normalizeH="0" baseline="0" noProof="0" dirty="0">
                    <a:ln>
                      <a:noFill/>
                    </a:ln>
                    <a:solidFill>
                      <a:srgbClr val="262626"/>
                    </a:solidFill>
                    <a:effectLst/>
                    <a:uLnTx/>
                    <a:uFillTx/>
                    <a:latin typeface="微软雅黑 Light" panose="020B0502040204020203" charset="-122"/>
                    <a:ea typeface="微软雅黑 Light" panose="020B0502040204020203" charset="-122"/>
                    <a:cs typeface="+mn-cs"/>
                  </a:rPr>
                  <a:t>一样，也是重复叠加了几次</a:t>
                </a:r>
                <a:r>
                  <a:rPr kumimoji="0" lang="en-US" altLang="zh-CN" sz="1400" b="0" i="0" u="none" strike="noStrike" kern="1200" cap="none" spc="0" normalizeH="0" baseline="0" noProof="0" dirty="0">
                    <a:ln>
                      <a:noFill/>
                    </a:ln>
                    <a:solidFill>
                      <a:srgbClr val="262626"/>
                    </a:solidFill>
                    <a:effectLst/>
                    <a:uLnTx/>
                    <a:uFillTx/>
                    <a:latin typeface="微软雅黑 Light" panose="020B0502040204020203" charset="-122"/>
                    <a:ea typeface="微软雅黑 Light" panose="020B0502040204020203" charset="-122"/>
                    <a:cs typeface="+mn-cs"/>
                  </a:rPr>
                  <a:t>block</a:t>
                </a:r>
                <a:r>
                  <a:rPr kumimoji="0" lang="zh-CN" altLang="en-US" sz="1400" b="0" i="0" u="none" strike="noStrike" kern="1200" cap="none" spc="0" normalizeH="0" baseline="0" noProof="0" dirty="0">
                    <a:ln>
                      <a:noFill/>
                    </a:ln>
                    <a:solidFill>
                      <a:srgbClr val="262626"/>
                    </a:solidFill>
                    <a:effectLst/>
                    <a:uLnTx/>
                    <a:uFillTx/>
                    <a:latin typeface="微软雅黑 Light" panose="020B0502040204020203" charset="-122"/>
                    <a:ea typeface="微软雅黑 Light" panose="020B0502040204020203" charset="-122"/>
                    <a:cs typeface="+mn-cs"/>
                  </a:rPr>
                  <a:t>。</a:t>
                </a:r>
                <a:endParaRPr kumimoji="0" lang="zh-CN" altLang="en-US" sz="1400" b="0" i="0" u="none" strike="noStrike" kern="1200" cap="none" spc="0" normalizeH="0" baseline="0" noProof="0" dirty="0">
                  <a:ln>
                    <a:noFill/>
                  </a:ln>
                  <a:solidFill>
                    <a:srgbClr val="262626"/>
                  </a:solidFill>
                  <a:effectLst/>
                  <a:uLnTx/>
                  <a:uFillTx/>
                  <a:latin typeface="微软雅黑 Light" panose="020B0502040204020203" charset="-122"/>
                  <a:ea typeface="微软雅黑 Light" panose="020B0502040204020203" charset="-122"/>
                  <a:cs typeface="+mn-cs"/>
                  <a:sym typeface="微软雅黑" panose="020B0503020204020204" pitchFamily="34" charset="-122"/>
                </a:endParaRPr>
              </a:p>
            </p:txBody>
          </p:sp>
        </p:grpSp>
      </p:grpSp>
      <p:grpSp>
        <p:nvGrpSpPr>
          <p:cNvPr id="40" name="组合 39"/>
          <p:cNvGrpSpPr/>
          <p:nvPr/>
        </p:nvGrpSpPr>
        <p:grpSpPr>
          <a:xfrm>
            <a:off x="7479279" y="821055"/>
            <a:ext cx="4340188" cy="1619885"/>
            <a:chOff x="-579" y="4395"/>
            <a:chExt cx="5616" cy="2551"/>
          </a:xfrm>
        </p:grpSpPr>
        <p:sp>
          <p:nvSpPr>
            <p:cNvPr id="41" name="任意多边形 40"/>
            <p:cNvSpPr/>
            <p:nvPr/>
          </p:nvSpPr>
          <p:spPr>
            <a:xfrm rot="16200000" flipH="1">
              <a:off x="953" y="2863"/>
              <a:ext cx="2551" cy="5616"/>
            </a:xfrm>
            <a:custGeom>
              <a:avLst/>
              <a:gdLst>
                <a:gd name="adj" fmla="val 50000"/>
                <a:gd name="a" fmla="pin 0 adj 100000"/>
                <a:gd name="x1" fmla="*/ w a 200000"/>
                <a:gd name="x2" fmla="*/ w a 100000"/>
                <a:gd name="x3" fmla="+- x1 wd2 0"/>
              </a:gdLst>
              <a:ahLst/>
              <a:cxnLst>
                <a:cxn ang="3">
                  <a:pos x="x2" y="t"/>
                </a:cxn>
                <a:cxn ang="cd2">
                  <a:pos x="x1" y="vc"/>
                </a:cxn>
                <a:cxn ang="cd4">
                  <a:pos x="l" y="b"/>
                </a:cxn>
                <a:cxn ang="cd4">
                  <a:pos x="x2" y="b"/>
                </a:cxn>
                <a:cxn ang="cd4">
                  <a:pos x="r" y="b"/>
                </a:cxn>
                <a:cxn ang="0">
                  <a:pos x="x3" y="vc"/>
                </a:cxn>
              </a:cxnLst>
              <a:rect l="l" t="t" r="r" b="b"/>
              <a:pathLst>
                <a:path w="2551" h="5616">
                  <a:moveTo>
                    <a:pt x="900" y="511"/>
                  </a:moveTo>
                  <a:lnTo>
                    <a:pt x="1276" y="0"/>
                  </a:lnTo>
                  <a:lnTo>
                    <a:pt x="1652" y="511"/>
                  </a:lnTo>
                  <a:lnTo>
                    <a:pt x="900" y="511"/>
                  </a:lnTo>
                  <a:close/>
                  <a:moveTo>
                    <a:pt x="0" y="5616"/>
                  </a:moveTo>
                  <a:lnTo>
                    <a:pt x="0" y="513"/>
                  </a:lnTo>
                  <a:lnTo>
                    <a:pt x="2551" y="513"/>
                  </a:lnTo>
                  <a:lnTo>
                    <a:pt x="2551" y="5616"/>
                  </a:lnTo>
                  <a:lnTo>
                    <a:pt x="0" y="5616"/>
                  </a:lnTo>
                  <a:close/>
                </a:path>
              </a:pathLst>
            </a:custGeom>
            <a:solidFill>
              <a:srgbClr val="B78EAE">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a:ea typeface="微软雅黑" panose="020B0503020204020204" pitchFamily="34" charset="-122"/>
                <a:cs typeface="+mn-cs"/>
              </a:endParaRPr>
            </a:p>
          </p:txBody>
        </p:sp>
        <p:grpSp>
          <p:nvGrpSpPr>
            <p:cNvPr id="42" name="组合 41"/>
            <p:cNvGrpSpPr/>
            <p:nvPr/>
          </p:nvGrpSpPr>
          <p:grpSpPr>
            <a:xfrm>
              <a:off x="10" y="4491"/>
              <a:ext cx="4983" cy="1833"/>
              <a:chOff x="932" y="2457"/>
              <a:chExt cx="4983" cy="1833"/>
            </a:xfrm>
          </p:grpSpPr>
          <p:sp>
            <p:nvSpPr>
              <p:cNvPr id="43" name="333333"/>
              <p:cNvSpPr txBox="1"/>
              <p:nvPr/>
            </p:nvSpPr>
            <p:spPr>
              <a:xfrm>
                <a:off x="935" y="2457"/>
                <a:ext cx="1811" cy="580"/>
              </a:xfrm>
              <a:prstGeom prst="rect">
                <a:avLst/>
              </a:prstGeom>
              <a:noFill/>
              <a:ln w="9525">
                <a:noFill/>
              </a:ln>
            </p:spPr>
            <p:txBody>
              <a:bodyPr wrap="square" anchor="t">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1200" cap="none" spc="0" normalizeH="0" baseline="0" noProof="0" dirty="0" err="1">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cs"/>
                  </a:rPr>
                  <a:t>PANet</a:t>
                </a:r>
                <a:endParaRPr kumimoji="0" lang="zh-CN" altLang="en-US" sz="1800" b="1" i="0" u="none" strike="noStrike" kern="1200" cap="none" spc="0" normalizeH="0" baseline="0" noProof="0" dirty="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cs"/>
                </a:endParaRPr>
              </a:p>
            </p:txBody>
          </p:sp>
          <p:sp>
            <p:nvSpPr>
              <p:cNvPr id="44" name="1111"/>
              <p:cNvSpPr txBox="1"/>
              <p:nvPr/>
            </p:nvSpPr>
            <p:spPr>
              <a:xfrm>
                <a:off x="932" y="3184"/>
                <a:ext cx="4983" cy="1106"/>
              </a:xfrm>
              <a:prstGeom prst="rect">
                <a:avLst/>
              </a:prstGeom>
              <a:noFill/>
              <a:ln w="9525">
                <a:noFill/>
              </a:ln>
            </p:spPr>
            <p:txBody>
              <a:bodyPr wrap="square" anchor="t">
                <a:spAutoFit/>
              </a:bodyPr>
              <a:lstStyle/>
              <a:p>
                <a:pPr marL="0" marR="0" lvl="0" indent="0" algn="just" defTabSz="914400" rtl="0" eaLnBrk="1" fontAlgn="auto" latinLnBrk="0" hangingPunct="1">
                  <a:lnSpc>
                    <a:spcPct val="150000"/>
                  </a:lnSpc>
                  <a:spcBef>
                    <a:spcPts val="0"/>
                  </a:spcBef>
                  <a:spcAft>
                    <a:spcPts val="0"/>
                  </a:spcAft>
                  <a:buClrTx/>
                  <a:buSzTx/>
                  <a:buFontTx/>
                  <a:buNone/>
                  <a:defRPr/>
                </a:pPr>
                <a:r>
                  <a:rPr kumimoji="0" lang="en-US" altLang="zh-CN" sz="1400" b="0" i="0" u="none" strike="noStrike" kern="1200" cap="none" spc="0" normalizeH="0" baseline="0" noProof="0" dirty="0">
                    <a:ln>
                      <a:noFill/>
                    </a:ln>
                    <a:solidFill>
                      <a:srgbClr val="262626"/>
                    </a:solidFill>
                    <a:effectLst/>
                    <a:uLnTx/>
                    <a:uFillTx/>
                    <a:latin typeface="微软雅黑 Light" panose="020B0502040204020203" charset="-122"/>
                    <a:ea typeface="微软雅黑 Light" panose="020B0502040204020203" charset="-122"/>
                    <a:cs typeface="+mn-cs"/>
                  </a:rPr>
                  <a:t>(b)</a:t>
                </a:r>
                <a:r>
                  <a:rPr kumimoji="0" lang="zh-CN" altLang="en-US" sz="1400" b="0" i="0" u="none" strike="noStrike" kern="1200" cap="none" spc="0" normalizeH="0" baseline="0" noProof="0" dirty="0">
                    <a:ln>
                      <a:noFill/>
                    </a:ln>
                    <a:solidFill>
                      <a:srgbClr val="262626"/>
                    </a:solidFill>
                    <a:effectLst/>
                    <a:uLnTx/>
                    <a:uFillTx/>
                    <a:latin typeface="微软雅黑 Light" panose="020B0502040204020203" charset="-122"/>
                    <a:ea typeface="微软雅黑 Light" panose="020B0502040204020203" charset="-122"/>
                    <a:cs typeface="+mn-cs"/>
                  </a:rPr>
                  <a:t>是</a:t>
                </a:r>
                <a:r>
                  <a:rPr kumimoji="0" lang="en-US" altLang="zh-CN" sz="1400" b="0" i="0" u="none" strike="noStrike" kern="1200" cap="none" spc="0" normalizeH="0" baseline="0" noProof="0" dirty="0" err="1">
                    <a:ln>
                      <a:noFill/>
                    </a:ln>
                    <a:solidFill>
                      <a:srgbClr val="262626"/>
                    </a:solidFill>
                    <a:effectLst/>
                    <a:uLnTx/>
                    <a:uFillTx/>
                    <a:latin typeface="微软雅黑 Light" panose="020B0502040204020203" charset="-122"/>
                    <a:ea typeface="微软雅黑 Light" panose="020B0502040204020203" charset="-122"/>
                    <a:cs typeface="+mn-cs"/>
                  </a:rPr>
                  <a:t>PANet</a:t>
                </a:r>
                <a:r>
                  <a:rPr kumimoji="0" lang="zh-CN" altLang="en-US" sz="1400" b="0" i="0" u="none" strike="noStrike" kern="1200" cap="none" spc="0" normalizeH="0" baseline="0" noProof="0" dirty="0">
                    <a:ln>
                      <a:noFill/>
                    </a:ln>
                    <a:solidFill>
                      <a:srgbClr val="262626"/>
                    </a:solidFill>
                    <a:effectLst/>
                    <a:uLnTx/>
                    <a:uFillTx/>
                    <a:latin typeface="微软雅黑 Light" panose="020B0502040204020203" charset="-122"/>
                    <a:ea typeface="微软雅黑 Light" panose="020B0502040204020203" charset="-122"/>
                    <a:cs typeface="+mn-cs"/>
                  </a:rPr>
                  <a:t>，是在</a:t>
                </a:r>
                <a:r>
                  <a:rPr kumimoji="0" lang="en-US" altLang="zh-CN" sz="1400" b="0" i="0" u="none" strike="noStrike" kern="1200" cap="none" spc="0" normalizeH="0" baseline="0" noProof="0" dirty="0">
                    <a:ln>
                      <a:noFill/>
                    </a:ln>
                    <a:solidFill>
                      <a:srgbClr val="262626"/>
                    </a:solidFill>
                    <a:effectLst/>
                    <a:uLnTx/>
                    <a:uFillTx/>
                    <a:latin typeface="微软雅黑 Light" panose="020B0502040204020203" charset="-122"/>
                    <a:ea typeface="微软雅黑 Light" panose="020B0502040204020203" charset="-122"/>
                    <a:cs typeface="+mn-cs"/>
                  </a:rPr>
                  <a:t>(a)</a:t>
                </a:r>
                <a:r>
                  <a:rPr kumimoji="0" lang="zh-CN" altLang="en-US" sz="1400" b="0" i="0" u="none" strike="noStrike" kern="1200" cap="none" spc="0" normalizeH="0" baseline="0" noProof="0" dirty="0">
                    <a:ln>
                      <a:noFill/>
                    </a:ln>
                    <a:solidFill>
                      <a:srgbClr val="262626"/>
                    </a:solidFill>
                    <a:effectLst/>
                    <a:uLnTx/>
                    <a:uFillTx/>
                    <a:latin typeface="微软雅黑 Light" panose="020B0502040204020203" charset="-122"/>
                    <a:ea typeface="微软雅黑 Light" panose="020B0502040204020203" charset="-122"/>
                    <a:cs typeface="+mn-cs"/>
                  </a:rPr>
                  <a:t>的基础上改进添加自下而上的结构。</a:t>
                </a:r>
                <a:endParaRPr kumimoji="0" lang="zh-CN" altLang="en-US" sz="1400" b="0" i="0" u="none" strike="noStrike" kern="1200" cap="none" spc="0" normalizeH="0" baseline="0" noProof="0" dirty="0">
                  <a:ln>
                    <a:noFill/>
                  </a:ln>
                  <a:solidFill>
                    <a:srgbClr val="262626"/>
                  </a:solidFill>
                  <a:effectLst/>
                  <a:uLnTx/>
                  <a:uFillTx/>
                  <a:latin typeface="微软雅黑 Light" panose="020B0502040204020203" charset="-122"/>
                  <a:ea typeface="微软雅黑 Light" panose="020B0502040204020203" charset="-122"/>
                  <a:cs typeface="+mn-cs"/>
                  <a:sym typeface="微软雅黑" panose="020B0503020204020204" pitchFamily="34" charset="-122"/>
                </a:endParaRPr>
              </a:p>
            </p:txBody>
          </p:sp>
        </p:grpSp>
      </p:gr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7095" y="2439841"/>
            <a:ext cx="7254327" cy="2434208"/>
          </a:xfrm>
          <a:prstGeom prst="rect">
            <a:avLst/>
          </a:prstGeom>
        </p:spPr>
      </p:pic>
    </p:spTree>
    <p:custDataLst>
      <p:tags r:id="rId1"/>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1"/>
          <p:nvPr/>
        </p:nvSpPr>
        <p:spPr>
          <a:xfrm>
            <a:off x="4555067" y="233680"/>
            <a:ext cx="3005666" cy="649188"/>
          </a:xfrm>
          <a:prstGeom prst="roundRect">
            <a:avLst>
              <a:gd name="adj" fmla="val 49999"/>
            </a:avLst>
          </a:prstGeom>
          <a:solidFill>
            <a:srgbClr val="701E5E"/>
          </a:solidFill>
        </p:spPr>
        <p:txBody>
          <a:bodyPr wrap="square"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30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sym typeface="+mn-ea"/>
              </a:rPr>
              <a:t>跨尺度</a:t>
            </a:r>
            <a:r>
              <a:rPr lang="zh-CN" altLang="en-US" sz="2400" b="1" spc="300" dirty="0">
                <a:solidFill>
                  <a:srgbClr val="FFFFFF"/>
                </a:solidFill>
                <a:latin typeface="微软雅黑" panose="020B0503020204020204" pitchFamily="34" charset="-122"/>
                <a:ea typeface="微软雅黑" panose="020B0503020204020204" pitchFamily="34" charset="-122"/>
                <a:sym typeface="+mn-ea"/>
              </a:rPr>
              <a:t>连接思想</a:t>
            </a:r>
            <a:endParaRPr kumimoji="0" lang="zh-CN" altLang="en-US" sz="2400" b="1" i="0" u="none" strike="noStrike" kern="1200" cap="none" spc="30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sym typeface="+mn-ea"/>
            </a:endParaRPr>
          </a:p>
        </p:txBody>
      </p:sp>
      <p:sp>
        <p:nvSpPr>
          <p:cNvPr id="2" name="矩形 1"/>
          <p:cNvSpPr/>
          <p:nvPr/>
        </p:nvSpPr>
        <p:spPr>
          <a:xfrm>
            <a:off x="1046480" y="1143000"/>
            <a:ext cx="10080000" cy="1620000"/>
          </a:xfrm>
          <a:prstGeom prst="rect">
            <a:avLst/>
          </a:prstGeom>
          <a:solidFill>
            <a:srgbClr val="EFE6E1">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a:ea typeface="微软雅黑" panose="020B0503020204020204" pitchFamily="34" charset="-122"/>
              <a:cs typeface="+mn-cs"/>
            </a:endParaRPr>
          </a:p>
        </p:txBody>
      </p:sp>
      <p:sp>
        <p:nvSpPr>
          <p:cNvPr id="3" name="矩形 2"/>
          <p:cNvSpPr/>
          <p:nvPr/>
        </p:nvSpPr>
        <p:spPr>
          <a:xfrm>
            <a:off x="1046480" y="4889615"/>
            <a:ext cx="10080000" cy="1619885"/>
          </a:xfrm>
          <a:prstGeom prst="rect">
            <a:avLst/>
          </a:prstGeom>
          <a:solidFill>
            <a:srgbClr val="EFE6E1">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a:ea typeface="微软雅黑" panose="020B0503020204020204" pitchFamily="34" charset="-122"/>
              <a:cs typeface="+mn-cs"/>
            </a:endParaRPr>
          </a:p>
        </p:txBody>
      </p:sp>
      <p:sp>
        <p:nvSpPr>
          <p:cNvPr id="4" name="矩形 3"/>
          <p:cNvSpPr/>
          <p:nvPr/>
        </p:nvSpPr>
        <p:spPr>
          <a:xfrm>
            <a:off x="1046480" y="3016365"/>
            <a:ext cx="10080000" cy="1619885"/>
          </a:xfrm>
          <a:prstGeom prst="rect">
            <a:avLst/>
          </a:prstGeom>
          <a:solidFill>
            <a:srgbClr val="EFE6E1">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a:ea typeface="微软雅黑" panose="020B0503020204020204" pitchFamily="34" charset="-122"/>
              <a:cs typeface="+mn-cs"/>
            </a:endParaRPr>
          </a:p>
        </p:txBody>
      </p:sp>
      <p:sp>
        <p:nvSpPr>
          <p:cNvPr id="18" name="矩形 17"/>
          <p:cNvSpPr/>
          <p:nvPr/>
        </p:nvSpPr>
        <p:spPr>
          <a:xfrm>
            <a:off x="1325245" y="1266190"/>
            <a:ext cx="415925" cy="1374140"/>
          </a:xfrm>
          <a:prstGeom prst="rect">
            <a:avLst/>
          </a:prstGeom>
          <a:solidFill>
            <a:srgbClr val="701E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b="1" dirty="0">
                <a:solidFill>
                  <a:srgbClr val="FFFFFF"/>
                </a:solidFill>
                <a:latin typeface="微软雅黑" panose="020B0503020204020204" pitchFamily="34" charset="-122"/>
                <a:ea typeface="微软雅黑" panose="020B0503020204020204" pitchFamily="34" charset="-122"/>
                <a:sym typeface="+mn-ea"/>
              </a:rPr>
              <a:t>1</a:t>
            </a:r>
            <a:endParaRPr kumimoji="0" lang="zh-CN" altLang="en-US" sz="18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sym typeface="+mn-ea"/>
            </a:endParaRPr>
          </a:p>
        </p:txBody>
      </p:sp>
      <p:sp>
        <p:nvSpPr>
          <p:cNvPr id="19" name="矩形 18"/>
          <p:cNvSpPr/>
          <p:nvPr/>
        </p:nvSpPr>
        <p:spPr>
          <a:xfrm>
            <a:off x="1325245" y="5012055"/>
            <a:ext cx="415925" cy="1374140"/>
          </a:xfrm>
          <a:prstGeom prst="rect">
            <a:avLst/>
          </a:prstGeom>
          <a:solidFill>
            <a:srgbClr val="701E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sym typeface="+mn-ea"/>
              </a:rPr>
              <a:t>3</a:t>
            </a:r>
            <a:endParaRPr kumimoji="0" lang="zh-CN" altLang="en-US" sz="18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sym typeface="+mn-ea"/>
            </a:endParaRPr>
          </a:p>
        </p:txBody>
      </p:sp>
      <p:sp>
        <p:nvSpPr>
          <p:cNvPr id="20" name="矩形 19"/>
          <p:cNvSpPr/>
          <p:nvPr/>
        </p:nvSpPr>
        <p:spPr>
          <a:xfrm>
            <a:off x="1325245" y="3139440"/>
            <a:ext cx="415925" cy="1374140"/>
          </a:xfrm>
          <a:prstGeom prst="rect">
            <a:avLst/>
          </a:prstGeom>
          <a:solidFill>
            <a:srgbClr val="B78E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sym typeface="+mn-ea"/>
              </a:rPr>
              <a:t>2</a:t>
            </a:r>
            <a:endParaRPr kumimoji="0" lang="zh-CN" altLang="en-US" sz="18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sym typeface="+mn-ea"/>
            </a:endParaRPr>
          </a:p>
        </p:txBody>
      </p:sp>
      <p:sp>
        <p:nvSpPr>
          <p:cNvPr id="23" name="1111"/>
          <p:cNvSpPr txBox="1"/>
          <p:nvPr/>
        </p:nvSpPr>
        <p:spPr>
          <a:xfrm>
            <a:off x="2040255" y="1365885"/>
            <a:ext cx="7155180" cy="1139223"/>
          </a:xfrm>
          <a:prstGeom prst="rect">
            <a:avLst/>
          </a:prstGeom>
          <a:noFill/>
          <a:ln w="9525">
            <a:noFill/>
          </a:ln>
        </p:spPr>
        <p:txBody>
          <a:bodyPr wrap="square" tIns="36195" bIns="36195" anchor="t">
            <a:spAutoFit/>
          </a:bodyPr>
          <a:lstStyle/>
          <a:p>
            <a:pPr marL="0" marR="0" lvl="0" indent="0" algn="just" defTabSz="914400" rtl="0" eaLnBrk="1" fontAlgn="auto" latinLnBrk="0" hangingPunct="1">
              <a:lnSpc>
                <a:spcPct val="150000"/>
              </a:lnSpc>
              <a:spcBef>
                <a:spcPts val="0"/>
              </a:spcBef>
              <a:spcAft>
                <a:spcPts val="0"/>
              </a:spcAft>
              <a:buClrTx/>
              <a:buSzTx/>
              <a:buFontTx/>
              <a:buNone/>
              <a:defRPr/>
            </a:pPr>
            <a:r>
              <a:rPr kumimoji="0" lang="zh-CN" altLang="en-US" sz="1600" b="0" i="0" u="none" strike="noStrike" kern="1200" cap="none" spc="0" normalizeH="0" baseline="0" noProof="0" dirty="0">
                <a:ln>
                  <a:noFill/>
                </a:ln>
                <a:solidFill>
                  <a:srgbClr val="262626"/>
                </a:solidFill>
                <a:effectLst/>
                <a:uLnTx/>
                <a:uFillTx/>
                <a:latin typeface="微软雅黑 Light" panose="020B0502040204020203" charset="-122"/>
                <a:ea typeface="微软雅黑 Light" panose="020B0502040204020203" charset="-122"/>
                <a:cs typeface="+mn-cs"/>
              </a:rPr>
              <a:t>移除那些只有一条输入边的节点，因为如果一个节点只有一条输入边而没有特征融合，那么它对以融合不同特征为目标的特征网络的贡献就比较小。这样做可以简化双向网络。</a:t>
            </a:r>
            <a:endParaRPr kumimoji="0" lang="zh-CN" altLang="en-US" sz="1600" b="0" i="0" u="none" strike="noStrike" kern="1200" cap="none" spc="0" normalizeH="0" baseline="0" noProof="0" dirty="0">
              <a:ln>
                <a:noFill/>
              </a:ln>
              <a:solidFill>
                <a:srgbClr val="262626"/>
              </a:solidFill>
              <a:effectLst/>
              <a:uLnTx/>
              <a:uFillTx/>
              <a:latin typeface="微软雅黑 Light" panose="020B0502040204020203" charset="-122"/>
              <a:ea typeface="微软雅黑 Light" panose="020B0502040204020203" charset="-122"/>
              <a:cs typeface="+mn-cs"/>
              <a:sym typeface="微软雅黑" panose="020B0503020204020204" pitchFamily="34" charset="-122"/>
            </a:endParaRPr>
          </a:p>
        </p:txBody>
      </p:sp>
      <p:sp>
        <p:nvSpPr>
          <p:cNvPr id="24" name="1111"/>
          <p:cNvSpPr txBox="1"/>
          <p:nvPr/>
        </p:nvSpPr>
        <p:spPr>
          <a:xfrm>
            <a:off x="2040255" y="3437890"/>
            <a:ext cx="7155180" cy="769891"/>
          </a:xfrm>
          <a:prstGeom prst="rect">
            <a:avLst/>
          </a:prstGeom>
          <a:noFill/>
          <a:ln w="9525">
            <a:noFill/>
          </a:ln>
        </p:spPr>
        <p:txBody>
          <a:bodyPr wrap="square" tIns="36195" bIns="36195" anchor="t">
            <a:spAutoFit/>
          </a:bodyPr>
          <a:lstStyle/>
          <a:p>
            <a:pPr marL="0" marR="0" lvl="0" indent="0" algn="just" defTabSz="914400" rtl="0" eaLnBrk="1" fontAlgn="auto" latinLnBrk="0" hangingPunct="1">
              <a:lnSpc>
                <a:spcPct val="150000"/>
              </a:lnSpc>
              <a:spcBef>
                <a:spcPts val="0"/>
              </a:spcBef>
              <a:spcAft>
                <a:spcPts val="0"/>
              </a:spcAft>
              <a:buClrTx/>
              <a:buSzTx/>
              <a:buFontTx/>
              <a:buNone/>
              <a:defRPr/>
            </a:pPr>
            <a:r>
              <a:rPr kumimoji="0" lang="zh-CN" altLang="en-US" sz="1600" b="0" i="0" u="none" strike="noStrike" kern="1200" cap="none" spc="0" normalizeH="0" baseline="0" noProof="0" dirty="0">
                <a:ln>
                  <a:noFill/>
                </a:ln>
                <a:solidFill>
                  <a:srgbClr val="262626"/>
                </a:solidFill>
                <a:effectLst/>
                <a:uLnTx/>
                <a:uFillTx/>
                <a:latin typeface="微软雅黑 Light" panose="020B0502040204020203" charset="-122"/>
                <a:ea typeface="微软雅黑 Light" panose="020B0502040204020203" charset="-122"/>
                <a:cs typeface="+mn-cs"/>
              </a:rPr>
              <a:t>如果原始输入节点和输出节点处于同一水平，就在它们之间增加一条额外的边，以便在不增加太多成本的情况下融合更多的特征。</a:t>
            </a:r>
            <a:endParaRPr kumimoji="0" lang="zh-CN" altLang="en-US" sz="1600" b="0" i="0" u="none" strike="noStrike" kern="1200" cap="none" spc="0" normalizeH="0" baseline="0" noProof="0" dirty="0">
              <a:ln>
                <a:noFill/>
              </a:ln>
              <a:solidFill>
                <a:srgbClr val="262626"/>
              </a:solidFill>
              <a:effectLst/>
              <a:uLnTx/>
              <a:uFillTx/>
              <a:latin typeface="微软雅黑 Light" panose="020B0502040204020203" charset="-122"/>
              <a:ea typeface="微软雅黑 Light" panose="020B0502040204020203" charset="-122"/>
              <a:cs typeface="+mn-cs"/>
              <a:sym typeface="微软雅黑" panose="020B0503020204020204" pitchFamily="34" charset="-122"/>
            </a:endParaRPr>
          </a:p>
        </p:txBody>
      </p:sp>
      <p:sp>
        <p:nvSpPr>
          <p:cNvPr id="25" name="1111"/>
          <p:cNvSpPr txBox="1"/>
          <p:nvPr/>
        </p:nvSpPr>
        <p:spPr>
          <a:xfrm>
            <a:off x="2040255" y="5297805"/>
            <a:ext cx="7155180" cy="769891"/>
          </a:xfrm>
          <a:prstGeom prst="rect">
            <a:avLst/>
          </a:prstGeom>
          <a:noFill/>
          <a:ln w="9525">
            <a:noFill/>
          </a:ln>
        </p:spPr>
        <p:txBody>
          <a:bodyPr wrap="square" tIns="36195" bIns="36195" anchor="t">
            <a:spAutoFit/>
          </a:bodyPr>
          <a:lstStyle/>
          <a:p>
            <a:pPr marL="0" marR="0" lvl="0" indent="0" algn="just" defTabSz="914400" rtl="0" eaLnBrk="1" fontAlgn="auto" latinLnBrk="0" hangingPunct="1">
              <a:lnSpc>
                <a:spcPct val="150000"/>
              </a:lnSpc>
              <a:spcBef>
                <a:spcPts val="0"/>
              </a:spcBef>
              <a:spcAft>
                <a:spcPts val="0"/>
              </a:spcAft>
              <a:buClrTx/>
              <a:buSzTx/>
              <a:buFontTx/>
              <a:buNone/>
              <a:defRPr/>
            </a:pPr>
            <a:r>
              <a:rPr kumimoji="0" lang="en-US" altLang="zh-CN" sz="1600" b="0" i="0" u="none" strike="noStrike" kern="1200" cap="none" spc="0" normalizeH="0" baseline="0" noProof="0" dirty="0" err="1">
                <a:ln>
                  <a:noFill/>
                </a:ln>
                <a:solidFill>
                  <a:srgbClr val="262626"/>
                </a:solidFill>
                <a:effectLst/>
                <a:uLnTx/>
                <a:uFillTx/>
                <a:latin typeface="微软雅黑 Light" panose="020B0502040204020203" charset="-122"/>
                <a:ea typeface="微软雅黑 Light" panose="020B0502040204020203" charset="-122"/>
                <a:cs typeface="+mn-cs"/>
              </a:rPr>
              <a:t>PANet</a:t>
            </a:r>
            <a:r>
              <a:rPr kumimoji="0" lang="zh-CN" altLang="en-US" sz="1600" b="0" i="0" u="none" strike="noStrike" kern="1200" cap="none" spc="0" normalizeH="0" baseline="0" noProof="0" dirty="0">
                <a:ln>
                  <a:noFill/>
                </a:ln>
                <a:solidFill>
                  <a:srgbClr val="262626"/>
                </a:solidFill>
                <a:effectLst/>
                <a:uLnTx/>
                <a:uFillTx/>
                <a:latin typeface="微软雅黑 Light" panose="020B0502040204020203" charset="-122"/>
                <a:ea typeface="微软雅黑 Light" panose="020B0502040204020203" charset="-122"/>
                <a:cs typeface="+mn-cs"/>
              </a:rPr>
              <a:t>只有一条自上而下和一条自下而上的路径不同，而</a:t>
            </a:r>
            <a:r>
              <a:rPr kumimoji="0" lang="en-US" altLang="zh-CN" sz="1600" b="0" i="0" u="none" strike="noStrike" kern="1200" cap="none" spc="0" normalizeH="0" baseline="0" noProof="0" dirty="0" err="1">
                <a:ln>
                  <a:noFill/>
                </a:ln>
                <a:solidFill>
                  <a:srgbClr val="262626"/>
                </a:solidFill>
                <a:effectLst/>
                <a:uLnTx/>
                <a:uFillTx/>
                <a:latin typeface="微软雅黑 Light" panose="020B0502040204020203" charset="-122"/>
                <a:ea typeface="微软雅黑 Light" panose="020B0502040204020203" charset="-122"/>
                <a:cs typeface="+mn-cs"/>
              </a:rPr>
              <a:t>BiFPN</a:t>
            </a:r>
            <a:r>
              <a:rPr kumimoji="0" lang="zh-CN" altLang="en-US" sz="1600" b="0" i="0" u="none" strike="noStrike" kern="1200" cap="none" spc="0" normalizeH="0" baseline="0" noProof="0" dirty="0">
                <a:ln>
                  <a:noFill/>
                </a:ln>
                <a:solidFill>
                  <a:srgbClr val="262626"/>
                </a:solidFill>
                <a:effectLst/>
                <a:uLnTx/>
                <a:uFillTx/>
                <a:latin typeface="微软雅黑 Light" panose="020B0502040204020203" charset="-122"/>
                <a:ea typeface="微软雅黑 Light" panose="020B0502040204020203" charset="-122"/>
                <a:cs typeface="+mn-cs"/>
              </a:rPr>
              <a:t>将每条双向路径视为一个特征网络层，并多次重复同一层，以实现更高级别的特征融合。</a:t>
            </a:r>
            <a:endParaRPr kumimoji="0" lang="zh-CN" altLang="en-US" sz="1600" b="0" i="0" u="none" strike="noStrike" kern="1200" cap="none" spc="0" normalizeH="0" baseline="0" noProof="0" dirty="0">
              <a:ln>
                <a:noFill/>
              </a:ln>
              <a:solidFill>
                <a:srgbClr val="262626"/>
              </a:solidFill>
              <a:effectLst/>
              <a:uLnTx/>
              <a:uFillTx/>
              <a:latin typeface="微软雅黑 Light" panose="020B0502040204020203" charset="-122"/>
              <a:ea typeface="微软雅黑 Light" panose="020B0502040204020203" charset="-122"/>
              <a:cs typeface="+mn-cs"/>
              <a:sym typeface="微软雅黑" panose="020B0503020204020204" pitchFamily="34" charset="-122"/>
            </a:endParaRPr>
          </a:p>
        </p:txBody>
      </p:sp>
      <p:grpSp>
        <p:nvGrpSpPr>
          <p:cNvPr id="30" name="组合 29"/>
          <p:cNvGrpSpPr/>
          <p:nvPr/>
        </p:nvGrpSpPr>
        <p:grpSpPr>
          <a:xfrm>
            <a:off x="9361170" y="1085215"/>
            <a:ext cx="1731010" cy="1731010"/>
            <a:chOff x="1566" y="1709"/>
            <a:chExt cx="2726" cy="2726"/>
          </a:xfrm>
        </p:grpSpPr>
        <p:sp>
          <p:nvSpPr>
            <p:cNvPr id="31" name="八角星 30"/>
            <p:cNvSpPr/>
            <p:nvPr/>
          </p:nvSpPr>
          <p:spPr>
            <a:xfrm>
              <a:off x="1648" y="1788"/>
              <a:ext cx="2563" cy="2563"/>
            </a:xfrm>
            <a:prstGeom prst="star8">
              <a:avLst>
                <a:gd name="adj" fmla="val 38209"/>
              </a:avLst>
            </a:prstGeom>
            <a:solidFill>
              <a:srgbClr val="B78E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a:ea typeface="微软雅黑" panose="020B0503020204020204" pitchFamily="34" charset="-122"/>
                <a:cs typeface="+mn-cs"/>
              </a:endParaRPr>
            </a:p>
          </p:txBody>
        </p:sp>
        <p:sp>
          <p:nvSpPr>
            <p:cNvPr id="32" name="八角星 31"/>
            <p:cNvSpPr/>
            <p:nvPr/>
          </p:nvSpPr>
          <p:spPr>
            <a:xfrm>
              <a:off x="1566" y="1709"/>
              <a:ext cx="2727" cy="2727"/>
            </a:xfrm>
            <a:prstGeom prst="star8">
              <a:avLst>
                <a:gd name="adj" fmla="val 38209"/>
              </a:avLst>
            </a:prstGeom>
            <a:noFill/>
            <a:ln>
              <a:solidFill>
                <a:srgbClr val="B78EAE"/>
              </a:solidFill>
            </a:ln>
            <a:extLst>
              <a:ext uri="{909E8E84-426E-40DD-AFC4-6F175D3DCCD1}">
                <a14:hiddenFill xmlns:a14="http://schemas.microsoft.com/office/drawing/2010/main">
                  <a:solidFill>
                    <a:srgbClr val="DCAAA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a:ea typeface="微软雅黑" panose="020B0503020204020204" pitchFamily="34" charset="-122"/>
                <a:cs typeface="+mn-cs"/>
              </a:endParaRPr>
            </a:p>
          </p:txBody>
        </p:sp>
        <p:pic>
          <p:nvPicPr>
            <p:cNvPr id="33" name="图片 32" descr="303b32303139323730333bc7a6b1ca"/>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315" y="2480"/>
              <a:ext cx="1228" cy="1228"/>
            </a:xfrm>
            <a:prstGeom prst="rect">
              <a:avLst/>
            </a:prstGeom>
          </p:spPr>
        </p:pic>
      </p:grpSp>
      <p:grpSp>
        <p:nvGrpSpPr>
          <p:cNvPr id="34" name="组合 33"/>
          <p:cNvGrpSpPr/>
          <p:nvPr/>
        </p:nvGrpSpPr>
        <p:grpSpPr>
          <a:xfrm>
            <a:off x="9361170" y="2956560"/>
            <a:ext cx="1731010" cy="1731010"/>
            <a:chOff x="1566" y="4656"/>
            <a:chExt cx="2726" cy="2726"/>
          </a:xfrm>
        </p:grpSpPr>
        <p:sp>
          <p:nvSpPr>
            <p:cNvPr id="35" name="八角星 34"/>
            <p:cNvSpPr/>
            <p:nvPr/>
          </p:nvSpPr>
          <p:spPr>
            <a:xfrm>
              <a:off x="1648" y="4738"/>
              <a:ext cx="2563" cy="2563"/>
            </a:xfrm>
            <a:prstGeom prst="star8">
              <a:avLst>
                <a:gd name="adj" fmla="val 38209"/>
              </a:avLst>
            </a:prstGeom>
            <a:solidFill>
              <a:srgbClr val="B78E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a:ea typeface="微软雅黑" panose="020B0503020204020204" pitchFamily="34" charset="-122"/>
                <a:cs typeface="+mn-cs"/>
              </a:endParaRPr>
            </a:p>
          </p:txBody>
        </p:sp>
        <p:sp>
          <p:nvSpPr>
            <p:cNvPr id="36" name="八角星 35"/>
            <p:cNvSpPr/>
            <p:nvPr/>
          </p:nvSpPr>
          <p:spPr>
            <a:xfrm>
              <a:off x="1566" y="4656"/>
              <a:ext cx="2727" cy="2727"/>
            </a:xfrm>
            <a:prstGeom prst="star8">
              <a:avLst>
                <a:gd name="adj" fmla="val 38209"/>
              </a:avLst>
            </a:prstGeom>
            <a:noFill/>
            <a:ln>
              <a:solidFill>
                <a:srgbClr val="B78EAE"/>
              </a:solidFill>
            </a:ln>
            <a:extLst>
              <a:ext uri="{909E8E84-426E-40DD-AFC4-6F175D3DCCD1}">
                <a14:hiddenFill xmlns:a14="http://schemas.microsoft.com/office/drawing/2010/main">
                  <a:solidFill>
                    <a:srgbClr val="DCAAA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a:ea typeface="微软雅黑" panose="020B0503020204020204" pitchFamily="34" charset="-122"/>
                <a:cs typeface="+mn-cs"/>
              </a:endParaRPr>
            </a:p>
          </p:txBody>
        </p:sp>
        <p:pic>
          <p:nvPicPr>
            <p:cNvPr id="37" name="图片 36" descr="303b32303039333137363bc1b4bdd3"/>
            <p:cNvPicPr>
              <a:picLocks noChangeAspect="1"/>
            </p:cNvPicPr>
            <p:nvPr/>
          </p:nvPicPr>
          <p:blipFill>
            <a:blip r:embed="rId5"/>
            <a:stretch>
              <a:fillRect/>
            </a:stretch>
          </p:blipFill>
          <p:spPr>
            <a:xfrm>
              <a:off x="2295" y="5410"/>
              <a:ext cx="1227" cy="1227"/>
            </a:xfrm>
            <a:prstGeom prst="rect">
              <a:avLst/>
            </a:prstGeom>
          </p:spPr>
        </p:pic>
      </p:grpSp>
      <p:grpSp>
        <p:nvGrpSpPr>
          <p:cNvPr id="38" name="组合 37"/>
          <p:cNvGrpSpPr/>
          <p:nvPr/>
        </p:nvGrpSpPr>
        <p:grpSpPr>
          <a:xfrm>
            <a:off x="9361170" y="4835525"/>
            <a:ext cx="1731010" cy="1731010"/>
            <a:chOff x="1566" y="7615"/>
            <a:chExt cx="2726" cy="2726"/>
          </a:xfrm>
        </p:grpSpPr>
        <p:sp>
          <p:nvSpPr>
            <p:cNvPr id="39" name="八角星 38"/>
            <p:cNvSpPr/>
            <p:nvPr/>
          </p:nvSpPr>
          <p:spPr>
            <a:xfrm>
              <a:off x="1648" y="7688"/>
              <a:ext cx="2563" cy="2563"/>
            </a:xfrm>
            <a:prstGeom prst="star8">
              <a:avLst>
                <a:gd name="adj" fmla="val 38209"/>
              </a:avLst>
            </a:prstGeom>
            <a:solidFill>
              <a:srgbClr val="B78E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a:ea typeface="微软雅黑" panose="020B0503020204020204" pitchFamily="34" charset="-122"/>
                <a:cs typeface="+mn-cs"/>
              </a:endParaRPr>
            </a:p>
          </p:txBody>
        </p:sp>
        <p:sp>
          <p:nvSpPr>
            <p:cNvPr id="40" name="八角星 39"/>
            <p:cNvSpPr/>
            <p:nvPr/>
          </p:nvSpPr>
          <p:spPr>
            <a:xfrm>
              <a:off x="1566" y="7615"/>
              <a:ext cx="2727" cy="2727"/>
            </a:xfrm>
            <a:prstGeom prst="star8">
              <a:avLst>
                <a:gd name="adj" fmla="val 38209"/>
              </a:avLst>
            </a:prstGeom>
            <a:noFill/>
            <a:ln>
              <a:solidFill>
                <a:srgbClr val="B78EAE"/>
              </a:solidFill>
            </a:ln>
            <a:extLst>
              <a:ext uri="{909E8E84-426E-40DD-AFC4-6F175D3DCCD1}">
                <a14:hiddenFill xmlns:a14="http://schemas.microsoft.com/office/drawing/2010/main">
                  <a:solidFill>
                    <a:srgbClr val="DCAAA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a:ea typeface="微软雅黑" panose="020B0503020204020204" pitchFamily="34" charset="-122"/>
                <a:cs typeface="+mn-cs"/>
              </a:endParaRPr>
            </a:p>
          </p:txBody>
        </p:sp>
        <p:pic>
          <p:nvPicPr>
            <p:cNvPr id="41" name="图片 40" descr="303b32303139323730333bc7a6b1ca"/>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294" y="8343"/>
              <a:ext cx="1228" cy="1228"/>
            </a:xfrm>
            <a:prstGeom prst="rect">
              <a:avLst/>
            </a:prstGeom>
          </p:spPr>
        </p:pic>
      </p:grpSp>
    </p:spTree>
    <p:custDataLst>
      <p:tags r:id="rId1"/>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1"/>
          <p:nvPr/>
        </p:nvSpPr>
        <p:spPr>
          <a:xfrm>
            <a:off x="4402667" y="233680"/>
            <a:ext cx="3310466" cy="649188"/>
          </a:xfrm>
          <a:prstGeom prst="roundRect">
            <a:avLst>
              <a:gd name="adj" fmla="val 49999"/>
            </a:avLst>
          </a:prstGeom>
          <a:solidFill>
            <a:srgbClr val="701E5E"/>
          </a:solidFill>
        </p:spPr>
        <p:txBody>
          <a:bodyPr wrap="square"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400" b="1" spc="300" dirty="0">
                <a:solidFill>
                  <a:srgbClr val="FFFFFF"/>
                </a:solidFill>
                <a:latin typeface="微软雅黑" panose="020B0503020204020204" pitchFamily="34" charset="-122"/>
                <a:ea typeface="微软雅黑" panose="020B0503020204020204" pitchFamily="34" charset="-122"/>
                <a:sym typeface="+mn-ea"/>
              </a:rPr>
              <a:t>加权特征融合方法</a:t>
            </a:r>
            <a:endParaRPr kumimoji="0" lang="zh-CN" altLang="en-US" sz="2400" b="1" i="0" u="none" strike="noStrike" kern="1200" cap="none" spc="30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sym typeface="+mn-ea"/>
            </a:endParaRPr>
          </a:p>
        </p:txBody>
      </p:sp>
      <p:sp>
        <p:nvSpPr>
          <p:cNvPr id="80" name="1111"/>
          <p:cNvSpPr txBox="1"/>
          <p:nvPr/>
        </p:nvSpPr>
        <p:spPr>
          <a:xfrm>
            <a:off x="863600" y="3905250"/>
            <a:ext cx="3166110" cy="1897122"/>
          </a:xfrm>
          <a:prstGeom prst="rect">
            <a:avLst/>
          </a:prstGeom>
          <a:noFill/>
          <a:ln w="9525">
            <a:noFill/>
          </a:ln>
        </p:spPr>
        <p:txBody>
          <a:bodyPr wrap="square" anchor="t">
            <a:spAutoFit/>
          </a:bodyPr>
          <a:lstStyle/>
          <a:p>
            <a:pPr marL="0" marR="0" lvl="0" indent="0" algn="just" defTabSz="914400" rtl="0" eaLnBrk="1" fontAlgn="auto" latinLnBrk="0" hangingPunct="1">
              <a:lnSpc>
                <a:spcPct val="150000"/>
              </a:lnSpc>
              <a:spcBef>
                <a:spcPts val="0"/>
              </a:spcBef>
              <a:spcAft>
                <a:spcPts val="0"/>
              </a:spcAft>
              <a:buClrTx/>
              <a:buSzTx/>
              <a:buFontTx/>
              <a:buNone/>
              <a:defRPr/>
            </a:pPr>
            <a:r>
              <a:rPr kumimoji="0" lang="zh-CN" altLang="en-US" sz="1600" b="0" i="0" u="none" strike="noStrike" kern="1200" cap="none" spc="0" normalizeH="0" baseline="0" noProof="0" dirty="0">
                <a:ln>
                  <a:noFill/>
                </a:ln>
                <a:solidFill>
                  <a:srgbClr val="262626"/>
                </a:solidFill>
                <a:effectLst/>
                <a:uLnTx/>
                <a:uFillTx/>
                <a:latin typeface="微软雅黑 Light" panose="020B0502040204020203" charset="-122"/>
                <a:ea typeface="微软雅黑 Light" panose="020B0502040204020203" charset="-122"/>
                <a:cs typeface="+mn-cs"/>
              </a:rPr>
              <a:t>其中</a:t>
            </a:r>
            <a:r>
              <a:rPr kumimoji="0" lang="en-US" altLang="zh-CN" sz="1600" b="0" i="0" u="none" strike="noStrike" kern="1200" cap="none" spc="0" normalizeH="0" baseline="0" noProof="0" dirty="0" err="1">
                <a:ln>
                  <a:noFill/>
                </a:ln>
                <a:solidFill>
                  <a:srgbClr val="262626"/>
                </a:solidFill>
                <a:effectLst/>
                <a:uLnTx/>
                <a:uFillTx/>
                <a:latin typeface="微软雅黑 Light" panose="020B0502040204020203" charset="-122"/>
                <a:ea typeface="微软雅黑 Light" panose="020B0502040204020203" charset="-122"/>
                <a:cs typeface="+mn-cs"/>
              </a:rPr>
              <a:t>wi</a:t>
            </a:r>
            <a:r>
              <a:rPr kumimoji="0" lang="zh-CN" altLang="en-US" sz="1600" b="0" i="0" u="none" strike="noStrike" kern="1200" cap="none" spc="0" normalizeH="0" baseline="0" noProof="0" dirty="0">
                <a:ln>
                  <a:noFill/>
                </a:ln>
                <a:solidFill>
                  <a:srgbClr val="262626"/>
                </a:solidFill>
                <a:effectLst/>
                <a:uLnTx/>
                <a:uFillTx/>
                <a:latin typeface="微软雅黑 Light" panose="020B0502040204020203" charset="-122"/>
                <a:ea typeface="微软雅黑 Light" panose="020B0502040204020203" charset="-122"/>
                <a:cs typeface="+mn-cs"/>
              </a:rPr>
              <a:t>是可学习的权重，可以是特征标量，也可以是通道矢量，亦或是像素的多维张量。但是由于这些权重是无界的，因此可能导致训练不稳定。</a:t>
            </a:r>
            <a:endParaRPr kumimoji="0" lang="zh-CN" altLang="en-US" sz="1600" b="0" i="0" u="none" strike="noStrike" kern="1200" cap="none" spc="0" normalizeH="0" baseline="0" noProof="0" dirty="0">
              <a:ln>
                <a:noFill/>
              </a:ln>
              <a:solidFill>
                <a:srgbClr val="262626"/>
              </a:solidFill>
              <a:effectLst/>
              <a:uLnTx/>
              <a:uFillTx/>
              <a:latin typeface="微软雅黑 Light" panose="020B0502040204020203" charset="-122"/>
              <a:ea typeface="微软雅黑 Light" panose="020B0502040204020203" charset="-122"/>
              <a:cs typeface="+mn-cs"/>
              <a:sym typeface="微软雅黑" panose="020B0503020204020204" pitchFamily="34" charset="-122"/>
            </a:endParaRPr>
          </a:p>
        </p:txBody>
      </p:sp>
      <p:grpSp>
        <p:nvGrpSpPr>
          <p:cNvPr id="22" name="组合 21"/>
          <p:cNvGrpSpPr/>
          <p:nvPr/>
        </p:nvGrpSpPr>
        <p:grpSpPr>
          <a:xfrm>
            <a:off x="934720" y="1732280"/>
            <a:ext cx="2153920" cy="1610995"/>
            <a:chOff x="1344" y="2664"/>
            <a:chExt cx="3392" cy="2537"/>
          </a:xfrm>
        </p:grpSpPr>
        <p:sp>
          <p:nvSpPr>
            <p:cNvPr id="19" name="矩形 18"/>
            <p:cNvSpPr/>
            <p:nvPr/>
          </p:nvSpPr>
          <p:spPr>
            <a:xfrm>
              <a:off x="1744" y="2664"/>
              <a:ext cx="2992" cy="880"/>
            </a:xfrm>
            <a:prstGeom prst="rect">
              <a:avLst/>
            </a:prstGeom>
            <a:solidFill>
              <a:srgbClr val="701E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b="1" dirty="0">
                  <a:solidFill>
                    <a:srgbClr val="FFFFFF"/>
                  </a:solidFill>
                  <a:latin typeface="Arial" panose="020B0604020202020204"/>
                  <a:ea typeface="微软雅黑" panose="020B0503020204020204" pitchFamily="34" charset="-122"/>
                </a:rPr>
                <a:t>无限融合</a:t>
              </a:r>
              <a:endParaRPr kumimoji="0" lang="zh-CN" altLang="en-US" sz="1800" b="1" i="0" u="none" strike="noStrike" kern="1200" cap="none" spc="0" normalizeH="0" baseline="0" noProof="0" dirty="0">
                <a:ln>
                  <a:noFill/>
                </a:ln>
                <a:solidFill>
                  <a:srgbClr val="FFFFFF"/>
                </a:solidFill>
                <a:effectLst/>
                <a:uLnTx/>
                <a:uFillTx/>
                <a:latin typeface="Arial" panose="020B0604020202020204"/>
                <a:ea typeface="微软雅黑" panose="020B0503020204020204" pitchFamily="34" charset="-122"/>
                <a:cs typeface="+mn-cs"/>
              </a:endParaRPr>
            </a:p>
          </p:txBody>
        </p:sp>
        <p:sp>
          <p:nvSpPr>
            <p:cNvPr id="20" name="八角星 19"/>
            <p:cNvSpPr/>
            <p:nvPr/>
          </p:nvSpPr>
          <p:spPr>
            <a:xfrm>
              <a:off x="1744" y="4195"/>
              <a:ext cx="1006" cy="1006"/>
            </a:xfrm>
            <a:prstGeom prst="star8">
              <a:avLst>
                <a:gd name="adj" fmla="val 38243"/>
              </a:avLst>
            </a:prstGeom>
            <a:solidFill>
              <a:srgbClr val="701E5E"/>
            </a:solidFill>
            <a:ln>
              <a:noFill/>
            </a:ln>
          </p:spPr>
          <p:style>
            <a:lnRef idx="2">
              <a:schemeClr val="accent1">
                <a:shade val="50000"/>
              </a:schemeClr>
            </a:lnRef>
            <a:fillRef idx="1">
              <a:schemeClr val="accent1"/>
            </a:fillRef>
            <a:effectRef idx="0">
              <a:schemeClr val="accent1"/>
            </a:effectRef>
            <a:fontRef idx="minor">
              <a:schemeClr val="lt1"/>
            </a:fontRef>
          </p:style>
          <p:txBody>
            <a:bodyPr lIns="36195" tIns="36195" rIns="36195" bIns="36195"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rPr>
                <a:t>01</a:t>
              </a:r>
            </a:p>
          </p:txBody>
        </p:sp>
        <p:sp>
          <p:nvSpPr>
            <p:cNvPr id="21" name="左中括号 20"/>
            <p:cNvSpPr/>
            <p:nvPr/>
          </p:nvSpPr>
          <p:spPr>
            <a:xfrm>
              <a:off x="1344" y="3032"/>
              <a:ext cx="352" cy="1644"/>
            </a:xfrm>
            <a:prstGeom prst="leftBracket">
              <a:avLst>
                <a:gd name="adj" fmla="val 26420"/>
              </a:avLst>
            </a:prstGeom>
            <a:ln>
              <a:solidFill>
                <a:srgbClr val="B78EAE"/>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grpSp>
      <p:grpSp>
        <p:nvGrpSpPr>
          <p:cNvPr id="23" name="组合 22"/>
          <p:cNvGrpSpPr/>
          <p:nvPr/>
        </p:nvGrpSpPr>
        <p:grpSpPr>
          <a:xfrm>
            <a:off x="4799965" y="1732280"/>
            <a:ext cx="2515235" cy="1610995"/>
            <a:chOff x="1344" y="2664"/>
            <a:chExt cx="3961" cy="2537"/>
          </a:xfrm>
        </p:grpSpPr>
        <p:sp>
          <p:nvSpPr>
            <p:cNvPr id="24" name="矩形 23"/>
            <p:cNvSpPr/>
            <p:nvPr/>
          </p:nvSpPr>
          <p:spPr>
            <a:xfrm>
              <a:off x="1744" y="2664"/>
              <a:ext cx="3561" cy="880"/>
            </a:xfrm>
            <a:prstGeom prst="rect">
              <a:avLst/>
            </a:prstGeom>
            <a:noFill/>
            <a:ln>
              <a:solidFill>
                <a:srgbClr val="701E5E"/>
              </a:solidFill>
            </a:ln>
            <a:extLst>
              <a:ext uri="{909E8E84-426E-40DD-AFC4-6F175D3DCCD1}">
                <a14:hiddenFill xmlns:a14="http://schemas.microsoft.com/office/drawing/2010/main">
                  <a:solidFill>
                    <a:srgbClr val="C6584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b="1" dirty="0">
                  <a:solidFill>
                    <a:srgbClr val="000000"/>
                  </a:solidFill>
                  <a:latin typeface="Arial" panose="020B0604020202020204"/>
                  <a:ea typeface="微软雅黑" panose="020B0503020204020204" pitchFamily="34" charset="-122"/>
                </a:rPr>
                <a:t>基于</a:t>
              </a:r>
              <a:r>
                <a:rPr lang="en-US" altLang="zh-CN" b="1" dirty="0" err="1">
                  <a:solidFill>
                    <a:srgbClr val="000000"/>
                  </a:solidFill>
                  <a:latin typeface="Arial" panose="020B0604020202020204"/>
                  <a:ea typeface="微软雅黑" panose="020B0503020204020204" pitchFamily="34" charset="-122"/>
                </a:rPr>
                <a:t>Softmax</a:t>
              </a:r>
              <a:r>
                <a:rPr lang="zh-CN" altLang="en-US" b="1" dirty="0">
                  <a:solidFill>
                    <a:srgbClr val="000000"/>
                  </a:solidFill>
                  <a:latin typeface="Arial" panose="020B0604020202020204"/>
                  <a:ea typeface="微软雅黑" panose="020B0503020204020204" pitchFamily="34" charset="-122"/>
                </a:rPr>
                <a:t>的融合</a:t>
              </a:r>
              <a:endParaRPr kumimoji="0" lang="zh-CN" altLang="en-US" sz="1800" b="1" i="0" u="none" strike="noStrike" kern="1200" cap="none" spc="0" normalizeH="0" baseline="0" noProof="0" dirty="0">
                <a:ln>
                  <a:noFill/>
                </a:ln>
                <a:solidFill>
                  <a:srgbClr val="000000"/>
                </a:solidFill>
                <a:effectLst/>
                <a:uLnTx/>
                <a:uFillTx/>
                <a:latin typeface="Arial" panose="020B0604020202020204"/>
                <a:ea typeface="微软雅黑" panose="020B0503020204020204" pitchFamily="34" charset="-122"/>
                <a:cs typeface="+mn-cs"/>
              </a:endParaRPr>
            </a:p>
          </p:txBody>
        </p:sp>
        <p:sp>
          <p:nvSpPr>
            <p:cNvPr id="25" name="八角星 24"/>
            <p:cNvSpPr/>
            <p:nvPr/>
          </p:nvSpPr>
          <p:spPr>
            <a:xfrm>
              <a:off x="1744" y="4195"/>
              <a:ext cx="1006" cy="1006"/>
            </a:xfrm>
            <a:prstGeom prst="star8">
              <a:avLst>
                <a:gd name="adj" fmla="val 38243"/>
              </a:avLst>
            </a:prstGeom>
            <a:noFill/>
            <a:ln>
              <a:solidFill>
                <a:srgbClr val="701E5E"/>
              </a:solidFill>
            </a:ln>
            <a:extLst>
              <a:ext uri="{909E8E84-426E-40DD-AFC4-6F175D3DCCD1}">
                <a14:hiddenFill xmlns:a14="http://schemas.microsoft.com/office/drawing/2010/main">
                  <a:solidFill>
                    <a:srgbClr val="C6584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lIns="36195" tIns="36195" rIns="36195" bIns="36195"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02</a:t>
              </a:r>
            </a:p>
          </p:txBody>
        </p:sp>
        <p:sp>
          <p:nvSpPr>
            <p:cNvPr id="26" name="左中括号 25"/>
            <p:cNvSpPr/>
            <p:nvPr/>
          </p:nvSpPr>
          <p:spPr>
            <a:xfrm>
              <a:off x="1344" y="3032"/>
              <a:ext cx="352" cy="1644"/>
            </a:xfrm>
            <a:prstGeom prst="leftBracket">
              <a:avLst>
                <a:gd name="adj" fmla="val 26420"/>
              </a:avLst>
            </a:prstGeom>
            <a:ln>
              <a:solidFill>
                <a:srgbClr val="B78EAE"/>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grpSp>
      <p:grpSp>
        <p:nvGrpSpPr>
          <p:cNvPr id="27" name="组合 26"/>
          <p:cNvGrpSpPr/>
          <p:nvPr/>
        </p:nvGrpSpPr>
        <p:grpSpPr>
          <a:xfrm>
            <a:off x="8665210" y="1732280"/>
            <a:ext cx="2153920" cy="1610995"/>
            <a:chOff x="1344" y="2664"/>
            <a:chExt cx="3392" cy="2537"/>
          </a:xfrm>
        </p:grpSpPr>
        <p:sp>
          <p:nvSpPr>
            <p:cNvPr id="28" name="矩形 27"/>
            <p:cNvSpPr/>
            <p:nvPr/>
          </p:nvSpPr>
          <p:spPr>
            <a:xfrm>
              <a:off x="1744" y="2664"/>
              <a:ext cx="2992" cy="880"/>
            </a:xfrm>
            <a:prstGeom prst="rect">
              <a:avLst/>
            </a:prstGeom>
            <a:solidFill>
              <a:srgbClr val="701E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b="1" dirty="0">
                  <a:solidFill>
                    <a:srgbClr val="FFFFFF"/>
                  </a:solidFill>
                  <a:latin typeface="Arial" panose="020B0604020202020204"/>
                  <a:ea typeface="微软雅黑" panose="020B0503020204020204" pitchFamily="34" charset="-122"/>
                </a:rPr>
                <a:t>快速归一化融合</a:t>
              </a:r>
              <a:endParaRPr kumimoji="0" lang="zh-CN" altLang="en-US" sz="1800" b="1" i="0" u="none" strike="noStrike" kern="1200" cap="none" spc="0" normalizeH="0" baseline="0" noProof="0" dirty="0">
                <a:ln>
                  <a:noFill/>
                </a:ln>
                <a:solidFill>
                  <a:srgbClr val="FFFFFF"/>
                </a:solidFill>
                <a:effectLst/>
                <a:uLnTx/>
                <a:uFillTx/>
                <a:latin typeface="Arial" panose="020B0604020202020204"/>
                <a:ea typeface="微软雅黑" panose="020B0503020204020204" pitchFamily="34" charset="-122"/>
                <a:cs typeface="+mn-cs"/>
              </a:endParaRPr>
            </a:p>
          </p:txBody>
        </p:sp>
        <p:sp>
          <p:nvSpPr>
            <p:cNvPr id="29" name="八角星 28"/>
            <p:cNvSpPr/>
            <p:nvPr/>
          </p:nvSpPr>
          <p:spPr>
            <a:xfrm>
              <a:off x="1744" y="4195"/>
              <a:ext cx="1006" cy="1006"/>
            </a:xfrm>
            <a:prstGeom prst="star8">
              <a:avLst>
                <a:gd name="adj" fmla="val 38243"/>
              </a:avLst>
            </a:prstGeom>
            <a:solidFill>
              <a:srgbClr val="701E5E"/>
            </a:solidFill>
            <a:ln>
              <a:noFill/>
            </a:ln>
          </p:spPr>
          <p:style>
            <a:lnRef idx="2">
              <a:schemeClr val="accent1">
                <a:shade val="50000"/>
              </a:schemeClr>
            </a:lnRef>
            <a:fillRef idx="1">
              <a:schemeClr val="accent1"/>
            </a:fillRef>
            <a:effectRef idx="0">
              <a:schemeClr val="accent1"/>
            </a:effectRef>
            <a:fontRef idx="minor">
              <a:schemeClr val="lt1"/>
            </a:fontRef>
          </p:style>
          <p:txBody>
            <a:bodyPr lIns="36195" tIns="36195" rIns="36195" bIns="36195"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rPr>
                <a:t>03</a:t>
              </a:r>
            </a:p>
          </p:txBody>
        </p:sp>
        <p:sp>
          <p:nvSpPr>
            <p:cNvPr id="30" name="左中括号 29"/>
            <p:cNvSpPr/>
            <p:nvPr/>
          </p:nvSpPr>
          <p:spPr>
            <a:xfrm>
              <a:off x="1344" y="3032"/>
              <a:ext cx="352" cy="1644"/>
            </a:xfrm>
            <a:prstGeom prst="leftBracket">
              <a:avLst>
                <a:gd name="adj" fmla="val 26420"/>
              </a:avLst>
            </a:prstGeom>
            <a:ln>
              <a:solidFill>
                <a:srgbClr val="B78EAE"/>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grpSp>
      <p:sp>
        <p:nvSpPr>
          <p:cNvPr id="31" name="1111"/>
          <p:cNvSpPr txBox="1"/>
          <p:nvPr/>
        </p:nvSpPr>
        <p:spPr>
          <a:xfrm>
            <a:off x="4799965" y="3910330"/>
            <a:ext cx="3166110" cy="1568450"/>
          </a:xfrm>
          <a:prstGeom prst="rect">
            <a:avLst/>
          </a:prstGeom>
          <a:noFill/>
          <a:ln w="9525">
            <a:noFill/>
          </a:ln>
        </p:spPr>
        <p:txBody>
          <a:bodyPr wrap="square" anchor="t">
            <a:spAutoFit/>
          </a:bodyPr>
          <a:lstStyle/>
          <a:p>
            <a:pPr marL="0" marR="0" lvl="0" indent="0" algn="just" defTabSz="914400" rtl="0" eaLnBrk="1" fontAlgn="auto" latinLnBrk="0" hangingPunct="1">
              <a:lnSpc>
                <a:spcPct val="150000"/>
              </a:lnSpc>
              <a:spcBef>
                <a:spcPts val="0"/>
              </a:spcBef>
              <a:spcAft>
                <a:spcPts val="0"/>
              </a:spcAft>
              <a:buClrTx/>
              <a:buSzTx/>
              <a:buFontTx/>
              <a:buNone/>
              <a:defRPr/>
            </a:pPr>
            <a:r>
              <a:rPr kumimoji="0" lang="zh-CN" altLang="en-US" sz="1600" b="0" i="0" u="none" strike="noStrike" kern="1200" cap="none" spc="0" normalizeH="0" baseline="0" noProof="0" dirty="0">
                <a:ln>
                  <a:noFill/>
                </a:ln>
                <a:solidFill>
                  <a:srgbClr val="262626"/>
                </a:solidFill>
                <a:effectLst/>
                <a:uLnTx/>
                <a:uFillTx/>
                <a:latin typeface="微软雅黑 Light" panose="020B0502040204020203" charset="-122"/>
                <a:ea typeface="微软雅黑 Light" panose="020B0502040204020203" charset="-122"/>
                <a:cs typeface="+mn-cs"/>
              </a:rPr>
              <a:t>如果希望权重值在</a:t>
            </a:r>
            <a:r>
              <a:rPr kumimoji="0" lang="en-US" altLang="zh-CN" sz="1600" b="0" i="0" u="none" strike="noStrike" kern="1200" cap="none" spc="0" normalizeH="0" baseline="0" noProof="0" dirty="0">
                <a:ln>
                  <a:noFill/>
                </a:ln>
                <a:solidFill>
                  <a:srgbClr val="262626"/>
                </a:solidFill>
                <a:effectLst/>
                <a:uLnTx/>
                <a:uFillTx/>
                <a:latin typeface="微软雅黑 Light" panose="020B0502040204020203" charset="-122"/>
                <a:ea typeface="微软雅黑 Light" panose="020B0502040204020203" charset="-122"/>
                <a:cs typeface="+mn-cs"/>
              </a:rPr>
              <a:t>0-1</a:t>
            </a:r>
            <a:r>
              <a:rPr kumimoji="0" lang="zh-CN" altLang="en-US" sz="1600" b="0" i="0" u="none" strike="noStrike" kern="1200" cap="none" spc="0" normalizeH="0" baseline="0" noProof="0" dirty="0">
                <a:ln>
                  <a:noFill/>
                </a:ln>
                <a:solidFill>
                  <a:srgbClr val="262626"/>
                </a:solidFill>
                <a:effectLst/>
                <a:uLnTx/>
                <a:uFillTx/>
                <a:latin typeface="微软雅黑 Light" panose="020B0502040204020203" charset="-122"/>
                <a:ea typeface="微软雅黑 Light" panose="020B0502040204020203" charset="-122"/>
                <a:cs typeface="+mn-cs"/>
              </a:rPr>
              <a:t>的有界范围内，最好的办法之一就是通过</a:t>
            </a:r>
            <a:r>
              <a:rPr kumimoji="0" lang="en-US" altLang="zh-CN" sz="1600" b="0" i="0" u="none" strike="noStrike" kern="1200" cap="none" spc="0" normalizeH="0" baseline="0" noProof="0" dirty="0" err="1">
                <a:ln>
                  <a:noFill/>
                </a:ln>
                <a:solidFill>
                  <a:srgbClr val="262626"/>
                </a:solidFill>
                <a:effectLst/>
                <a:uLnTx/>
                <a:uFillTx/>
                <a:latin typeface="微软雅黑 Light" panose="020B0502040204020203" charset="-122"/>
                <a:ea typeface="微软雅黑 Light" panose="020B0502040204020203" charset="-122"/>
                <a:cs typeface="+mn-cs"/>
              </a:rPr>
              <a:t>Softmax</a:t>
            </a:r>
            <a:r>
              <a:rPr kumimoji="0" lang="zh-CN" altLang="en-US" sz="1600" b="0" i="0" u="none" strike="noStrike" kern="1200" cap="none" spc="0" normalizeH="0" baseline="0" noProof="0" dirty="0">
                <a:ln>
                  <a:noFill/>
                </a:ln>
                <a:solidFill>
                  <a:srgbClr val="262626"/>
                </a:solidFill>
                <a:effectLst/>
                <a:uLnTx/>
                <a:uFillTx/>
                <a:latin typeface="微软雅黑 Light" panose="020B0502040204020203" charset="-122"/>
                <a:ea typeface="微软雅黑 Light" panose="020B0502040204020203" charset="-122"/>
                <a:cs typeface="+mn-cs"/>
              </a:rPr>
              <a:t>将这些值转换为概率分布，其中的概率值代表权重的重要性。</a:t>
            </a:r>
            <a:endParaRPr kumimoji="0" lang="zh-CN" altLang="en-US" sz="1600" b="0" i="0" u="none" strike="noStrike" kern="1200" cap="none" spc="0" normalizeH="0" baseline="0" noProof="0" dirty="0">
              <a:ln>
                <a:noFill/>
              </a:ln>
              <a:solidFill>
                <a:srgbClr val="262626"/>
              </a:solidFill>
              <a:effectLst/>
              <a:uLnTx/>
              <a:uFillTx/>
              <a:latin typeface="微软雅黑 Light" panose="020B0502040204020203" charset="-122"/>
              <a:ea typeface="微软雅黑 Light" panose="020B0502040204020203" charset="-122"/>
              <a:cs typeface="+mn-cs"/>
              <a:sym typeface="微软雅黑" panose="020B0503020204020204" pitchFamily="34" charset="-122"/>
            </a:endParaRPr>
          </a:p>
        </p:txBody>
      </p:sp>
      <p:sp>
        <p:nvSpPr>
          <p:cNvPr id="32" name="1111"/>
          <p:cNvSpPr txBox="1"/>
          <p:nvPr/>
        </p:nvSpPr>
        <p:spPr>
          <a:xfrm>
            <a:off x="8665210" y="3905250"/>
            <a:ext cx="3166110" cy="1897122"/>
          </a:xfrm>
          <a:prstGeom prst="rect">
            <a:avLst/>
          </a:prstGeom>
          <a:noFill/>
          <a:ln w="9525">
            <a:noFill/>
          </a:ln>
        </p:spPr>
        <p:txBody>
          <a:bodyPr wrap="square" anchor="t">
            <a:spAutoFit/>
          </a:bodyPr>
          <a:lstStyle/>
          <a:p>
            <a:pPr marL="0" marR="0" lvl="0" indent="0" algn="just" defTabSz="914400" rtl="0" eaLnBrk="1" fontAlgn="auto" latinLnBrk="0" hangingPunct="1">
              <a:lnSpc>
                <a:spcPct val="150000"/>
              </a:lnSpc>
              <a:spcBef>
                <a:spcPts val="0"/>
              </a:spcBef>
              <a:spcAft>
                <a:spcPts val="0"/>
              </a:spcAft>
              <a:buClrTx/>
              <a:buSzTx/>
              <a:buFontTx/>
              <a:buNone/>
              <a:defRPr/>
            </a:pPr>
            <a:r>
              <a:rPr kumimoji="0" lang="zh-CN" altLang="en-US" sz="1600" b="0" i="0" u="none" strike="noStrike" kern="1200" cap="none" spc="0" normalizeH="0" baseline="0" noProof="0" dirty="0">
                <a:ln>
                  <a:noFill/>
                </a:ln>
                <a:solidFill>
                  <a:srgbClr val="262626"/>
                </a:solidFill>
                <a:effectLst/>
                <a:uLnTx/>
                <a:uFillTx/>
                <a:latin typeface="微软雅黑 Light" panose="020B0502040204020203" charset="-122"/>
                <a:ea typeface="微软雅黑 Light" panose="020B0502040204020203" charset="-122"/>
                <a:cs typeface="+mn-cs"/>
              </a:rPr>
              <a:t>利用</a:t>
            </a:r>
            <a:r>
              <a:rPr kumimoji="0" lang="en-US" altLang="zh-CN" sz="1600" b="0" i="0" u="none" strike="noStrike" kern="1200" cap="none" spc="0" normalizeH="0" baseline="0" noProof="0" dirty="0" err="1">
                <a:ln>
                  <a:noFill/>
                </a:ln>
                <a:solidFill>
                  <a:srgbClr val="262626"/>
                </a:solidFill>
                <a:effectLst/>
                <a:uLnTx/>
                <a:uFillTx/>
                <a:latin typeface="微软雅黑 Light" panose="020B0502040204020203" charset="-122"/>
                <a:ea typeface="微软雅黑 Light" panose="020B0502040204020203" charset="-122"/>
                <a:cs typeface="+mn-cs"/>
              </a:rPr>
              <a:t>Relu</a:t>
            </a:r>
            <a:r>
              <a:rPr kumimoji="0" lang="zh-CN" altLang="en-US" sz="1600" b="0" i="0" u="none" strike="noStrike" kern="1200" cap="none" spc="0" normalizeH="0" baseline="0" noProof="0" dirty="0">
                <a:ln>
                  <a:noFill/>
                </a:ln>
                <a:solidFill>
                  <a:srgbClr val="262626"/>
                </a:solidFill>
                <a:effectLst/>
                <a:uLnTx/>
                <a:uFillTx/>
                <a:latin typeface="微软雅黑 Light" panose="020B0502040204020203" charset="-122"/>
                <a:ea typeface="微软雅黑 Light" panose="020B0502040204020203" charset="-122"/>
                <a:cs typeface="+mn-cs"/>
              </a:rPr>
              <a:t>，再通过简单的正则化就可以将输出权重值控制在</a:t>
            </a:r>
            <a:r>
              <a:rPr kumimoji="0" lang="en-US" altLang="zh-CN" sz="1600" b="0" i="0" u="none" strike="noStrike" kern="1200" cap="none" spc="0" normalizeH="0" baseline="0" noProof="0" dirty="0">
                <a:ln>
                  <a:noFill/>
                </a:ln>
                <a:solidFill>
                  <a:srgbClr val="262626"/>
                </a:solidFill>
                <a:effectLst/>
                <a:uLnTx/>
                <a:uFillTx/>
                <a:latin typeface="微软雅黑 Light" panose="020B0502040204020203" charset="-122"/>
                <a:ea typeface="微软雅黑 Light" panose="020B0502040204020203" charset="-122"/>
                <a:cs typeface="+mn-cs"/>
              </a:rPr>
              <a:t>0-1</a:t>
            </a:r>
            <a:r>
              <a:rPr kumimoji="0" lang="zh-CN" altLang="en-US" sz="1600" b="0" i="0" u="none" strike="noStrike" kern="1200" cap="none" spc="0" normalizeH="0" baseline="0" noProof="0" dirty="0">
                <a:ln>
                  <a:noFill/>
                </a:ln>
                <a:solidFill>
                  <a:srgbClr val="262626"/>
                </a:solidFill>
                <a:effectLst/>
                <a:uLnTx/>
                <a:uFillTx/>
                <a:latin typeface="微软雅黑 Light" panose="020B0502040204020203" charset="-122"/>
                <a:ea typeface="微软雅黑 Light" panose="020B0502040204020203" charset="-122"/>
                <a:cs typeface="+mn-cs"/>
              </a:rPr>
              <a:t>范围内，这种方式相对前两种更加简单高效，因此</a:t>
            </a:r>
            <a:r>
              <a:rPr kumimoji="0" lang="en-US" altLang="zh-CN" sz="1600" b="0" i="0" u="none" strike="noStrike" kern="1200" cap="none" spc="0" normalizeH="0" baseline="0" noProof="0" dirty="0" err="1">
                <a:ln>
                  <a:noFill/>
                </a:ln>
                <a:solidFill>
                  <a:srgbClr val="262626"/>
                </a:solidFill>
                <a:effectLst/>
                <a:uLnTx/>
                <a:uFillTx/>
                <a:latin typeface="微软雅黑 Light" panose="020B0502040204020203" charset="-122"/>
                <a:ea typeface="微软雅黑 Light" panose="020B0502040204020203" charset="-122"/>
                <a:cs typeface="+mn-cs"/>
              </a:rPr>
              <a:t>EfficientDet</a:t>
            </a:r>
            <a:r>
              <a:rPr kumimoji="0" lang="zh-CN" altLang="en-US" sz="1600" b="0" i="0" u="none" strike="noStrike" kern="1200" cap="none" spc="0" normalizeH="0" baseline="0" noProof="0" dirty="0">
                <a:ln>
                  <a:noFill/>
                </a:ln>
                <a:solidFill>
                  <a:srgbClr val="262626"/>
                </a:solidFill>
                <a:effectLst/>
                <a:uLnTx/>
                <a:uFillTx/>
                <a:latin typeface="微软雅黑 Light" panose="020B0502040204020203" charset="-122"/>
                <a:ea typeface="微软雅黑 Light" panose="020B0502040204020203" charset="-122"/>
                <a:cs typeface="+mn-cs"/>
              </a:rPr>
              <a:t>中使用快速归一化融合特征网络。</a:t>
            </a:r>
            <a:endParaRPr kumimoji="0" lang="zh-CN" altLang="en-US" sz="1600" b="0" i="0" u="none" strike="noStrike" kern="1200" cap="none" spc="0" normalizeH="0" baseline="0" noProof="0" dirty="0">
              <a:ln>
                <a:noFill/>
              </a:ln>
              <a:solidFill>
                <a:srgbClr val="262626"/>
              </a:solidFill>
              <a:effectLst/>
              <a:uLnTx/>
              <a:uFillTx/>
              <a:latin typeface="微软雅黑 Light" panose="020B0502040204020203" charset="-122"/>
              <a:ea typeface="微软雅黑 Light" panose="020B0502040204020203" charset="-122"/>
              <a:cs typeface="+mn-cs"/>
              <a:sym typeface="微软雅黑" panose="020B0503020204020204" pitchFamily="34" charset="-122"/>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4197" y="2702557"/>
            <a:ext cx="2312989" cy="750158"/>
          </a:xfrm>
          <a:prstGeom prst="rect">
            <a:avLst/>
          </a:prstGeom>
        </p:spPr>
      </p:pic>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13216" y="2750394"/>
            <a:ext cx="2846584" cy="701025"/>
          </a:xfrm>
          <a:prstGeom prst="rect">
            <a:avLst/>
          </a:prstGeom>
        </p:spPr>
      </p:pic>
      <p:pic>
        <p:nvPicPr>
          <p:cNvPr id="7" name="图片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47621" y="2706071"/>
            <a:ext cx="1577577" cy="747813"/>
          </a:xfrm>
          <a:prstGeom prst="rect">
            <a:avLst/>
          </a:prstGeom>
        </p:spPr>
      </p:pic>
    </p:spTree>
    <p:custDataLst>
      <p:tags r:id="rId1"/>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1"/>
          <p:nvPr/>
        </p:nvSpPr>
        <p:spPr>
          <a:xfrm>
            <a:off x="4030134" y="233680"/>
            <a:ext cx="4250266" cy="649188"/>
          </a:xfrm>
          <a:prstGeom prst="roundRect">
            <a:avLst>
              <a:gd name="adj" fmla="val 49999"/>
            </a:avLst>
          </a:prstGeom>
          <a:solidFill>
            <a:srgbClr val="701E5E"/>
          </a:solidFill>
        </p:spPr>
        <p:txBody>
          <a:bodyPr wrap="square"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400" b="1" spc="300" dirty="0" err="1">
                <a:solidFill>
                  <a:srgbClr val="FFFFFF"/>
                </a:solidFill>
                <a:latin typeface="微软雅黑" panose="020B0503020204020204" pitchFamily="34" charset="-122"/>
                <a:ea typeface="微软雅黑" panose="020B0503020204020204" pitchFamily="34" charset="-122"/>
                <a:sym typeface="+mn-ea"/>
              </a:rPr>
              <a:t>EfficientDet</a:t>
            </a:r>
            <a:r>
              <a:rPr lang="zh-CN" altLang="en-US" sz="2400" b="1" spc="300" dirty="0">
                <a:solidFill>
                  <a:srgbClr val="FFFFFF"/>
                </a:solidFill>
                <a:latin typeface="微软雅黑" panose="020B0503020204020204" pitchFamily="34" charset="-122"/>
                <a:ea typeface="微软雅黑" panose="020B0503020204020204" pitchFamily="34" charset="-122"/>
                <a:sym typeface="+mn-ea"/>
              </a:rPr>
              <a:t>模型架构</a:t>
            </a:r>
            <a:endParaRPr kumimoji="0" lang="zh-CN" altLang="en-US" sz="2400" b="1" i="0" u="none" strike="noStrike" kern="1200" cap="none" spc="30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sym typeface="+mn-ea"/>
            </a:endParaRPr>
          </a:p>
        </p:txBody>
      </p:sp>
      <p:sp>
        <p:nvSpPr>
          <p:cNvPr id="80" name="1111"/>
          <p:cNvSpPr txBox="1"/>
          <p:nvPr/>
        </p:nvSpPr>
        <p:spPr>
          <a:xfrm>
            <a:off x="6036945" y="1157619"/>
            <a:ext cx="5716270" cy="789127"/>
          </a:xfrm>
          <a:prstGeom prst="rect">
            <a:avLst/>
          </a:prstGeom>
          <a:noFill/>
          <a:ln w="9525">
            <a:noFill/>
          </a:ln>
        </p:spPr>
        <p:txBody>
          <a:bodyPr wrap="square" anchor="t">
            <a:spAutoFit/>
          </a:bodyPr>
          <a:lstStyle/>
          <a:p>
            <a:pPr marL="0" marR="0" lvl="0" indent="0" algn="just" defTabSz="914400" rtl="0" eaLnBrk="1" fontAlgn="auto" latinLnBrk="0" hangingPunct="1">
              <a:lnSpc>
                <a:spcPct val="150000"/>
              </a:lnSpc>
              <a:spcBef>
                <a:spcPts val="0"/>
              </a:spcBef>
              <a:spcAft>
                <a:spcPts val="0"/>
              </a:spcAft>
              <a:buClrTx/>
              <a:buSzTx/>
              <a:buFontTx/>
              <a:buNone/>
              <a:defRPr/>
            </a:pPr>
            <a:r>
              <a:rPr kumimoji="0" lang="zh-CN" altLang="en-US" sz="1600" b="0" i="0" u="none" strike="noStrike" kern="12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rPr>
              <a:t>主干网络：主干网络采用和</a:t>
            </a:r>
            <a:r>
              <a:rPr kumimoji="0" lang="en-US" altLang="zh-CN" sz="1600" b="0" i="0" u="none" strike="noStrike" kern="1200" cap="none" spc="0" normalizeH="0" baseline="0" noProof="0" dirty="0" err="1">
                <a:ln>
                  <a:noFill/>
                </a:ln>
                <a:solidFill>
                  <a:srgbClr val="262626"/>
                </a:solidFill>
                <a:effectLst/>
                <a:uLnTx/>
                <a:uFillTx/>
                <a:latin typeface="微软雅黑" panose="020B0503020204020204" pitchFamily="34" charset="-122"/>
                <a:ea typeface="微软雅黑" panose="020B0503020204020204" pitchFamily="34" charset="-122"/>
              </a:rPr>
              <a:t>EfficientNet</a:t>
            </a:r>
            <a:r>
              <a:rPr kumimoji="0" lang="en-US" altLang="zh-CN" sz="1600" b="0" i="0" u="none" strike="noStrike" kern="12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rPr>
              <a:t> B0-B6</a:t>
            </a:r>
            <a:r>
              <a:rPr kumimoji="0" lang="zh-CN" altLang="en-US" sz="1600" b="0" i="0" u="none" strike="noStrike" kern="12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rPr>
              <a:t>相同的缩放系数，从而可以使用它们在</a:t>
            </a:r>
            <a:r>
              <a:rPr kumimoji="0" lang="en-US" altLang="zh-CN" sz="1600" b="0" i="0" u="none" strike="noStrike" kern="12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rPr>
              <a:t>ImageNet</a:t>
            </a:r>
            <a:r>
              <a:rPr kumimoji="0" lang="zh-CN" altLang="en-US" sz="1600" b="0" i="0" u="none" strike="noStrike" kern="12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rPr>
              <a:t>上的预训练模型。</a:t>
            </a:r>
            <a:endParaRPr kumimoji="0" lang="zh-CN" altLang="en-US" sz="1600" b="0" i="0" u="none" strike="noStrike" kern="12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 name="1111"/>
          <p:cNvSpPr txBox="1"/>
          <p:nvPr/>
        </p:nvSpPr>
        <p:spPr>
          <a:xfrm>
            <a:off x="6036945" y="2013046"/>
            <a:ext cx="5716270" cy="1527791"/>
          </a:xfrm>
          <a:prstGeom prst="rect">
            <a:avLst/>
          </a:prstGeom>
          <a:noFill/>
          <a:ln w="9525">
            <a:noFill/>
          </a:ln>
        </p:spPr>
        <p:txBody>
          <a:bodyPr wrap="square" anchor="t">
            <a:spAutoFit/>
          </a:bodyPr>
          <a:lstStyle/>
          <a:p>
            <a:pPr marL="0" marR="0" lvl="0" indent="0" algn="just" defTabSz="914400" rtl="0" eaLnBrk="1" fontAlgn="auto" latinLnBrk="0" hangingPunct="1">
              <a:lnSpc>
                <a:spcPct val="150000"/>
              </a:lnSpc>
              <a:spcBef>
                <a:spcPts val="0"/>
              </a:spcBef>
              <a:spcAft>
                <a:spcPts val="0"/>
              </a:spcAft>
              <a:buClrTx/>
              <a:buSzTx/>
              <a:buFontTx/>
              <a:buNone/>
              <a:defRPr/>
            </a:pPr>
            <a:r>
              <a:rPr kumimoji="0" lang="en-US" altLang="zh-CN" sz="1600" b="0" i="0" u="none" strike="noStrike" kern="1200" cap="none" spc="0" normalizeH="0" baseline="0" noProof="0" dirty="0" err="1">
                <a:ln>
                  <a:noFill/>
                </a:ln>
                <a:solidFill>
                  <a:srgbClr val="262626"/>
                </a:solidFill>
                <a:effectLst/>
                <a:uLnTx/>
                <a:uFillTx/>
                <a:latin typeface="微软雅黑" panose="020B0503020204020204" pitchFamily="34" charset="-122"/>
                <a:ea typeface="微软雅黑" panose="020B0503020204020204" pitchFamily="34" charset="-122"/>
              </a:rPr>
              <a:t>BiFPN</a:t>
            </a:r>
            <a:r>
              <a:rPr kumimoji="0" lang="zh-CN" altLang="en-US" sz="1600" b="0" i="0" u="none" strike="noStrike" kern="12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rPr>
              <a:t>网络：对于</a:t>
            </a:r>
            <a:r>
              <a:rPr kumimoji="0" lang="en-US" altLang="zh-CN" sz="1600" b="0" i="0" u="none" strike="noStrike" kern="1200" cap="none" spc="0" normalizeH="0" baseline="0" noProof="0" dirty="0" err="1">
                <a:ln>
                  <a:noFill/>
                </a:ln>
                <a:solidFill>
                  <a:srgbClr val="262626"/>
                </a:solidFill>
                <a:effectLst/>
                <a:uLnTx/>
                <a:uFillTx/>
                <a:latin typeface="微软雅黑" panose="020B0503020204020204" pitchFamily="34" charset="-122"/>
                <a:ea typeface="微软雅黑" panose="020B0503020204020204" pitchFamily="34" charset="-122"/>
              </a:rPr>
              <a:t>BiFPN</a:t>
            </a:r>
            <a:r>
              <a:rPr kumimoji="0" lang="zh-CN" altLang="en-US" sz="1600" b="0" i="0" u="none" strike="noStrike" kern="12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rPr>
              <a:t>的深度</a:t>
            </a:r>
            <a:r>
              <a:rPr kumimoji="0" lang="en-US" altLang="zh-CN" sz="1600" b="0" i="0" u="none" strike="noStrike" kern="1200" cap="none" spc="0" normalizeH="0" baseline="0" noProof="0" dirty="0" err="1">
                <a:ln>
                  <a:noFill/>
                </a:ln>
                <a:solidFill>
                  <a:srgbClr val="262626"/>
                </a:solidFill>
                <a:effectLst/>
                <a:uLnTx/>
                <a:uFillTx/>
                <a:latin typeface="微软雅黑" panose="020B0503020204020204" pitchFamily="34" charset="-122"/>
                <a:ea typeface="微软雅黑" panose="020B0503020204020204" pitchFamily="34" charset="-122"/>
              </a:rPr>
              <a:t>Dbifpn</a:t>
            </a:r>
            <a:r>
              <a:rPr kumimoji="0" lang="zh-CN" altLang="en-US" sz="1600" b="0" i="0" u="none" strike="noStrike" kern="12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rPr>
              <a:t>采用线性变换的方式因为深度需要向下取整。对于宽度</a:t>
            </a:r>
            <a:r>
              <a:rPr kumimoji="0" lang="en-US" altLang="zh-CN" sz="1600" b="0" i="0" u="none" strike="noStrike" kern="1200" cap="none" spc="0" normalizeH="0" baseline="0" noProof="0" dirty="0" err="1">
                <a:ln>
                  <a:noFill/>
                </a:ln>
                <a:solidFill>
                  <a:srgbClr val="262626"/>
                </a:solidFill>
                <a:effectLst/>
                <a:uLnTx/>
                <a:uFillTx/>
                <a:latin typeface="微软雅黑" panose="020B0503020204020204" pitchFamily="34" charset="-122"/>
                <a:ea typeface="微软雅黑" panose="020B0503020204020204" pitchFamily="34" charset="-122"/>
              </a:rPr>
              <a:t>Wbifpn</a:t>
            </a:r>
            <a:r>
              <a:rPr kumimoji="0" lang="zh-CN" altLang="en-US" sz="1600" b="0" i="0" u="none" strike="noStrike" kern="12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rPr>
              <a:t>采用指数变换的方式，采用网格搜索确定</a:t>
            </a:r>
            <a:r>
              <a:rPr kumimoji="0" lang="en-US" altLang="zh-CN" sz="1600" b="0" i="0" u="none" strike="noStrike" kern="12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rPr>
              <a:t>1.35</a:t>
            </a:r>
            <a:r>
              <a:rPr kumimoji="0" lang="zh-CN" altLang="en-US" sz="1600" b="0" i="0" u="none" strike="noStrike" kern="12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rPr>
              <a:t>作为宽度的缩放因子。完整的缩放公式：</a:t>
            </a:r>
            <a:endParaRPr kumimoji="0" lang="en-US" altLang="zh-CN" sz="1600" b="0" i="0" u="none" strike="noStrike" kern="12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endParaRPr>
          </a:p>
          <a:p>
            <a:pPr marL="0" marR="0" lvl="0" indent="0" algn="just" defTabSz="914400" rtl="0" eaLnBrk="1" fontAlgn="auto" latinLnBrk="0" hangingPunct="1">
              <a:lnSpc>
                <a:spcPct val="150000"/>
              </a:lnSpc>
              <a:spcBef>
                <a:spcPts val="0"/>
              </a:spcBef>
              <a:spcAft>
                <a:spcPts val="0"/>
              </a:spcAft>
              <a:buClrTx/>
              <a:buSzTx/>
              <a:buFontTx/>
              <a:buNone/>
              <a:defRPr/>
            </a:pPr>
            <a:r>
              <a:rPr lang="en-US" altLang="zh-CN" sz="1600" b="0" i="0" dirty="0" err="1">
                <a:effectLst/>
                <a:highlight>
                  <a:srgbClr val="FFFFFF"/>
                </a:highlight>
                <a:latin typeface="微软雅黑" panose="020B0503020204020204" pitchFamily="34" charset="-122"/>
                <a:ea typeface="微软雅黑" panose="020B0503020204020204" pitchFamily="34" charset="-122"/>
              </a:rPr>
              <a:t>Wbifpn</a:t>
            </a:r>
            <a:r>
              <a:rPr lang="en-US" altLang="zh-CN" sz="1600" b="0" i="0" dirty="0">
                <a:effectLst/>
                <a:highlight>
                  <a:srgbClr val="FFFFFF"/>
                </a:highlight>
                <a:latin typeface="微软雅黑" panose="020B0503020204020204" pitchFamily="34" charset="-122"/>
                <a:ea typeface="微软雅黑" panose="020B0503020204020204" pitchFamily="34" charset="-122"/>
              </a:rPr>
              <a:t> = 64 · 1.5^</a:t>
            </a:r>
            <a:r>
              <a:rPr lang="el-GR" altLang="zh-CN" sz="1600" b="0" i="0" dirty="0">
                <a:effectLst/>
                <a:highlight>
                  <a:srgbClr val="FFFFFF"/>
                </a:highlight>
                <a:latin typeface="微软雅黑" panose="020B0503020204020204" pitchFamily="34" charset="-122"/>
                <a:ea typeface="微软雅黑" panose="020B0503020204020204" pitchFamily="34" charset="-122"/>
              </a:rPr>
              <a:t>φ</a:t>
            </a:r>
            <a:r>
              <a:rPr lang="zh-CN" altLang="en-US" sz="1600" b="0" i="0" dirty="0">
                <a:effectLst/>
                <a:highlight>
                  <a:srgbClr val="FFFFFF"/>
                </a:highlight>
                <a:latin typeface="微软雅黑" panose="020B0503020204020204" pitchFamily="34" charset="-122"/>
                <a:ea typeface="微软雅黑" panose="020B0503020204020204" pitchFamily="34" charset="-122"/>
              </a:rPr>
              <a:t>，</a:t>
            </a:r>
            <a:r>
              <a:rPr lang="en-US" altLang="zh-CN" sz="1600" b="0" i="0" dirty="0" err="1">
                <a:effectLst/>
                <a:highlight>
                  <a:srgbClr val="FFFFFF"/>
                </a:highlight>
                <a:latin typeface="微软雅黑" panose="020B0503020204020204" pitchFamily="34" charset="-122"/>
                <a:ea typeface="微软雅黑" panose="020B0503020204020204" pitchFamily="34" charset="-122"/>
              </a:rPr>
              <a:t>Dbifpn</a:t>
            </a:r>
            <a:r>
              <a:rPr lang="en-US" altLang="zh-CN" sz="1600" b="0" i="0" dirty="0">
                <a:effectLst/>
                <a:highlight>
                  <a:srgbClr val="FFFFFF"/>
                </a:highlight>
                <a:latin typeface="微软雅黑" panose="020B0503020204020204" pitchFamily="34" charset="-122"/>
                <a:ea typeface="微软雅黑" panose="020B0503020204020204" pitchFamily="34" charset="-122"/>
              </a:rPr>
              <a:t> = 3 + </a:t>
            </a:r>
            <a:r>
              <a:rPr lang="el-GR" altLang="zh-CN" sz="1600" b="0" i="0" dirty="0">
                <a:effectLst/>
                <a:highlight>
                  <a:srgbClr val="FFFFFF"/>
                </a:highlight>
                <a:latin typeface="微软雅黑" panose="020B0503020204020204" pitchFamily="34" charset="-122"/>
                <a:ea typeface="微软雅黑" panose="020B0503020204020204" pitchFamily="34" charset="-122"/>
              </a:rPr>
              <a:t>φ</a:t>
            </a:r>
            <a:r>
              <a:rPr lang="zh-CN" altLang="en-US" sz="1600" b="0" i="0" dirty="0">
                <a:effectLst/>
                <a:highlight>
                  <a:srgbClr val="FFFFFF"/>
                </a:highlight>
                <a:latin typeface="微软雅黑" panose="020B0503020204020204" pitchFamily="34" charset="-122"/>
                <a:ea typeface="微软雅黑" panose="020B0503020204020204" pitchFamily="34" charset="-122"/>
              </a:rPr>
              <a:t>。</a:t>
            </a:r>
            <a:endParaRPr kumimoji="0" lang="zh-CN" altLang="en-US" sz="1600" b="0" i="0" u="none" strike="noStrike" kern="12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 name="1111"/>
          <p:cNvSpPr txBox="1"/>
          <p:nvPr/>
        </p:nvSpPr>
        <p:spPr>
          <a:xfrm>
            <a:off x="6036945" y="3588060"/>
            <a:ext cx="5716270" cy="1158459"/>
          </a:xfrm>
          <a:prstGeom prst="rect">
            <a:avLst/>
          </a:prstGeom>
          <a:noFill/>
          <a:ln w="9525">
            <a:noFill/>
          </a:ln>
        </p:spPr>
        <p:txBody>
          <a:bodyPr wrap="square" anchor="t">
            <a:spAutoFit/>
          </a:bodyPr>
          <a:lstStyle/>
          <a:p>
            <a:pPr marL="0" marR="0" lvl="0" indent="0" algn="just" defTabSz="914400" rtl="0" eaLnBrk="1" fontAlgn="auto" latinLnBrk="0" hangingPunct="1">
              <a:lnSpc>
                <a:spcPct val="150000"/>
              </a:lnSpc>
              <a:spcBef>
                <a:spcPts val="0"/>
              </a:spcBef>
              <a:spcAft>
                <a:spcPts val="0"/>
              </a:spcAft>
              <a:buClrTx/>
              <a:buSzTx/>
              <a:buFontTx/>
              <a:buNone/>
              <a:defRPr/>
            </a:pPr>
            <a:r>
              <a:rPr kumimoji="0" lang="en-US" altLang="zh-CN" sz="1600" b="0" i="0" u="none" strike="noStrike" kern="12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rPr>
              <a:t>Box/class</a:t>
            </a:r>
            <a:r>
              <a:rPr kumimoji="0" lang="zh-CN" altLang="en-US" sz="1600" b="0" i="0" u="none" strike="noStrike" kern="12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rPr>
              <a:t>预测网络：宽度固定为和</a:t>
            </a:r>
            <a:r>
              <a:rPr kumimoji="0" lang="en-US" altLang="zh-CN" sz="1600" b="0" i="0" u="none" strike="noStrike" kern="1200" cap="none" spc="0" normalizeH="0" baseline="0" noProof="0" dirty="0" err="1">
                <a:ln>
                  <a:noFill/>
                </a:ln>
                <a:solidFill>
                  <a:srgbClr val="262626"/>
                </a:solidFill>
                <a:effectLst/>
                <a:uLnTx/>
                <a:uFillTx/>
                <a:latin typeface="微软雅黑" panose="020B0503020204020204" pitchFamily="34" charset="-122"/>
                <a:ea typeface="微软雅黑" panose="020B0503020204020204" pitchFamily="34" charset="-122"/>
              </a:rPr>
              <a:t>BiFPN</a:t>
            </a:r>
            <a:r>
              <a:rPr kumimoji="0" lang="zh-CN" altLang="en-US" sz="1600" b="0" i="0" u="none" strike="noStrike" kern="12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rPr>
              <a:t>的宽度相等即</a:t>
            </a:r>
            <a:r>
              <a:rPr kumimoji="0" lang="en-US" altLang="zh-CN" sz="1600" b="0" i="0" u="none" strike="noStrike" kern="12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rPr>
              <a:t>\(w_{pred}=w_{</a:t>
            </a:r>
            <a:r>
              <a:rPr kumimoji="0" lang="en-US" altLang="zh-CN" sz="1600" b="0" i="0" u="none" strike="noStrike" kern="1200" cap="none" spc="0" normalizeH="0" baseline="0" noProof="0" dirty="0" err="1">
                <a:ln>
                  <a:noFill/>
                </a:ln>
                <a:solidFill>
                  <a:srgbClr val="262626"/>
                </a:solidFill>
                <a:effectLst/>
                <a:uLnTx/>
                <a:uFillTx/>
                <a:latin typeface="微软雅黑" panose="020B0503020204020204" pitchFamily="34" charset="-122"/>
                <a:ea typeface="微软雅黑" panose="020B0503020204020204" pitchFamily="34" charset="-122"/>
              </a:rPr>
              <a:t>bifpn</a:t>
            </a:r>
            <a:r>
              <a:rPr kumimoji="0" lang="en-US" altLang="zh-CN" sz="1600" b="0" i="0" u="none" strike="noStrike" kern="12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rPr>
              <a:t>}\)</a:t>
            </a:r>
            <a:r>
              <a:rPr kumimoji="0" lang="zh-CN" altLang="en-US" sz="1600" b="0" i="0" u="none" strike="noStrike" kern="12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rPr>
              <a:t>，深度按该式进行线性变换：</a:t>
            </a:r>
            <a:r>
              <a:rPr lang="en-US" altLang="zh-CN" sz="1600" b="0" i="0" dirty="0" err="1">
                <a:effectLst/>
                <a:highlight>
                  <a:srgbClr val="FFFFFF"/>
                </a:highlight>
                <a:latin typeface="微软雅黑" panose="020B0503020204020204" pitchFamily="34" charset="-122"/>
                <a:ea typeface="微软雅黑" panose="020B0503020204020204" pitchFamily="34" charset="-122"/>
              </a:rPr>
              <a:t>Dbox</a:t>
            </a:r>
            <a:r>
              <a:rPr lang="en-US" altLang="zh-CN" sz="1600" b="0" i="0" dirty="0">
                <a:effectLst/>
                <a:highlight>
                  <a:srgbClr val="FFFFFF"/>
                </a:highlight>
                <a:latin typeface="微软雅黑" panose="020B0503020204020204" pitchFamily="34" charset="-122"/>
                <a:ea typeface="微软雅黑" panose="020B0503020204020204" pitchFamily="34" charset="-122"/>
              </a:rPr>
              <a:t> = </a:t>
            </a:r>
            <a:r>
              <a:rPr lang="en-US" altLang="zh-CN" sz="1600" b="0" i="0" dirty="0" err="1">
                <a:effectLst/>
                <a:highlight>
                  <a:srgbClr val="FFFFFF"/>
                </a:highlight>
                <a:latin typeface="微软雅黑" panose="020B0503020204020204" pitchFamily="34" charset="-122"/>
                <a:ea typeface="微软雅黑" panose="020B0503020204020204" pitchFamily="34" charset="-122"/>
              </a:rPr>
              <a:t>Dclass</a:t>
            </a:r>
            <a:r>
              <a:rPr lang="en-US" altLang="zh-CN" sz="1600" b="0" i="0" dirty="0">
                <a:effectLst/>
                <a:highlight>
                  <a:srgbClr val="FFFFFF"/>
                </a:highlight>
                <a:latin typeface="微软雅黑" panose="020B0503020204020204" pitchFamily="34" charset="-122"/>
                <a:ea typeface="微软雅黑" panose="020B0503020204020204" pitchFamily="34" charset="-122"/>
              </a:rPr>
              <a:t> = 3 + [φ/3]</a:t>
            </a:r>
            <a:r>
              <a:rPr lang="zh-CN" altLang="en-US" sz="1600" b="0" i="0" dirty="0">
                <a:effectLst/>
                <a:highlight>
                  <a:srgbClr val="FFFFFF"/>
                </a:highlight>
                <a:latin typeface="微软雅黑" panose="020B0503020204020204" pitchFamily="34" charset="-122"/>
                <a:ea typeface="微软雅黑" panose="020B0503020204020204" pitchFamily="34" charset="-122"/>
              </a:rPr>
              <a:t>。</a:t>
            </a:r>
            <a:endParaRPr kumimoji="0" lang="zh-CN" altLang="en-US" sz="1600" b="0" i="0" u="none" strike="noStrike" kern="12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10" name="图片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9998" y="2213073"/>
            <a:ext cx="5896002" cy="2958253"/>
          </a:xfrm>
          <a:prstGeom prst="rect">
            <a:avLst/>
          </a:prstGeom>
        </p:spPr>
      </p:pic>
      <p:sp>
        <p:nvSpPr>
          <p:cNvPr id="11" name="1111"/>
          <p:cNvSpPr txBox="1"/>
          <p:nvPr/>
        </p:nvSpPr>
        <p:spPr>
          <a:xfrm>
            <a:off x="6036945" y="4790327"/>
            <a:ext cx="5716270" cy="1156855"/>
          </a:xfrm>
          <a:prstGeom prst="rect">
            <a:avLst/>
          </a:prstGeom>
          <a:noFill/>
          <a:ln w="9525">
            <a:noFill/>
          </a:ln>
        </p:spPr>
        <p:txBody>
          <a:bodyPr wrap="square" anchor="t">
            <a:spAutoFit/>
          </a:bodyPr>
          <a:lstStyle/>
          <a:p>
            <a:pPr marL="0" marR="0" lvl="0" indent="0" algn="just" defTabSz="914400" rtl="0" eaLnBrk="1" fontAlgn="auto" latinLnBrk="0" hangingPunct="1">
              <a:lnSpc>
                <a:spcPct val="150000"/>
              </a:lnSpc>
              <a:spcBef>
                <a:spcPts val="0"/>
              </a:spcBef>
              <a:spcAft>
                <a:spcPts val="0"/>
              </a:spcAft>
              <a:buClrTx/>
              <a:buSzTx/>
              <a:buFontTx/>
              <a:buNone/>
              <a:defRPr/>
            </a:pPr>
            <a:r>
              <a:rPr kumimoji="0" lang="zh-CN" altLang="en-US" sz="1600" b="0" i="0" u="none" strike="noStrike" kern="12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rPr>
              <a:t>输入图像分辨率：因为</a:t>
            </a:r>
            <a:r>
              <a:rPr kumimoji="0" lang="en-US" altLang="zh-CN" sz="1600" b="0" i="0" u="none" strike="noStrike" kern="1200" cap="none" spc="0" normalizeH="0" baseline="0" noProof="0" dirty="0" err="1">
                <a:ln>
                  <a:noFill/>
                </a:ln>
                <a:solidFill>
                  <a:srgbClr val="262626"/>
                </a:solidFill>
                <a:effectLst/>
                <a:uLnTx/>
                <a:uFillTx/>
                <a:latin typeface="微软雅黑" panose="020B0503020204020204" pitchFamily="34" charset="-122"/>
                <a:ea typeface="微软雅黑" panose="020B0503020204020204" pitchFamily="34" charset="-122"/>
              </a:rPr>
              <a:t>BiFPN</a:t>
            </a:r>
            <a:r>
              <a:rPr kumimoji="0" lang="zh-CN" altLang="en-US" sz="1600" b="0" i="0" u="none" strike="noStrike" kern="12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rPr>
              <a:t>中用到了</a:t>
            </a:r>
            <a:r>
              <a:rPr kumimoji="0" lang="en-US" altLang="zh-CN" sz="1600" b="0" i="0" u="none" strike="noStrike" kern="12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rPr>
              <a:t>level 3-7</a:t>
            </a:r>
            <a:r>
              <a:rPr kumimoji="0" lang="zh-CN" altLang="en-US" sz="1600" b="0" i="0" u="none" strike="noStrike" kern="12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rPr>
              <a:t>的特征，因此输入大小需要能被</a:t>
            </a:r>
            <a:r>
              <a:rPr kumimoji="0" lang="en-US" altLang="zh-CN" sz="1600" b="0" i="0" u="none" strike="noStrike" kern="12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rPr>
              <a:t>\(2^7=128\)</a:t>
            </a:r>
            <a:r>
              <a:rPr kumimoji="0" lang="zh-CN" altLang="en-US" sz="1600" b="0" i="0" u="none" strike="noStrike" kern="12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rPr>
              <a:t>除尽，因此输入分辨率按该式进行线性变换：</a:t>
            </a:r>
            <a:r>
              <a:rPr lang="en-US" altLang="zh-CN" sz="1600" b="0" i="0" dirty="0" err="1">
                <a:effectLst/>
                <a:highlight>
                  <a:srgbClr val="FFFFFF"/>
                </a:highlight>
                <a:latin typeface="微软雅黑" panose="020B0503020204020204" pitchFamily="34" charset="-122"/>
                <a:ea typeface="微软雅黑" panose="020B0503020204020204" pitchFamily="34" charset="-122"/>
              </a:rPr>
              <a:t>Rinput</a:t>
            </a:r>
            <a:r>
              <a:rPr lang="en-US" altLang="zh-CN" sz="1600" b="0" i="0" dirty="0">
                <a:effectLst/>
                <a:highlight>
                  <a:srgbClr val="FFFFFF"/>
                </a:highlight>
                <a:latin typeface="微软雅黑" panose="020B0503020204020204" pitchFamily="34" charset="-122"/>
                <a:ea typeface="微软雅黑" panose="020B0503020204020204" pitchFamily="34" charset="-122"/>
              </a:rPr>
              <a:t> = 512 + 128 · </a:t>
            </a:r>
            <a:r>
              <a:rPr lang="el-GR" altLang="zh-CN" sz="1600" b="0" i="0" dirty="0">
                <a:effectLst/>
                <a:highlight>
                  <a:srgbClr val="FFFFFF"/>
                </a:highlight>
                <a:latin typeface="微软雅黑" panose="020B0503020204020204" pitchFamily="34" charset="-122"/>
                <a:ea typeface="微软雅黑" panose="020B0503020204020204" pitchFamily="34" charset="-122"/>
              </a:rPr>
              <a:t>φ</a:t>
            </a:r>
            <a:r>
              <a:rPr lang="zh-CN" altLang="en-US" sz="1600" b="0" i="0" dirty="0">
                <a:effectLst/>
                <a:highlight>
                  <a:srgbClr val="FFFFFF"/>
                </a:highlight>
                <a:latin typeface="微软雅黑" panose="020B0503020204020204" pitchFamily="34" charset="-122"/>
                <a:ea typeface="微软雅黑" panose="020B0503020204020204" pitchFamily="34" charset="-122"/>
              </a:rPr>
              <a:t>。</a:t>
            </a:r>
            <a:endParaRPr kumimoji="0" lang="zh-CN" altLang="en-US" sz="1600" b="0" i="0" u="none" strike="noStrike" kern="12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sym typeface="微软雅黑" panose="020B0503020204020204" pitchFamily="34" charset="-122"/>
            </a:endParaRPr>
          </a:p>
        </p:txBody>
      </p:sp>
    </p:spTree>
    <p:custDataLst>
      <p:tags r:id="rId1"/>
    </p:custData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COMMONDATA" val="eyJoZGlkIjoiN2ZkN2U0NTE2ZWZjNGNkOGYwMTY5ODIwZjEyYjUxNGMifQ=="/>
</p:tagLst>
</file>

<file path=ppt/tags/tag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0.xml><?xml version="1.0" encoding="utf-8"?>
<p:tagLst xmlns:a="http://schemas.openxmlformats.org/drawingml/2006/main" xmlns:r="http://schemas.openxmlformats.org/officeDocument/2006/relationships" xmlns:p="http://schemas.openxmlformats.org/presentationml/2006/main">
  <p:tag name="KSO_WM_DIAGRAM_VIRTUALLY_FRAME" val="{&quot;height&quot;:449.55,&quot;left&quot;:89.5,&quot;top&quot;:93.75,&quot;width&quot;:756.45}"/>
</p:tagLst>
</file>

<file path=ppt/tags/tag101.xml><?xml version="1.0" encoding="utf-8"?>
<p:tagLst xmlns:a="http://schemas.openxmlformats.org/drawingml/2006/main" xmlns:r="http://schemas.openxmlformats.org/officeDocument/2006/relationships" xmlns:p="http://schemas.openxmlformats.org/presentationml/2006/main">
  <p:tag name="KSO_WM_DIAGRAM_VIRTUALLY_FRAME" val="{&quot;height&quot;:449.55,&quot;left&quot;:89.5,&quot;top&quot;:93.75,&quot;width&quot;:756.45}"/>
</p:tagLst>
</file>

<file path=ppt/tags/tag102.xml><?xml version="1.0" encoding="utf-8"?>
<p:tagLst xmlns:a="http://schemas.openxmlformats.org/drawingml/2006/main" xmlns:r="http://schemas.openxmlformats.org/officeDocument/2006/relationships" xmlns:p="http://schemas.openxmlformats.org/presentationml/2006/main">
  <p:tag name="KSO_WM_DIAGRAM_VIRTUALLY_FRAME" val="{&quot;height&quot;:449.55,&quot;left&quot;:89.5,&quot;top&quot;:93.75,&quot;width&quot;:756.45}"/>
</p:tagLst>
</file>

<file path=ppt/tags/tag103.xml><?xml version="1.0" encoding="utf-8"?>
<p:tagLst xmlns:a="http://schemas.openxmlformats.org/drawingml/2006/main" xmlns:r="http://schemas.openxmlformats.org/officeDocument/2006/relationships" xmlns:p="http://schemas.openxmlformats.org/presentationml/2006/main">
  <p:tag name="KSO_WM_DIAGRAM_VIRTUALLY_FRAME" val="{&quot;height&quot;:449.55,&quot;left&quot;:89.5,&quot;top&quot;:93.75,&quot;width&quot;:756.45}"/>
</p:tagLst>
</file>

<file path=ppt/tags/tag104.xml><?xml version="1.0" encoding="utf-8"?>
<p:tagLst xmlns:a="http://schemas.openxmlformats.org/drawingml/2006/main" xmlns:r="http://schemas.openxmlformats.org/officeDocument/2006/relationships" xmlns:p="http://schemas.openxmlformats.org/presentationml/2006/main">
  <p:tag name="KSO_WM_DIAGRAM_VIRTUALLY_FRAME" val="{&quot;height&quot;:449.55,&quot;left&quot;:89.5,&quot;top&quot;:93.75,&quot;width&quot;:756.45}"/>
</p:tagLst>
</file>

<file path=ppt/tags/tag105.xml><?xml version="1.0" encoding="utf-8"?>
<p:tagLst xmlns:a="http://schemas.openxmlformats.org/drawingml/2006/main" xmlns:r="http://schemas.openxmlformats.org/officeDocument/2006/relationships" xmlns:p="http://schemas.openxmlformats.org/presentationml/2006/main">
  <p:tag name="KSO_WM_DIAGRAM_VIRTUALLY_FRAME" val="{&quot;height&quot;:449.55,&quot;left&quot;:89.5,&quot;top&quot;:93.75,&quot;width&quot;:756.45}"/>
</p:tagLst>
</file>

<file path=ppt/tags/tag106.xml><?xml version="1.0" encoding="utf-8"?>
<p:tagLst xmlns:a="http://schemas.openxmlformats.org/drawingml/2006/main" xmlns:r="http://schemas.openxmlformats.org/officeDocument/2006/relationships" xmlns:p="http://schemas.openxmlformats.org/presentationml/2006/main">
  <p:tag name="KSO_WM_DIAGRAM_VIRTUALLY_FRAME" val="{&quot;height&quot;:449.55,&quot;left&quot;:89.5,&quot;top&quot;:93.75,&quot;width&quot;:756.45}"/>
</p:tagLst>
</file>

<file path=ppt/tags/tag107.xml><?xml version="1.0" encoding="utf-8"?>
<p:tagLst xmlns:a="http://schemas.openxmlformats.org/drawingml/2006/main" xmlns:r="http://schemas.openxmlformats.org/officeDocument/2006/relationships" xmlns:p="http://schemas.openxmlformats.org/presentationml/2006/main">
  <p:tag name="KSO_WM_DIAGRAM_VIRTUALLY_FRAME" val="{&quot;height&quot;:449.55,&quot;left&quot;:89.5,&quot;top&quot;:93.75,&quot;width&quot;:756.45}"/>
</p:tagLst>
</file>

<file path=ppt/tags/tag108.xml><?xml version="1.0" encoding="utf-8"?>
<p:tagLst xmlns:a="http://schemas.openxmlformats.org/drawingml/2006/main" xmlns:r="http://schemas.openxmlformats.org/officeDocument/2006/relationships" xmlns:p="http://schemas.openxmlformats.org/presentationml/2006/main">
  <p:tag name="KSO_WM_DIAGRAM_VIRTUALLY_FRAME" val="{&quot;height&quot;:449.55,&quot;left&quot;:89.5,&quot;top&quot;:93.75,&quot;width&quot;:756.45}"/>
</p:tagLst>
</file>

<file path=ppt/tags/tag109.xml><?xml version="1.0" encoding="utf-8"?>
<p:tagLst xmlns:a="http://schemas.openxmlformats.org/drawingml/2006/main" xmlns:r="http://schemas.openxmlformats.org/officeDocument/2006/relationships" xmlns:p="http://schemas.openxmlformats.org/presentationml/2006/main">
  <p:tag name="KSO_WM_DIAGRAM_VIRTUALLY_FRAME" val="{&quot;height&quot;:449.55,&quot;left&quot;:89.5,&quot;top&quot;:93.75,&quot;width&quot;:756.45}"/>
</p:tagLst>
</file>

<file path=ppt/tags/tag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1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11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11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113.xml><?xml version="1.0" encoding="utf-8"?>
<p:tagLst xmlns:a="http://schemas.openxmlformats.org/drawingml/2006/main" xmlns:r="http://schemas.openxmlformats.org/officeDocument/2006/relationships" xmlns:p="http://schemas.openxmlformats.org/presentationml/2006/main">
  <p:tag name="KSO_WM_DIAGRAM_VIRTUALLY_FRAME" val="{&quot;height&quot;:482.8,&quot;left&quot;:79.75,&quot;top&quot;:85.45,&quot;width&quot;:796.3507874015747}"/>
</p:tagLst>
</file>

<file path=ppt/tags/tag114.xml><?xml version="1.0" encoding="utf-8"?>
<p:tagLst xmlns:a="http://schemas.openxmlformats.org/drawingml/2006/main" xmlns:r="http://schemas.openxmlformats.org/officeDocument/2006/relationships" xmlns:p="http://schemas.openxmlformats.org/presentationml/2006/main">
  <p:tag name="KSO_WM_DIAGRAM_VIRTUALLY_FRAME" val="{&quot;height&quot;:482.8,&quot;left&quot;:79.75,&quot;top&quot;:85.45,&quot;width&quot;:796.3507874015747}"/>
</p:tagLst>
</file>

<file path=ppt/tags/tag115.xml><?xml version="1.0" encoding="utf-8"?>
<p:tagLst xmlns:a="http://schemas.openxmlformats.org/drawingml/2006/main" xmlns:r="http://schemas.openxmlformats.org/officeDocument/2006/relationships" xmlns:p="http://schemas.openxmlformats.org/presentationml/2006/main">
  <p:tag name="KSO_WM_DIAGRAM_VIRTUALLY_FRAME" val="{&quot;height&quot;:482.8,&quot;left&quot;:79.75,&quot;top&quot;:85.45,&quot;width&quot;:796.3507874015747}"/>
</p:tagLst>
</file>

<file path=ppt/tags/tag116.xml><?xml version="1.0" encoding="utf-8"?>
<p:tagLst xmlns:a="http://schemas.openxmlformats.org/drawingml/2006/main" xmlns:r="http://schemas.openxmlformats.org/officeDocument/2006/relationships" xmlns:p="http://schemas.openxmlformats.org/presentationml/2006/main">
  <p:tag name="KSO_WM_DIAGRAM_VIRTUALLY_FRAME" val="{&quot;height&quot;:482.8,&quot;left&quot;:79.75,&quot;top&quot;:85.45,&quot;width&quot;:796.3507874015747}"/>
</p:tagLst>
</file>

<file path=ppt/tags/tag117.xml><?xml version="1.0" encoding="utf-8"?>
<p:tagLst xmlns:a="http://schemas.openxmlformats.org/drawingml/2006/main" xmlns:r="http://schemas.openxmlformats.org/officeDocument/2006/relationships" xmlns:p="http://schemas.openxmlformats.org/presentationml/2006/main">
  <p:tag name="KSO_WM_DIAGRAM_VIRTUALLY_FRAME" val="{&quot;height&quot;:482.8,&quot;left&quot;:79.75,&quot;top&quot;:85.45,&quot;width&quot;:796.3507874015747}"/>
</p:tagLst>
</file>

<file path=ppt/tags/tag118.xml><?xml version="1.0" encoding="utf-8"?>
<p:tagLst xmlns:a="http://schemas.openxmlformats.org/drawingml/2006/main" xmlns:r="http://schemas.openxmlformats.org/officeDocument/2006/relationships" xmlns:p="http://schemas.openxmlformats.org/presentationml/2006/main">
  <p:tag name="KSO_WM_DIAGRAM_VIRTUALLY_FRAME" val="{&quot;height&quot;:482.8,&quot;left&quot;:79.75,&quot;top&quot;:85.45,&quot;width&quot;:796.3507874015747}"/>
</p:tagLst>
</file>

<file path=ppt/tags/tag119.xml><?xml version="1.0" encoding="utf-8"?>
<p:tagLst xmlns:a="http://schemas.openxmlformats.org/drawingml/2006/main" xmlns:r="http://schemas.openxmlformats.org/officeDocument/2006/relationships" xmlns:p="http://schemas.openxmlformats.org/presentationml/2006/main">
  <p:tag name="KSO_WM_DIAGRAM_VIRTUALLY_FRAME" val="{&quot;height&quot;:482.8,&quot;left&quot;:79.75,&quot;top&quot;:85.45,&quot;width&quot;:796.3507874015747}"/>
</p:tagLst>
</file>

<file path=ppt/tags/tag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20.xml><?xml version="1.0" encoding="utf-8"?>
<p:tagLst xmlns:a="http://schemas.openxmlformats.org/drawingml/2006/main" xmlns:r="http://schemas.openxmlformats.org/officeDocument/2006/relationships" xmlns:p="http://schemas.openxmlformats.org/presentationml/2006/main">
  <p:tag name="KSO_WM_DIAGRAM_VIRTUALLY_FRAME" val="{&quot;height&quot;:482.8,&quot;left&quot;:79.75,&quot;top&quot;:85.45,&quot;width&quot;:796.3507874015747}"/>
</p:tagLst>
</file>

<file path=ppt/tags/tag121.xml><?xml version="1.0" encoding="utf-8"?>
<p:tagLst xmlns:a="http://schemas.openxmlformats.org/drawingml/2006/main" xmlns:r="http://schemas.openxmlformats.org/officeDocument/2006/relationships" xmlns:p="http://schemas.openxmlformats.org/presentationml/2006/main">
  <p:tag name="KSO_WM_DIAGRAM_VIRTUALLY_FRAME" val="{&quot;height&quot;:482.8,&quot;left&quot;:79.75,&quot;top&quot;:85.45,&quot;width&quot;:796.3507874015747}"/>
</p:tagLst>
</file>

<file path=ppt/tags/tag122.xml><?xml version="1.0" encoding="utf-8"?>
<p:tagLst xmlns:a="http://schemas.openxmlformats.org/drawingml/2006/main" xmlns:r="http://schemas.openxmlformats.org/officeDocument/2006/relationships" xmlns:p="http://schemas.openxmlformats.org/presentationml/2006/main">
  <p:tag name="KSO_WM_DIAGRAM_VIRTUALLY_FRAME" val="{&quot;height&quot;:482.8,&quot;left&quot;:79.75,&quot;top&quot;:85.45,&quot;width&quot;:796.3507874015747}"/>
</p:tagLst>
</file>

<file path=ppt/tags/tag123.xml><?xml version="1.0" encoding="utf-8"?>
<p:tagLst xmlns:a="http://schemas.openxmlformats.org/drawingml/2006/main" xmlns:r="http://schemas.openxmlformats.org/officeDocument/2006/relationships" xmlns:p="http://schemas.openxmlformats.org/presentationml/2006/main">
  <p:tag name="KSO_WM_DIAGRAM_VIRTUALLY_FRAME" val="{&quot;height&quot;:482.8,&quot;left&quot;:79.75,&quot;top&quot;:85.45,&quot;width&quot;:796.3507874015747}"/>
</p:tagLst>
</file>

<file path=ppt/tags/tag124.xml><?xml version="1.0" encoding="utf-8"?>
<p:tagLst xmlns:a="http://schemas.openxmlformats.org/drawingml/2006/main" xmlns:r="http://schemas.openxmlformats.org/officeDocument/2006/relationships" xmlns:p="http://schemas.openxmlformats.org/presentationml/2006/main">
  <p:tag name="KSO_WM_DIAGRAM_VIRTUALLY_FRAME" val="{&quot;height&quot;:482.8,&quot;left&quot;:79.75,&quot;top&quot;:85.45,&quot;width&quot;:796.3507874015747}"/>
</p:tagLst>
</file>

<file path=ppt/tags/tag125.xml><?xml version="1.0" encoding="utf-8"?>
<p:tagLst xmlns:a="http://schemas.openxmlformats.org/drawingml/2006/main" xmlns:r="http://schemas.openxmlformats.org/officeDocument/2006/relationships" xmlns:p="http://schemas.openxmlformats.org/presentationml/2006/main">
  <p:tag name="KSO_WM_DIAGRAM_VIRTUALLY_FRAME" val="{&quot;height&quot;:482.8,&quot;left&quot;:79.75,&quot;top&quot;:85.45,&quot;width&quot;:796.3507874015747}"/>
</p:tagLst>
</file>

<file path=ppt/tags/tag126.xml><?xml version="1.0" encoding="utf-8"?>
<p:tagLst xmlns:a="http://schemas.openxmlformats.org/drawingml/2006/main" xmlns:r="http://schemas.openxmlformats.org/officeDocument/2006/relationships" xmlns:p="http://schemas.openxmlformats.org/presentationml/2006/main">
  <p:tag name="KSO_WM_DIAGRAM_VIRTUALLY_FRAME" val="{&quot;height&quot;:482.8,&quot;left&quot;:79.75,&quot;top&quot;:85.45,&quot;width&quot;:796.3507874015747}"/>
</p:tagLst>
</file>

<file path=ppt/tags/tag127.xml><?xml version="1.0" encoding="utf-8"?>
<p:tagLst xmlns:a="http://schemas.openxmlformats.org/drawingml/2006/main" xmlns:r="http://schemas.openxmlformats.org/officeDocument/2006/relationships" xmlns:p="http://schemas.openxmlformats.org/presentationml/2006/main">
  <p:tag name="KSO_WM_DIAGRAM_VIRTUALLY_FRAME" val="{&quot;height&quot;:482.8,&quot;left&quot;:79.75,&quot;top&quot;:85.45,&quot;width&quot;:796.3507874015747}"/>
</p:tagLst>
</file>

<file path=ppt/tags/tag128.xml><?xml version="1.0" encoding="utf-8"?>
<p:tagLst xmlns:a="http://schemas.openxmlformats.org/drawingml/2006/main" xmlns:r="http://schemas.openxmlformats.org/officeDocument/2006/relationships" xmlns:p="http://schemas.openxmlformats.org/presentationml/2006/main">
  <p:tag name="KSO_WM_DIAGRAM_VIRTUALLY_FRAME" val="{&quot;height&quot;:482.8,&quot;left&quot;:79.75,&quot;top&quot;:85.45,&quot;width&quot;:796.3507874015747}"/>
</p:tagLst>
</file>

<file path=ppt/tags/tag129.xml><?xml version="1.0" encoding="utf-8"?>
<p:tagLst xmlns:a="http://schemas.openxmlformats.org/drawingml/2006/main" xmlns:r="http://schemas.openxmlformats.org/officeDocument/2006/relationships" xmlns:p="http://schemas.openxmlformats.org/presentationml/2006/main">
  <p:tag name="KSO_WM_DIAGRAM_VIRTUALLY_FRAME" val="{&quot;height&quot;:482.8,&quot;left&quot;:79.75,&quot;top&quot;:85.45,&quot;width&quot;:796.3507874015747}"/>
</p:tagLst>
</file>

<file path=ppt/tags/tag13.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10796,&quot;width&quot;:15203}"/>
</p:tagLst>
</file>

<file path=ppt/tags/tag130.xml><?xml version="1.0" encoding="utf-8"?>
<p:tagLst xmlns:a="http://schemas.openxmlformats.org/drawingml/2006/main" xmlns:r="http://schemas.openxmlformats.org/officeDocument/2006/relationships" xmlns:p="http://schemas.openxmlformats.org/presentationml/2006/main">
  <p:tag name="KSO_WM_DIAGRAM_VIRTUALLY_FRAME" val="{&quot;height&quot;:482.8,&quot;left&quot;:79.75,&quot;top&quot;:85.45,&quot;width&quot;:796.3507874015747}"/>
</p:tagLst>
</file>

<file path=ppt/tags/tag131.xml><?xml version="1.0" encoding="utf-8"?>
<p:tagLst xmlns:a="http://schemas.openxmlformats.org/drawingml/2006/main" xmlns:r="http://schemas.openxmlformats.org/officeDocument/2006/relationships" xmlns:p="http://schemas.openxmlformats.org/presentationml/2006/main">
  <p:tag name="KSO_WM_DIAGRAM_VIRTUALLY_FRAME" val="{&quot;height&quot;:482.8,&quot;left&quot;:79.75,&quot;top&quot;:85.45,&quot;width&quot;:796.3507874015747}"/>
</p:tagLst>
</file>

<file path=ppt/tags/tag132.xml><?xml version="1.0" encoding="utf-8"?>
<p:tagLst xmlns:a="http://schemas.openxmlformats.org/drawingml/2006/main" xmlns:r="http://schemas.openxmlformats.org/officeDocument/2006/relationships" xmlns:p="http://schemas.openxmlformats.org/presentationml/2006/main">
  <p:tag name="KSO_WM_DIAGRAM_VIRTUALLY_FRAME" val="{&quot;height&quot;:482.8,&quot;left&quot;:79.75,&quot;top&quot;:85.45,&quot;width&quot;:796.3507874015747}"/>
</p:tagLst>
</file>

<file path=ppt/tags/tag133.xml><?xml version="1.0" encoding="utf-8"?>
<p:tagLst xmlns:a="http://schemas.openxmlformats.org/drawingml/2006/main" xmlns:r="http://schemas.openxmlformats.org/officeDocument/2006/relationships" xmlns:p="http://schemas.openxmlformats.org/presentationml/2006/main">
  <p:tag name="KSO_WM_DIAGRAM_VIRTUALLY_FRAME" val="{&quot;height&quot;:482.8,&quot;left&quot;:79.75,&quot;top&quot;:85.45,&quot;width&quot;:796.3507874015747}"/>
</p:tagLst>
</file>

<file path=ppt/tags/tag13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135.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3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13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13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13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4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14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14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14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144.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4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14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147.xml><?xml version="1.0" encoding="utf-8"?>
<p:tagLst xmlns:a="http://schemas.openxmlformats.org/drawingml/2006/main" xmlns:r="http://schemas.openxmlformats.org/officeDocument/2006/relationships" xmlns:p="http://schemas.openxmlformats.org/presentationml/2006/main">
  <p:tag name="KSO_WM_DIAGRAM_VIRTUALLY_FRAME" val="{&quot;height&quot;:386.2688188976378,&quot;left&quot;:42.8,&quot;top&quot;:109.13118110236219,&quot;width&quot;:874.85}"/>
</p:tagLst>
</file>

<file path=ppt/tags/tag148.xml><?xml version="1.0" encoding="utf-8"?>
<p:tagLst xmlns:a="http://schemas.openxmlformats.org/drawingml/2006/main" xmlns:r="http://schemas.openxmlformats.org/officeDocument/2006/relationships" xmlns:p="http://schemas.openxmlformats.org/presentationml/2006/main">
  <p:tag name="KSO_WM_DIAGRAM_VIRTUALLY_FRAME" val="{&quot;height&quot;:386.2688188976378,&quot;left&quot;:42.8,&quot;top&quot;:109.13118110236219,&quot;width&quot;:874.85}"/>
</p:tagLst>
</file>

<file path=ppt/tags/tag149.xml><?xml version="1.0" encoding="utf-8"?>
<p:tagLst xmlns:a="http://schemas.openxmlformats.org/drawingml/2006/main" xmlns:r="http://schemas.openxmlformats.org/officeDocument/2006/relationships" xmlns:p="http://schemas.openxmlformats.org/presentationml/2006/main">
  <p:tag name="KSO_WM_DIAGRAM_VIRTUALLY_FRAME" val="{&quot;height&quot;:386.2688188976378,&quot;left&quot;:42.8,&quot;top&quot;:109.13118110236219,&quot;width&quot;:874.85}"/>
</p:tagLst>
</file>

<file path=ppt/tags/tag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50.xml><?xml version="1.0" encoding="utf-8"?>
<p:tagLst xmlns:a="http://schemas.openxmlformats.org/drawingml/2006/main" xmlns:r="http://schemas.openxmlformats.org/officeDocument/2006/relationships" xmlns:p="http://schemas.openxmlformats.org/presentationml/2006/main">
  <p:tag name="KSO_WM_DIAGRAM_VIRTUALLY_FRAME" val="{&quot;height&quot;:386.2688188976378,&quot;left&quot;:42.8,&quot;top&quot;:109.13118110236219,&quot;width&quot;:874.85}"/>
</p:tagLst>
</file>

<file path=ppt/tags/tag151.xml><?xml version="1.0" encoding="utf-8"?>
<p:tagLst xmlns:a="http://schemas.openxmlformats.org/drawingml/2006/main" xmlns:r="http://schemas.openxmlformats.org/officeDocument/2006/relationships" xmlns:p="http://schemas.openxmlformats.org/presentationml/2006/main">
  <p:tag name="KSO_WM_DIAGRAM_VIRTUALLY_FRAME" val="{&quot;height&quot;:386.2688188976378,&quot;left&quot;:42.8,&quot;top&quot;:109.13118110236219,&quot;width&quot;:874.85}"/>
</p:tagLst>
</file>

<file path=ppt/tags/tag152.xml><?xml version="1.0" encoding="utf-8"?>
<p:tagLst xmlns:a="http://schemas.openxmlformats.org/drawingml/2006/main" xmlns:r="http://schemas.openxmlformats.org/officeDocument/2006/relationships" xmlns:p="http://schemas.openxmlformats.org/presentationml/2006/main">
  <p:tag name="KSO_WM_DIAGRAM_VIRTUALLY_FRAME" val="{&quot;height&quot;:386.2688188976378,&quot;left&quot;:42.8,&quot;top&quot;:109.13118110236219,&quot;width&quot;:874.85}"/>
</p:tagLst>
</file>

<file path=ppt/tags/tag153.xml><?xml version="1.0" encoding="utf-8"?>
<p:tagLst xmlns:a="http://schemas.openxmlformats.org/drawingml/2006/main" xmlns:r="http://schemas.openxmlformats.org/officeDocument/2006/relationships" xmlns:p="http://schemas.openxmlformats.org/presentationml/2006/main">
  <p:tag name="KSO_WM_DIAGRAM_VIRTUALLY_FRAME" val="{&quot;height&quot;:386.2688188976378,&quot;left&quot;:42.8,&quot;top&quot;:109.13118110236219,&quot;width&quot;:874.85}"/>
</p:tagLst>
</file>

<file path=ppt/tags/tag154.xml><?xml version="1.0" encoding="utf-8"?>
<p:tagLst xmlns:a="http://schemas.openxmlformats.org/drawingml/2006/main" xmlns:r="http://schemas.openxmlformats.org/officeDocument/2006/relationships" xmlns:p="http://schemas.openxmlformats.org/presentationml/2006/main">
  <p:tag name="KSO_WM_DIAGRAM_VIRTUALLY_FRAME" val="{&quot;height&quot;:386.2688188976378,&quot;left&quot;:42.8,&quot;top&quot;:109.13118110236219,&quot;width&quot;:874.85}"/>
</p:tagLst>
</file>

<file path=ppt/tags/tag155.xml><?xml version="1.0" encoding="utf-8"?>
<p:tagLst xmlns:a="http://schemas.openxmlformats.org/drawingml/2006/main" xmlns:r="http://schemas.openxmlformats.org/officeDocument/2006/relationships" xmlns:p="http://schemas.openxmlformats.org/presentationml/2006/main">
  <p:tag name="KSO_WM_DIAGRAM_VIRTUALLY_FRAME" val="{&quot;height&quot;:386.2688188976378,&quot;left&quot;:42.8,&quot;top&quot;:109.13118110236219,&quot;width&quot;:874.85}"/>
</p:tagLst>
</file>

<file path=ppt/tags/tag156.xml><?xml version="1.0" encoding="utf-8"?>
<p:tagLst xmlns:a="http://schemas.openxmlformats.org/drawingml/2006/main" xmlns:r="http://schemas.openxmlformats.org/officeDocument/2006/relationships" xmlns:p="http://schemas.openxmlformats.org/presentationml/2006/main">
  <p:tag name="KSO_WM_DIAGRAM_VIRTUALLY_FRAME" val="{&quot;height&quot;:386.2688188976378,&quot;left&quot;:42.8,&quot;top&quot;:109.13118110236219,&quot;width&quot;:874.85}"/>
</p:tagLst>
</file>

<file path=ppt/tags/tag157.xml><?xml version="1.0" encoding="utf-8"?>
<p:tagLst xmlns:a="http://schemas.openxmlformats.org/drawingml/2006/main" xmlns:r="http://schemas.openxmlformats.org/officeDocument/2006/relationships" xmlns:p="http://schemas.openxmlformats.org/presentationml/2006/main">
  <p:tag name="KSO_WM_DIAGRAM_VIRTUALLY_FRAME" val="{&quot;height&quot;:386.2688188976378,&quot;left&quot;:42.8,&quot;top&quot;:109.13118110236219,&quot;width&quot;:874.85}"/>
</p:tagLst>
</file>

<file path=ppt/tags/tag158.xml><?xml version="1.0" encoding="utf-8"?>
<p:tagLst xmlns:a="http://schemas.openxmlformats.org/drawingml/2006/main" xmlns:r="http://schemas.openxmlformats.org/officeDocument/2006/relationships" xmlns:p="http://schemas.openxmlformats.org/presentationml/2006/main">
  <p:tag name="KSO_WM_DIAGRAM_VIRTUALLY_FRAME" val="{&quot;height&quot;:386.2688188976378,&quot;left&quot;:42.8,&quot;top&quot;:109.13118110236219,&quot;width&quot;:874.85}"/>
</p:tagLst>
</file>

<file path=ppt/tags/tag159.xml><?xml version="1.0" encoding="utf-8"?>
<p:tagLst xmlns:a="http://schemas.openxmlformats.org/drawingml/2006/main" xmlns:r="http://schemas.openxmlformats.org/officeDocument/2006/relationships" xmlns:p="http://schemas.openxmlformats.org/presentationml/2006/main">
  <p:tag name="KSO_WM_DIAGRAM_VIRTUALLY_FRAME" val="{&quot;height&quot;:386.2688188976378,&quot;left&quot;:42.8,&quot;top&quot;:109.13118110236219,&quot;width&quot;:874.85}"/>
</p:tagLst>
</file>

<file path=ppt/tags/tag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6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161.xml><?xml version="1.0" encoding="utf-8"?>
<p:tagLst xmlns:a="http://schemas.openxmlformats.org/drawingml/2006/main" xmlns:r="http://schemas.openxmlformats.org/officeDocument/2006/relationships" xmlns:p="http://schemas.openxmlformats.org/presentationml/2006/main">
  <p:tag name="KSO_WM_DIAGRAM_VIRTUALLY_FRAME" val="{&quot;height&quot;:383.5188188976378,&quot;left&quot;:47.5,&quot;top&quot;:99.13118110236219,&quot;width&quot;:869.15}"/>
</p:tagLst>
</file>

<file path=ppt/tags/tag162.xml><?xml version="1.0" encoding="utf-8"?>
<p:tagLst xmlns:a="http://schemas.openxmlformats.org/drawingml/2006/main" xmlns:r="http://schemas.openxmlformats.org/officeDocument/2006/relationships" xmlns:p="http://schemas.openxmlformats.org/presentationml/2006/main">
  <p:tag name="KSO_WM_DIAGRAM_VIRTUALLY_FRAME" val="{&quot;height&quot;:383.5188188976378,&quot;left&quot;:47.5,&quot;top&quot;:99.13118110236219,&quot;width&quot;:869.15}"/>
</p:tagLst>
</file>

<file path=ppt/tags/tag163.xml><?xml version="1.0" encoding="utf-8"?>
<p:tagLst xmlns:a="http://schemas.openxmlformats.org/drawingml/2006/main" xmlns:r="http://schemas.openxmlformats.org/officeDocument/2006/relationships" xmlns:p="http://schemas.openxmlformats.org/presentationml/2006/main">
  <p:tag name="KSO_WM_DIAGRAM_VIRTUALLY_FRAME" val="{&quot;height&quot;:383.5188188976378,&quot;left&quot;:47.5,&quot;top&quot;:99.13118110236219,&quot;width&quot;:869.15}"/>
</p:tagLst>
</file>

<file path=ppt/tags/tag164.xml><?xml version="1.0" encoding="utf-8"?>
<p:tagLst xmlns:a="http://schemas.openxmlformats.org/drawingml/2006/main" xmlns:r="http://schemas.openxmlformats.org/officeDocument/2006/relationships" xmlns:p="http://schemas.openxmlformats.org/presentationml/2006/main">
  <p:tag name="KSO_WM_DIAGRAM_VIRTUALLY_FRAME" val="{&quot;height&quot;:383.5188188976378,&quot;left&quot;:47.5,&quot;top&quot;:99.13118110236219,&quot;width&quot;:869.15}"/>
</p:tagLst>
</file>

<file path=ppt/tags/tag165.xml><?xml version="1.0" encoding="utf-8"?>
<p:tagLst xmlns:a="http://schemas.openxmlformats.org/drawingml/2006/main" xmlns:r="http://schemas.openxmlformats.org/officeDocument/2006/relationships" xmlns:p="http://schemas.openxmlformats.org/presentationml/2006/main">
  <p:tag name="KSO_WM_DIAGRAM_VIRTUALLY_FRAME" val="{&quot;height&quot;:383.5188188976378,&quot;left&quot;:47.5,&quot;top&quot;:99.13118110236219,&quot;width&quot;:869.15}"/>
</p:tagLst>
</file>

<file path=ppt/tags/tag166.xml><?xml version="1.0" encoding="utf-8"?>
<p:tagLst xmlns:a="http://schemas.openxmlformats.org/drawingml/2006/main" xmlns:r="http://schemas.openxmlformats.org/officeDocument/2006/relationships" xmlns:p="http://schemas.openxmlformats.org/presentationml/2006/main">
  <p:tag name="KSO_WM_DIAGRAM_VIRTUALLY_FRAME" val="{&quot;height&quot;:383.5188188976378,&quot;left&quot;:47.5,&quot;top&quot;:99.13118110236219,&quot;width&quot;:869.15}"/>
</p:tagLst>
</file>

<file path=ppt/tags/tag167.xml><?xml version="1.0" encoding="utf-8"?>
<p:tagLst xmlns:a="http://schemas.openxmlformats.org/drawingml/2006/main" xmlns:r="http://schemas.openxmlformats.org/officeDocument/2006/relationships" xmlns:p="http://schemas.openxmlformats.org/presentationml/2006/main">
  <p:tag name="KSO_WM_DIAGRAM_VIRTUALLY_FRAME" val="{&quot;height&quot;:383.5188188976378,&quot;left&quot;:47.5,&quot;top&quot;:99.13118110236219,&quot;width&quot;:869.15}"/>
</p:tagLst>
</file>

<file path=ppt/tags/tag168.xml><?xml version="1.0" encoding="utf-8"?>
<p:tagLst xmlns:a="http://schemas.openxmlformats.org/drawingml/2006/main" xmlns:r="http://schemas.openxmlformats.org/officeDocument/2006/relationships" xmlns:p="http://schemas.openxmlformats.org/presentationml/2006/main">
  <p:tag name="KSO_WM_DIAGRAM_VIRTUALLY_FRAME" val="{&quot;height&quot;:383.5188188976378,&quot;left&quot;:47.5,&quot;top&quot;:99.13118110236219,&quot;width&quot;:869.15}"/>
</p:tagLst>
</file>

<file path=ppt/tags/tag169.xml><?xml version="1.0" encoding="utf-8"?>
<p:tagLst xmlns:a="http://schemas.openxmlformats.org/drawingml/2006/main" xmlns:r="http://schemas.openxmlformats.org/officeDocument/2006/relationships" xmlns:p="http://schemas.openxmlformats.org/presentationml/2006/main">
  <p:tag name="KSO_WM_DIAGRAM_VIRTUALLY_FRAME" val="{&quot;height&quot;:383.5188188976378,&quot;left&quot;:47.5,&quot;top&quot;:99.13118110236219,&quot;width&quot;:869.15}"/>
</p:tagLst>
</file>

<file path=ppt/tags/tag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70.xml><?xml version="1.0" encoding="utf-8"?>
<p:tagLst xmlns:a="http://schemas.openxmlformats.org/drawingml/2006/main" xmlns:r="http://schemas.openxmlformats.org/officeDocument/2006/relationships" xmlns:p="http://schemas.openxmlformats.org/presentationml/2006/main">
  <p:tag name="KSO_WM_DIAGRAM_VIRTUALLY_FRAME" val="{&quot;height&quot;:383.5188188976378,&quot;left&quot;:47.5,&quot;top&quot;:99.13118110236219,&quot;width&quot;:869.15}"/>
</p:tagLst>
</file>

<file path=ppt/tags/tag171.xml><?xml version="1.0" encoding="utf-8"?>
<p:tagLst xmlns:a="http://schemas.openxmlformats.org/drawingml/2006/main" xmlns:r="http://schemas.openxmlformats.org/officeDocument/2006/relationships" xmlns:p="http://schemas.openxmlformats.org/presentationml/2006/main">
  <p:tag name="KSO_WM_DIAGRAM_VIRTUALLY_FRAME" val="{&quot;height&quot;:383.5188188976378,&quot;left&quot;:47.5,&quot;top&quot;:99.13118110236219,&quot;width&quot;:869.15}"/>
</p:tagLst>
</file>

<file path=ppt/tags/tag172.xml><?xml version="1.0" encoding="utf-8"?>
<p:tagLst xmlns:a="http://schemas.openxmlformats.org/drawingml/2006/main" xmlns:r="http://schemas.openxmlformats.org/officeDocument/2006/relationships" xmlns:p="http://schemas.openxmlformats.org/presentationml/2006/main">
  <p:tag name="KSO_WM_DIAGRAM_VIRTUALLY_FRAME" val="{&quot;height&quot;:383.5188188976378,&quot;left&quot;:47.5,&quot;top&quot;:99.13118110236219,&quot;width&quot;:869.15}"/>
</p:tagLst>
</file>

<file path=ppt/tags/tag173.xml><?xml version="1.0" encoding="utf-8"?>
<p:tagLst xmlns:a="http://schemas.openxmlformats.org/drawingml/2006/main" xmlns:r="http://schemas.openxmlformats.org/officeDocument/2006/relationships" xmlns:p="http://schemas.openxmlformats.org/presentationml/2006/main">
  <p:tag name="KSO_WM_DIAGRAM_VIRTUALLY_FRAME" val="{&quot;height&quot;:383.5188188976378,&quot;left&quot;:47.5,&quot;top&quot;:99.13118110236219,&quot;width&quot;:869.15}"/>
</p:tagLst>
</file>

<file path=ppt/tags/tag174.xml><?xml version="1.0" encoding="utf-8"?>
<p:tagLst xmlns:a="http://schemas.openxmlformats.org/drawingml/2006/main" xmlns:r="http://schemas.openxmlformats.org/officeDocument/2006/relationships" xmlns:p="http://schemas.openxmlformats.org/presentationml/2006/main">
  <p:tag name="KSO_WM_DIAGRAM_VIRTUALLY_FRAME" val="{&quot;height&quot;:383.5188188976378,&quot;left&quot;:47.5,&quot;top&quot;:99.13118110236219,&quot;width&quot;:869.15}"/>
</p:tagLst>
</file>

<file path=ppt/tags/tag175.xml><?xml version="1.0" encoding="utf-8"?>
<p:tagLst xmlns:a="http://schemas.openxmlformats.org/drawingml/2006/main" xmlns:r="http://schemas.openxmlformats.org/officeDocument/2006/relationships" xmlns:p="http://schemas.openxmlformats.org/presentationml/2006/main">
  <p:tag name="KSO_WM_DIAGRAM_VIRTUALLY_FRAME" val="{&quot;height&quot;:383.5188188976378,&quot;left&quot;:47.5,&quot;top&quot;:99.13118110236219,&quot;width&quot;:869.15}"/>
</p:tagLst>
</file>

<file path=ppt/tags/tag176.xml><?xml version="1.0" encoding="utf-8"?>
<p:tagLst xmlns:a="http://schemas.openxmlformats.org/drawingml/2006/main" xmlns:r="http://schemas.openxmlformats.org/officeDocument/2006/relationships" xmlns:p="http://schemas.openxmlformats.org/presentationml/2006/main">
  <p:tag name="KSO_WM_DIAGRAM_VIRTUALLY_FRAME" val="{&quot;height&quot;:383.5188188976378,&quot;left&quot;:47.5,&quot;top&quot;:99.13118110236219,&quot;width&quot;:869.15}"/>
</p:tagLst>
</file>

<file path=ppt/tags/tag177.xml><?xml version="1.0" encoding="utf-8"?>
<p:tagLst xmlns:a="http://schemas.openxmlformats.org/drawingml/2006/main" xmlns:r="http://schemas.openxmlformats.org/officeDocument/2006/relationships" xmlns:p="http://schemas.openxmlformats.org/presentationml/2006/main">
  <p:tag name="KSO_WM_DIAGRAM_VIRTUALLY_FRAME" val="{&quot;height&quot;:383.5188188976378,&quot;left&quot;:47.5,&quot;top&quot;:99.13118110236219,&quot;width&quot;:869.15}"/>
</p:tagLst>
</file>

<file path=ppt/tags/tag178.xml><?xml version="1.0" encoding="utf-8"?>
<p:tagLst xmlns:a="http://schemas.openxmlformats.org/drawingml/2006/main" xmlns:r="http://schemas.openxmlformats.org/officeDocument/2006/relationships" xmlns:p="http://schemas.openxmlformats.org/presentationml/2006/main">
  <p:tag name="KSO_WM_DIAGRAM_VIRTUALLY_FRAME" val="{&quot;height&quot;:383.5188188976378,&quot;left&quot;:47.5,&quot;top&quot;:99.13118110236219,&quot;width&quot;:869.15}"/>
</p:tagLst>
</file>

<file path=ppt/tags/tag179.xml><?xml version="1.0" encoding="utf-8"?>
<p:tagLst xmlns:a="http://schemas.openxmlformats.org/drawingml/2006/main" xmlns:r="http://schemas.openxmlformats.org/officeDocument/2006/relationships" xmlns:p="http://schemas.openxmlformats.org/presentationml/2006/main">
  <p:tag name="KSO_WM_DIAGRAM_VIRTUALLY_FRAME" val="{&quot;height&quot;:383.5188188976378,&quot;left&quot;:47.5,&quot;top&quot;:99.13118110236219,&quot;width&quot;:869.15}"/>
</p:tagLst>
</file>

<file path=ppt/tags/tag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8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181.xml><?xml version="1.0" encoding="utf-8"?>
<p:tagLst xmlns:a="http://schemas.openxmlformats.org/drawingml/2006/main" xmlns:r="http://schemas.openxmlformats.org/officeDocument/2006/relationships" xmlns:p="http://schemas.openxmlformats.org/presentationml/2006/main">
  <p:tag name="KSO_WM_DIAGRAM_VIRTUALLY_FRAME" val="{&quot;height&quot;:447.91881889763783,&quot;left&quot;:53.45,&quot;top&quot;:78.4811811023622,&quot;width&quot;:864.6}"/>
</p:tagLst>
</file>

<file path=ppt/tags/tag182.xml><?xml version="1.0" encoding="utf-8"?>
<p:tagLst xmlns:a="http://schemas.openxmlformats.org/drawingml/2006/main" xmlns:r="http://schemas.openxmlformats.org/officeDocument/2006/relationships" xmlns:p="http://schemas.openxmlformats.org/presentationml/2006/main">
  <p:tag name="KSO_WM_DIAGRAM_VIRTUALLY_FRAME" val="{&quot;height&quot;:447.91881889763783,&quot;left&quot;:53.45,&quot;top&quot;:78.4811811023622,&quot;width&quot;:864.6}"/>
</p:tagLst>
</file>

<file path=ppt/tags/tag183.xml><?xml version="1.0" encoding="utf-8"?>
<p:tagLst xmlns:a="http://schemas.openxmlformats.org/drawingml/2006/main" xmlns:r="http://schemas.openxmlformats.org/officeDocument/2006/relationships" xmlns:p="http://schemas.openxmlformats.org/presentationml/2006/main">
  <p:tag name="KSO_WM_DIAGRAM_VIRTUALLY_FRAME" val="{&quot;height&quot;:447.91881889763783,&quot;left&quot;:53.45,&quot;top&quot;:78.4811811023622,&quot;width&quot;:864.6}"/>
</p:tagLst>
</file>

<file path=ppt/tags/tag184.xml><?xml version="1.0" encoding="utf-8"?>
<p:tagLst xmlns:a="http://schemas.openxmlformats.org/drawingml/2006/main" xmlns:r="http://schemas.openxmlformats.org/officeDocument/2006/relationships" xmlns:p="http://schemas.openxmlformats.org/presentationml/2006/main">
  <p:tag name="KSO_WM_DIAGRAM_VIRTUALLY_FRAME" val="{&quot;height&quot;:447.91881889763783,&quot;left&quot;:53.45,&quot;top&quot;:78.4811811023622,&quot;width&quot;:864.6}"/>
</p:tagLst>
</file>

<file path=ppt/tags/tag185.xml><?xml version="1.0" encoding="utf-8"?>
<p:tagLst xmlns:a="http://schemas.openxmlformats.org/drawingml/2006/main" xmlns:r="http://schemas.openxmlformats.org/officeDocument/2006/relationships" xmlns:p="http://schemas.openxmlformats.org/presentationml/2006/main">
  <p:tag name="KSO_WM_DIAGRAM_VIRTUALLY_FRAME" val="{&quot;height&quot;:447.91881889763783,&quot;left&quot;:53.45,&quot;top&quot;:78.4811811023622,&quot;width&quot;:864.6}"/>
</p:tagLst>
</file>

<file path=ppt/tags/tag186.xml><?xml version="1.0" encoding="utf-8"?>
<p:tagLst xmlns:a="http://schemas.openxmlformats.org/drawingml/2006/main" xmlns:r="http://schemas.openxmlformats.org/officeDocument/2006/relationships" xmlns:p="http://schemas.openxmlformats.org/presentationml/2006/main">
  <p:tag name="KSO_WM_DIAGRAM_VIRTUALLY_FRAME" val="{&quot;height&quot;:447.91881889763783,&quot;left&quot;:53.45,&quot;top&quot;:78.4811811023622,&quot;width&quot;:864.6}"/>
</p:tagLst>
</file>

<file path=ppt/tags/tag187.xml><?xml version="1.0" encoding="utf-8"?>
<p:tagLst xmlns:a="http://schemas.openxmlformats.org/drawingml/2006/main" xmlns:r="http://schemas.openxmlformats.org/officeDocument/2006/relationships" xmlns:p="http://schemas.openxmlformats.org/presentationml/2006/main">
  <p:tag name="KSO_WM_DIAGRAM_VIRTUALLY_FRAME" val="{&quot;height&quot;:447.91881889763783,&quot;left&quot;:53.45,&quot;top&quot;:78.4811811023622,&quot;width&quot;:864.6}"/>
</p:tagLst>
</file>

<file path=ppt/tags/tag188.xml><?xml version="1.0" encoding="utf-8"?>
<p:tagLst xmlns:a="http://schemas.openxmlformats.org/drawingml/2006/main" xmlns:r="http://schemas.openxmlformats.org/officeDocument/2006/relationships" xmlns:p="http://schemas.openxmlformats.org/presentationml/2006/main">
  <p:tag name="KSO_WM_DIAGRAM_VIRTUALLY_FRAME" val="{&quot;height&quot;:447.91881889763783,&quot;left&quot;:53.45,&quot;top&quot;:78.4811811023622,&quot;width&quot;:864.6}"/>
</p:tagLst>
</file>

<file path=ppt/tags/tag189.xml><?xml version="1.0" encoding="utf-8"?>
<p:tagLst xmlns:a="http://schemas.openxmlformats.org/drawingml/2006/main" xmlns:r="http://schemas.openxmlformats.org/officeDocument/2006/relationships" xmlns:p="http://schemas.openxmlformats.org/presentationml/2006/main">
  <p:tag name="KSO_WM_DIAGRAM_VIRTUALLY_FRAME" val="{&quot;height&quot;:447.91881889763783,&quot;left&quot;:53.45,&quot;top&quot;:78.4811811023622,&quot;width&quot;:864.6}"/>
</p:tagLst>
</file>

<file path=ppt/tags/tag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90.xml><?xml version="1.0" encoding="utf-8"?>
<p:tagLst xmlns:a="http://schemas.openxmlformats.org/drawingml/2006/main" xmlns:r="http://schemas.openxmlformats.org/officeDocument/2006/relationships" xmlns:p="http://schemas.openxmlformats.org/presentationml/2006/main">
  <p:tag name="KSO_WM_DIAGRAM_VIRTUALLY_FRAME" val="{&quot;height&quot;:447.91881889763783,&quot;left&quot;:53.45,&quot;top&quot;:78.4811811023622,&quot;width&quot;:864.6}"/>
</p:tagLst>
</file>

<file path=ppt/tags/tag191.xml><?xml version="1.0" encoding="utf-8"?>
<p:tagLst xmlns:a="http://schemas.openxmlformats.org/drawingml/2006/main" xmlns:r="http://schemas.openxmlformats.org/officeDocument/2006/relationships" xmlns:p="http://schemas.openxmlformats.org/presentationml/2006/main">
  <p:tag name="KSO_WM_DIAGRAM_VIRTUALLY_FRAME" val="{&quot;height&quot;:447.91881889763783,&quot;left&quot;:53.45,&quot;top&quot;:78.4811811023622,&quot;width&quot;:864.6}"/>
</p:tagLst>
</file>

<file path=ppt/tags/tag192.xml><?xml version="1.0" encoding="utf-8"?>
<p:tagLst xmlns:a="http://schemas.openxmlformats.org/drawingml/2006/main" xmlns:r="http://schemas.openxmlformats.org/officeDocument/2006/relationships" xmlns:p="http://schemas.openxmlformats.org/presentationml/2006/main">
  <p:tag name="KSO_WM_DIAGRAM_VIRTUALLY_FRAME" val="{&quot;height&quot;:447.91881889763783,&quot;left&quot;:53.45,&quot;top&quot;:78.4811811023622,&quot;width&quot;:864.6}"/>
</p:tagLst>
</file>

<file path=ppt/tags/tag193.xml><?xml version="1.0" encoding="utf-8"?>
<p:tagLst xmlns:a="http://schemas.openxmlformats.org/drawingml/2006/main" xmlns:r="http://schemas.openxmlformats.org/officeDocument/2006/relationships" xmlns:p="http://schemas.openxmlformats.org/presentationml/2006/main">
  <p:tag name="KSO_WM_DIAGRAM_VIRTUALLY_FRAME" val="{&quot;height&quot;:447.91881889763783,&quot;left&quot;:53.45,&quot;top&quot;:78.4811811023622,&quot;width&quot;:864.6}"/>
</p:tagLst>
</file>

<file path=ppt/tags/tag194.xml><?xml version="1.0" encoding="utf-8"?>
<p:tagLst xmlns:a="http://schemas.openxmlformats.org/drawingml/2006/main" xmlns:r="http://schemas.openxmlformats.org/officeDocument/2006/relationships" xmlns:p="http://schemas.openxmlformats.org/presentationml/2006/main">
  <p:tag name="KSO_WM_DIAGRAM_VIRTUALLY_FRAME" val="{&quot;height&quot;:447.91881889763783,&quot;left&quot;:53.45,&quot;top&quot;:78.4811811023622,&quot;width&quot;:864.6}"/>
</p:tagLst>
</file>

<file path=ppt/tags/tag195.xml><?xml version="1.0" encoding="utf-8"?>
<p:tagLst xmlns:a="http://schemas.openxmlformats.org/drawingml/2006/main" xmlns:r="http://schemas.openxmlformats.org/officeDocument/2006/relationships" xmlns:p="http://schemas.openxmlformats.org/presentationml/2006/main">
  <p:tag name="KSO_WM_DIAGRAM_VIRTUALLY_FRAME" val="{&quot;height&quot;:447.91881889763783,&quot;left&quot;:53.45,&quot;top&quot;:78.4811811023622,&quot;width&quot;:864.6}"/>
</p:tagLst>
</file>

<file path=ppt/tags/tag196.xml><?xml version="1.0" encoding="utf-8"?>
<p:tagLst xmlns:a="http://schemas.openxmlformats.org/drawingml/2006/main" xmlns:r="http://schemas.openxmlformats.org/officeDocument/2006/relationships" xmlns:p="http://schemas.openxmlformats.org/presentationml/2006/main">
  <p:tag name="KSO_WM_DIAGRAM_VIRTUALLY_FRAME" val="{&quot;height&quot;:447.91881889763783,&quot;left&quot;:53.45,&quot;top&quot;:78.4811811023622,&quot;width&quot;:864.6}"/>
</p:tagLst>
</file>

<file path=ppt/tags/tag197.xml><?xml version="1.0" encoding="utf-8"?>
<p:tagLst xmlns:a="http://schemas.openxmlformats.org/drawingml/2006/main" xmlns:r="http://schemas.openxmlformats.org/officeDocument/2006/relationships" xmlns:p="http://schemas.openxmlformats.org/presentationml/2006/main">
  <p:tag name="KSO_WM_DIAGRAM_VIRTUALLY_FRAME" val="{&quot;height&quot;:447.91881889763783,&quot;left&quot;:53.45,&quot;top&quot;:78.4811811023622,&quot;width&quot;:864.6}"/>
</p:tagLst>
</file>

<file path=ppt/tags/tag198.xml><?xml version="1.0" encoding="utf-8"?>
<p:tagLst xmlns:a="http://schemas.openxmlformats.org/drawingml/2006/main" xmlns:r="http://schemas.openxmlformats.org/officeDocument/2006/relationships" xmlns:p="http://schemas.openxmlformats.org/presentationml/2006/main">
  <p:tag name="KSO_WM_DIAGRAM_VIRTUALLY_FRAME" val="{&quot;height&quot;:447.91881889763783,&quot;left&quot;:53.45,&quot;top&quot;:78.4811811023622,&quot;width&quot;:864.6}"/>
</p:tagLst>
</file>

<file path=ppt/tags/tag199.xml><?xml version="1.0" encoding="utf-8"?>
<p:tagLst xmlns:a="http://schemas.openxmlformats.org/drawingml/2006/main" xmlns:r="http://schemas.openxmlformats.org/officeDocument/2006/relationships" xmlns:p="http://schemas.openxmlformats.org/presentationml/2006/main">
  <p:tag name="KSO_WM_DIAGRAM_VIRTUALLY_FRAME" val="{&quot;height&quot;:447.91881889763783,&quot;left&quot;:53.45,&quot;top&quot;:78.4811811023622,&quot;width&quot;:864.6}"/>
</p:tagLst>
</file>

<file path=ppt/tags/tag2.xml><?xml version="1.0" encoding="utf-8"?>
<p:tagLst xmlns:a="http://schemas.openxmlformats.org/drawingml/2006/main" xmlns:r="http://schemas.openxmlformats.org/officeDocument/2006/relationships"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00.xml><?xml version="1.0" encoding="utf-8"?>
<p:tagLst xmlns:a="http://schemas.openxmlformats.org/drawingml/2006/main" xmlns:r="http://schemas.openxmlformats.org/officeDocument/2006/relationships" xmlns:p="http://schemas.openxmlformats.org/presentationml/2006/main">
  <p:tag name="KSO_WM_DIAGRAM_VIRTUALLY_FRAME" val="{&quot;height&quot;:447.91881889763783,&quot;left&quot;:53.45,&quot;top&quot;:78.4811811023622,&quot;width&quot;:864.6}"/>
</p:tagLst>
</file>

<file path=ppt/tags/tag201.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4.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10796,&quot;width&quot;:12706}"/>
</p:tagLst>
</file>

<file path=ppt/tags/tag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49.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5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51.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6641,&quot;width&quot;:6641}"/>
</p:tagLst>
</file>

<file path=ppt/tags/tag52.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5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5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5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5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5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5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5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6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6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6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6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65.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6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6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6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6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7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7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7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7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7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75.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7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77.xml><?xml version="1.0" encoding="utf-8"?>
<p:tagLst xmlns:a="http://schemas.openxmlformats.org/drawingml/2006/main" xmlns:r="http://schemas.openxmlformats.org/officeDocument/2006/relationships" xmlns:p="http://schemas.openxmlformats.org/presentationml/2006/main">
  <p:tag name="KSO_WM_DIAGRAM_VIRTUALLY_FRAME" val="{&quot;height&quot;:482.8,&quot;left&quot;:79.75,&quot;top&quot;:85.45,&quot;width&quot;:796.3507874015747}"/>
</p:tagLst>
</file>

<file path=ppt/tags/tag78.xml><?xml version="1.0" encoding="utf-8"?>
<p:tagLst xmlns:a="http://schemas.openxmlformats.org/drawingml/2006/main" xmlns:r="http://schemas.openxmlformats.org/officeDocument/2006/relationships" xmlns:p="http://schemas.openxmlformats.org/presentationml/2006/main">
  <p:tag name="KSO_WM_DIAGRAM_VIRTUALLY_FRAME" val="{&quot;height&quot;:482.8,&quot;left&quot;:79.75,&quot;top&quot;:85.45,&quot;width&quot;:796.3507874015747}"/>
</p:tagLst>
</file>

<file path=ppt/tags/tag79.xml><?xml version="1.0" encoding="utf-8"?>
<p:tagLst xmlns:a="http://schemas.openxmlformats.org/drawingml/2006/main" xmlns:r="http://schemas.openxmlformats.org/officeDocument/2006/relationships" xmlns:p="http://schemas.openxmlformats.org/presentationml/2006/main">
  <p:tag name="KSO_WM_DIAGRAM_VIRTUALLY_FRAME" val="{&quot;height&quot;:482.8,&quot;left&quot;:79.75,&quot;top&quot;:85.45,&quot;width&quot;:796.3507874015747}"/>
</p:tagLst>
</file>

<file path=ppt/tags/tag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0.xml><?xml version="1.0" encoding="utf-8"?>
<p:tagLst xmlns:a="http://schemas.openxmlformats.org/drawingml/2006/main" xmlns:r="http://schemas.openxmlformats.org/officeDocument/2006/relationships" xmlns:p="http://schemas.openxmlformats.org/presentationml/2006/main">
  <p:tag name="KSO_WM_DIAGRAM_VIRTUALLY_FRAME" val="{&quot;height&quot;:482.8,&quot;left&quot;:79.75,&quot;top&quot;:85.45,&quot;width&quot;:796.3507874015747}"/>
</p:tagLst>
</file>

<file path=ppt/tags/tag81.xml><?xml version="1.0" encoding="utf-8"?>
<p:tagLst xmlns:a="http://schemas.openxmlformats.org/drawingml/2006/main" xmlns:r="http://schemas.openxmlformats.org/officeDocument/2006/relationships" xmlns:p="http://schemas.openxmlformats.org/presentationml/2006/main">
  <p:tag name="KSO_WM_DIAGRAM_VIRTUALLY_FRAME" val="{&quot;height&quot;:482.8,&quot;left&quot;:79.75,&quot;top&quot;:85.45,&quot;width&quot;:796.3507874015747}"/>
</p:tagLst>
</file>

<file path=ppt/tags/tag82.xml><?xml version="1.0" encoding="utf-8"?>
<p:tagLst xmlns:a="http://schemas.openxmlformats.org/drawingml/2006/main" xmlns:r="http://schemas.openxmlformats.org/officeDocument/2006/relationships" xmlns:p="http://schemas.openxmlformats.org/presentationml/2006/main">
  <p:tag name="KSO_WM_DIAGRAM_VIRTUALLY_FRAME" val="{&quot;height&quot;:482.8,&quot;left&quot;:79.75,&quot;top&quot;:85.45,&quot;width&quot;:796.3507874015747}"/>
</p:tagLst>
</file>

<file path=ppt/tags/tag83.xml><?xml version="1.0" encoding="utf-8"?>
<p:tagLst xmlns:a="http://schemas.openxmlformats.org/drawingml/2006/main" xmlns:r="http://schemas.openxmlformats.org/officeDocument/2006/relationships" xmlns:p="http://schemas.openxmlformats.org/presentationml/2006/main">
  <p:tag name="KSO_WM_DIAGRAM_VIRTUALLY_FRAME" val="{&quot;height&quot;:482.8,&quot;left&quot;:79.75,&quot;top&quot;:85.45,&quot;width&quot;:796.3507874015747}"/>
</p:tagLst>
</file>

<file path=ppt/tags/tag84.xml><?xml version="1.0" encoding="utf-8"?>
<p:tagLst xmlns:a="http://schemas.openxmlformats.org/drawingml/2006/main" xmlns:r="http://schemas.openxmlformats.org/officeDocument/2006/relationships" xmlns:p="http://schemas.openxmlformats.org/presentationml/2006/main">
  <p:tag name="KSO_WM_DIAGRAM_VIRTUALLY_FRAME" val="{&quot;height&quot;:482.8,&quot;left&quot;:79.75,&quot;top&quot;:85.45,&quot;width&quot;:796.3507874015747}"/>
</p:tagLst>
</file>

<file path=ppt/tags/tag85.xml><?xml version="1.0" encoding="utf-8"?>
<p:tagLst xmlns:a="http://schemas.openxmlformats.org/drawingml/2006/main" xmlns:r="http://schemas.openxmlformats.org/officeDocument/2006/relationships" xmlns:p="http://schemas.openxmlformats.org/presentationml/2006/main">
  <p:tag name="KSO_WM_DIAGRAM_VIRTUALLY_FRAME" val="{&quot;height&quot;:482.8,&quot;left&quot;:79.75,&quot;top&quot;:85.45,&quot;width&quot;:796.3507874015747}"/>
</p:tagLst>
</file>

<file path=ppt/tags/tag86.xml><?xml version="1.0" encoding="utf-8"?>
<p:tagLst xmlns:a="http://schemas.openxmlformats.org/drawingml/2006/main" xmlns:r="http://schemas.openxmlformats.org/officeDocument/2006/relationships" xmlns:p="http://schemas.openxmlformats.org/presentationml/2006/main">
  <p:tag name="KSO_WM_DIAGRAM_VIRTUALLY_FRAME" val="{&quot;height&quot;:482.8,&quot;left&quot;:79.75,&quot;top&quot;:85.45,&quot;width&quot;:796.3507874015747}"/>
</p:tagLst>
</file>

<file path=ppt/tags/tag87.xml><?xml version="1.0" encoding="utf-8"?>
<p:tagLst xmlns:a="http://schemas.openxmlformats.org/drawingml/2006/main" xmlns:r="http://schemas.openxmlformats.org/officeDocument/2006/relationships" xmlns:p="http://schemas.openxmlformats.org/presentationml/2006/main">
  <p:tag name="KSO_WM_DIAGRAM_VIRTUALLY_FRAME" val="{&quot;height&quot;:482.8,&quot;left&quot;:79.75,&quot;top&quot;:85.45,&quot;width&quot;:796.3507874015747}"/>
</p:tagLst>
</file>

<file path=ppt/tags/tag88.xml><?xml version="1.0" encoding="utf-8"?>
<p:tagLst xmlns:a="http://schemas.openxmlformats.org/drawingml/2006/main" xmlns:r="http://schemas.openxmlformats.org/officeDocument/2006/relationships" xmlns:p="http://schemas.openxmlformats.org/presentationml/2006/main">
  <p:tag name="KSO_WM_DIAGRAM_VIRTUALLY_FRAME" val="{&quot;height&quot;:482.8,&quot;left&quot;:79.75,&quot;top&quot;:85.45,&quot;width&quot;:796.3507874015747}"/>
</p:tagLst>
</file>

<file path=ppt/tags/tag89.xml><?xml version="1.0" encoding="utf-8"?>
<p:tagLst xmlns:a="http://schemas.openxmlformats.org/drawingml/2006/main" xmlns:r="http://schemas.openxmlformats.org/officeDocument/2006/relationships" xmlns:p="http://schemas.openxmlformats.org/presentationml/2006/main">
  <p:tag name="KSO_WM_DIAGRAM_VIRTUALLY_FRAME" val="{&quot;height&quot;:482.8,&quot;left&quot;:79.75,&quot;top&quot;:85.45,&quot;width&quot;:796.3507874015747}"/>
</p:tagLst>
</file>

<file path=ppt/tags/tag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0.xml><?xml version="1.0" encoding="utf-8"?>
<p:tagLst xmlns:a="http://schemas.openxmlformats.org/drawingml/2006/main" xmlns:r="http://schemas.openxmlformats.org/officeDocument/2006/relationships" xmlns:p="http://schemas.openxmlformats.org/presentationml/2006/main">
  <p:tag name="KSO_WM_DIAGRAM_VIRTUALLY_FRAME" val="{&quot;height&quot;:482.8,&quot;left&quot;:79.75,&quot;top&quot;:85.45,&quot;width&quot;:796.3507874015747}"/>
</p:tagLst>
</file>

<file path=ppt/tags/tag91.xml><?xml version="1.0" encoding="utf-8"?>
<p:tagLst xmlns:a="http://schemas.openxmlformats.org/drawingml/2006/main" xmlns:r="http://schemas.openxmlformats.org/officeDocument/2006/relationships" xmlns:p="http://schemas.openxmlformats.org/presentationml/2006/main">
  <p:tag name="KSO_WM_DIAGRAM_VIRTUALLY_FRAME" val="{&quot;height&quot;:482.8,&quot;left&quot;:79.75,&quot;top&quot;:85.45,&quot;width&quot;:796.3507874015747}"/>
</p:tagLst>
</file>

<file path=ppt/tags/tag92.xml><?xml version="1.0" encoding="utf-8"?>
<p:tagLst xmlns:a="http://schemas.openxmlformats.org/drawingml/2006/main" xmlns:r="http://schemas.openxmlformats.org/officeDocument/2006/relationships" xmlns:p="http://schemas.openxmlformats.org/presentationml/2006/main">
  <p:tag name="KSO_WM_DIAGRAM_VIRTUALLY_FRAME" val="{&quot;height&quot;:482.8,&quot;left&quot;:79.75,&quot;top&quot;:85.45,&quot;width&quot;:796.3507874015747}"/>
</p:tagLst>
</file>

<file path=ppt/tags/tag93.xml><?xml version="1.0" encoding="utf-8"?>
<p:tagLst xmlns:a="http://schemas.openxmlformats.org/drawingml/2006/main" xmlns:r="http://schemas.openxmlformats.org/officeDocument/2006/relationships" xmlns:p="http://schemas.openxmlformats.org/presentationml/2006/main">
  <p:tag name="KSO_WM_DIAGRAM_VIRTUALLY_FRAME" val="{&quot;height&quot;:482.8,&quot;left&quot;:79.75,&quot;top&quot;:85.45,&quot;width&quot;:796.3507874015747}"/>
</p:tagLst>
</file>

<file path=ppt/tags/tag94.xml><?xml version="1.0" encoding="utf-8"?>
<p:tagLst xmlns:a="http://schemas.openxmlformats.org/drawingml/2006/main" xmlns:r="http://schemas.openxmlformats.org/officeDocument/2006/relationships" xmlns:p="http://schemas.openxmlformats.org/presentationml/2006/main">
  <p:tag name="KSO_WM_DIAGRAM_VIRTUALLY_FRAME" val="{&quot;height&quot;:482.8,&quot;left&quot;:79.75,&quot;top&quot;:85.45,&quot;width&quot;:796.3507874015747}"/>
</p:tagLst>
</file>

<file path=ppt/tags/tag95.xml><?xml version="1.0" encoding="utf-8"?>
<p:tagLst xmlns:a="http://schemas.openxmlformats.org/drawingml/2006/main" xmlns:r="http://schemas.openxmlformats.org/officeDocument/2006/relationships" xmlns:p="http://schemas.openxmlformats.org/presentationml/2006/main">
  <p:tag name="KSO_WM_DIAGRAM_VIRTUALLY_FRAME" val="{&quot;height&quot;:482.8,&quot;left&quot;:79.75,&quot;top&quot;:85.45,&quot;width&quot;:796.3507874015747}"/>
</p:tagLst>
</file>

<file path=ppt/tags/tag96.xml><?xml version="1.0" encoding="utf-8"?>
<p:tagLst xmlns:a="http://schemas.openxmlformats.org/drawingml/2006/main" xmlns:r="http://schemas.openxmlformats.org/officeDocument/2006/relationships" xmlns:p="http://schemas.openxmlformats.org/presentationml/2006/main">
  <p:tag name="KSO_WM_DIAGRAM_VIRTUALLY_FRAME" val="{&quot;height&quot;:482.8,&quot;left&quot;:79.75,&quot;top&quot;:85.45,&quot;width&quot;:796.3507874015747}"/>
</p:tagLst>
</file>

<file path=ppt/tags/tag97.xml><?xml version="1.0" encoding="utf-8"?>
<p:tagLst xmlns:a="http://schemas.openxmlformats.org/drawingml/2006/main" xmlns:r="http://schemas.openxmlformats.org/officeDocument/2006/relationships" xmlns:p="http://schemas.openxmlformats.org/presentationml/2006/main">
  <p:tag name="KSO_WM_DIAGRAM_VIRTUALLY_FRAME" val="{&quot;height&quot;:482.8,&quot;left&quot;:79.75,&quot;top&quot;:85.45,&quot;width&quot;:796.3507874015747}"/>
</p:tagLst>
</file>

<file path=ppt/tags/tag9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99.xml><?xml version="1.0" encoding="utf-8"?>
<p:tagLst xmlns:a="http://schemas.openxmlformats.org/drawingml/2006/main" xmlns:r="http://schemas.openxmlformats.org/officeDocument/2006/relationships" xmlns:p="http://schemas.openxmlformats.org/presentationml/2006/main">
  <p:tag name="KSO_WM_DIAGRAM_VIRTUALLY_FRAME" val="{&quot;height&quot;:449.55,&quot;left&quot;:89.5,&quot;top&quot;:93.75,&quot;width&quot;:756.45}"/>
</p:tagLst>
</file>

<file path=ppt/theme/theme1.xml><?xml version="1.0" encoding="utf-8"?>
<a:theme xmlns:a="http://schemas.openxmlformats.org/drawingml/2006/main" name="Office 主题​​">
  <a:themeElements>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TotalTime>
  <Words>5973</Words>
  <Application>Microsoft Office PowerPoint</Application>
  <PresentationFormat>宽屏</PresentationFormat>
  <Paragraphs>334</Paragraphs>
  <Slides>47</Slides>
  <Notes>0</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47</vt:i4>
      </vt:variant>
    </vt:vector>
  </HeadingPairs>
  <TitlesOfParts>
    <vt:vector size="53" baseType="lpstr">
      <vt:lpstr>微软雅黑</vt:lpstr>
      <vt:lpstr>微软雅黑 Light</vt:lpstr>
      <vt:lpstr>Arial</vt:lpstr>
      <vt:lpstr>Bauhaus 93</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空白演示</dc:title>
  <dc:creator/>
  <cp:lastModifiedBy>yafan li</cp:lastModifiedBy>
  <cp:revision>219</cp:revision>
  <dcterms:created xsi:type="dcterms:W3CDTF">2019-06-19T02:08:00Z</dcterms:created>
  <dcterms:modified xsi:type="dcterms:W3CDTF">2024-06-11T04:39:05Z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2052-12.1.0.16929</vt:lpwstr>
  </property>
  <property fmtid="{D5CDD505-2E9C-101B-9397-08002B2CF9AE}" pid="3" name="ICV">
    <vt:lpwstr>81118296B3424930BCD6A70DB08C6EAA_13</vt:lpwstr>
  </property>
</Properties>
</file>